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notesMasterIdLst>
    <p:notesMasterId r:id="rId14"/>
  </p:notesMasterIdLst>
  <p:handoutMasterIdLst>
    <p:handoutMasterId r:id="rId15"/>
  </p:handoutMasterIdLst>
  <p:sldIdLst>
    <p:sldId id="299" r:id="rId2"/>
    <p:sldId id="300" r:id="rId3"/>
    <p:sldId id="294" r:id="rId4"/>
    <p:sldId id="295" r:id="rId5"/>
    <p:sldId id="296" r:id="rId6"/>
    <p:sldId id="297" r:id="rId7"/>
    <p:sldId id="298" r:id="rId8"/>
    <p:sldId id="301" r:id="rId9"/>
    <p:sldId id="302" r:id="rId10"/>
    <p:sldId id="303" r:id="rId11"/>
    <p:sldId id="304" r:id="rId12"/>
    <p:sldId id="305" r:id="rId13"/>
  </p:sldIdLst>
  <p:sldSz cx="9144000" cy="6858000" type="screen4x3"/>
  <p:notesSz cx="6735763" cy="9866313"/>
  <p:embeddedFontLst>
    <p:embeddedFont>
      <p:font typeface="Effra" panose="020B0603020203020204" pitchFamily="34" charset="0"/>
      <p:regular r:id="rId16"/>
      <p:bold r:id="rId17"/>
      <p:italic r:id="rId18"/>
      <p:boldItalic r:id="rId19"/>
    </p:embeddedFont>
    <p:embeddedFont>
      <p:font typeface="Effra Heavy" panose="020B0604020202020204" charset="0"/>
      <p:bold r:id="rId20"/>
      <p:boldItalic r:id="rId21"/>
    </p:embeddedFont>
    <p:embeddedFont>
      <p:font typeface="Effra Light" panose="020B0403020203020204" pitchFamily="34" charset="0"/>
      <p:regular r:id="rId22"/>
      <p:italic r:id="rId23"/>
    </p:embeddedFont>
    <p:embeddedFont>
      <p:font typeface="Rdg Vesta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Rohnbogner" initials="AR" lastIdx="1" clrIdx="0">
    <p:extLst>
      <p:ext uri="{19B8F6BF-5375-455C-9EA6-DF929625EA0E}">
        <p15:presenceInfo xmlns:p15="http://schemas.microsoft.com/office/powerpoint/2012/main" userId="f8155731829e60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B5C210"/>
    <a:srgbClr val="000000"/>
    <a:srgbClr val="7EAF35"/>
    <a:srgbClr val="CC0000"/>
    <a:srgbClr val="D799A1"/>
    <a:srgbClr val="BF0071"/>
    <a:srgbClr val="F3F3F3"/>
    <a:srgbClr val="F0F0F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 autoAdjust="0"/>
    <p:restoredTop sz="78795" autoAdjust="0"/>
  </p:normalViewPr>
  <p:slideViewPr>
    <p:cSldViewPr showGuides="1">
      <p:cViewPr varScale="1">
        <p:scale>
          <a:sx n="67" d="100"/>
          <a:sy n="67" d="100"/>
        </p:scale>
        <p:origin x="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1062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721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80"/>
            <a:ext cx="2919043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721" y="9372680"/>
            <a:ext cx="2919043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129" y="0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59" y="4687135"/>
            <a:ext cx="5389247" cy="443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93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129" y="9371093"/>
            <a:ext cx="2919043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ADB805-8BF7-47B5-B5FB-292FECAF26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2308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5609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1950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598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059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8654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784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663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818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528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1582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640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9144000" cy="2286000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BC98825-13C7-4691-AD1B-ADB91D0C9739}" type="datetimeFigureOut">
              <a:rPr lang="en-GB" smtClean="0"/>
              <a:pPr/>
              <a:t>02/09/2021</a:t>
            </a:fld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splas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Effra Heavy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 – see next slide as example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3794864"/>
            <a:ext cx="2305050" cy="461963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lang="en-GB" sz="2400" cap="all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j-lt"/>
              </a:rPr>
              <a:t>EDUCATION IS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5857878"/>
            <a:ext cx="6984776" cy="463846"/>
          </a:xfrm>
          <a:solidFill>
            <a:schemeClr val="bg1"/>
          </a:solidFill>
        </p:spPr>
        <p:txBody>
          <a:bodyPr wrap="square" lIns="90000" tIns="46800" rIns="90000" bIns="46800">
            <a:noAutofit/>
          </a:bodyPr>
          <a:lstStyle>
            <a:lvl1pPr marL="0" indent="0">
              <a:buNone/>
              <a:defRPr lang="en-GB" sz="2400" cap="all" baseline="0" dirty="0">
                <a:solidFill>
                  <a:schemeClr val="tx1"/>
                </a:solidFill>
                <a:latin typeface="+mj-lt"/>
                <a:cs typeface="Adobe Arabic" pitchFamily="18" charset="-78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j-lt"/>
              </a:rPr>
              <a:t>MAKE THE BOX LONGER FOR LONGER PHRASES</a:t>
            </a:r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plas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Effra Heavy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 – see example on next slide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BC98825-13C7-4691-AD1B-ADB91D0C9739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6" r:id="rId3"/>
    <p:sldLayoutId id="2147483698" r:id="rId4"/>
    <p:sldLayoutId id="2147483700" r:id="rId5"/>
    <p:sldLayoutId id="2147483701" r:id="rId6"/>
    <p:sldLayoutId id="2147483702" r:id="rId7"/>
    <p:sldLayoutId id="2147483706" r:id="rId8"/>
    <p:sldLayoutId id="2147483707" r:id="rId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7qu5r-6KGB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Medieval teens &amp; Black death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51662"/>
          </a:xfrm>
        </p:spPr>
        <p:txBody>
          <a:bodyPr/>
          <a:lstStyle/>
          <a:p>
            <a:pPr algn="ctr"/>
            <a:r>
              <a:rPr lang="en-GB" dirty="0"/>
              <a:t>Department of Archaeology</a:t>
            </a:r>
          </a:p>
        </p:txBody>
      </p:sp>
      <p:pic>
        <p:nvPicPr>
          <p:cNvPr id="7" name="Picture Placeholder 7" descr="http://www.famous-painters.org/B-Painters/Pieter-Bruegel-the-Elder-paintings/paintings/18Pieter%20Bruegel%20the%20Elder.%20Children%27s%20Gam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" t="24722" r="-321" b="39808"/>
          <a:stretch/>
        </p:blipFill>
        <p:spPr bwMode="auto">
          <a:xfrm>
            <a:off x="-7200" y="2276872"/>
            <a:ext cx="92597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809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Illustration of couple with bubonic plag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 b="10510"/>
          <a:stretch/>
        </p:blipFill>
        <p:spPr bwMode="auto">
          <a:xfrm>
            <a:off x="419194" y="1465464"/>
            <a:ext cx="8280000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20688"/>
            <a:ext cx="8280000" cy="828000"/>
          </a:xfrm>
        </p:spPr>
        <p:txBody>
          <a:bodyPr/>
          <a:lstStyle/>
          <a:p>
            <a:r>
              <a:rPr lang="en-GB" dirty="0"/>
              <a:t>Black death </a:t>
            </a:r>
            <a:r>
              <a:rPr lang="en-GB" sz="2400" dirty="0"/>
              <a:t>– who perished?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94" y="1916832"/>
            <a:ext cx="8041238" cy="1938992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AD1348 the bubonic plague arrived in England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Spread  by fleas that fed on blood of infected rats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Fever, headaches and boils in the armpits, neck &amp; groin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 least one third of the population died, especially poor people who have moved into the towns</a:t>
            </a:r>
          </a:p>
        </p:txBody>
      </p:sp>
    </p:spTree>
    <p:extLst>
      <p:ext uri="{BB962C8B-B14F-4D97-AF65-F5344CB8AC3E}">
        <p14:creationId xmlns:p14="http://schemas.microsoft.com/office/powerpoint/2010/main" val="55709922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Illustration of couple with bubonic plag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 b="10510"/>
          <a:stretch/>
        </p:blipFill>
        <p:spPr bwMode="auto">
          <a:xfrm>
            <a:off x="419194" y="1465464"/>
            <a:ext cx="8280000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20688"/>
            <a:ext cx="8280000" cy="828000"/>
          </a:xfrm>
        </p:spPr>
        <p:txBody>
          <a:bodyPr/>
          <a:lstStyle/>
          <a:p>
            <a:r>
              <a:rPr lang="en-GB" dirty="0"/>
              <a:t>Black death </a:t>
            </a:r>
            <a:r>
              <a:rPr lang="en-GB" sz="2400" dirty="0"/>
              <a:t>– the after life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94" y="1916832"/>
            <a:ext cx="8041238" cy="830997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happened to the survivors? Are they better or worse off than before?</a:t>
            </a:r>
          </a:p>
        </p:txBody>
      </p:sp>
    </p:spTree>
    <p:extLst>
      <p:ext uri="{BB962C8B-B14F-4D97-AF65-F5344CB8AC3E}">
        <p14:creationId xmlns:p14="http://schemas.microsoft.com/office/powerpoint/2010/main" val="24795430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 descr="http://www.famous-painters.org/B-Painters/Pieter-Bruegel-the-Elder-paintings/paintings/18Pieter%20Bruegel%20the%20Elder.%20Children%27s%20Gam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" t="13918" r="3999" b="9534"/>
          <a:stretch/>
        </p:blipFill>
        <p:spPr bwMode="auto">
          <a:xfrm>
            <a:off x="419472" y="1448688"/>
            <a:ext cx="8280000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20688"/>
            <a:ext cx="8280000" cy="828000"/>
          </a:xfrm>
        </p:spPr>
        <p:txBody>
          <a:bodyPr/>
          <a:lstStyle/>
          <a:p>
            <a:r>
              <a:rPr lang="en-GB" dirty="0"/>
              <a:t>Black death </a:t>
            </a:r>
            <a:r>
              <a:rPr lang="en-GB" sz="2400" dirty="0"/>
              <a:t>– consequences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4800" y="1844824"/>
            <a:ext cx="8035632" cy="1938992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Fewer jobs: wages increased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Empty houses: cheaper 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Food price: decreased (more land for crops)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Older sibling’s death: inherit land, businesses and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Better marriages</a:t>
            </a:r>
          </a:p>
        </p:txBody>
      </p:sp>
    </p:spTree>
    <p:extLst>
      <p:ext uri="{BB962C8B-B14F-4D97-AF65-F5344CB8AC3E}">
        <p14:creationId xmlns:p14="http://schemas.microsoft.com/office/powerpoint/2010/main" val="2344426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t="21307" r="-286" b="18493"/>
          <a:stretch/>
        </p:blipFill>
        <p:spPr bwMode="auto">
          <a:xfrm>
            <a:off x="417690" y="1443728"/>
            <a:ext cx="8280000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20688"/>
            <a:ext cx="8280000" cy="828000"/>
          </a:xfrm>
        </p:spPr>
        <p:txBody>
          <a:bodyPr/>
          <a:lstStyle/>
          <a:p>
            <a:r>
              <a:rPr lang="en-GB" dirty="0"/>
              <a:t>Being a TEEN in Medieval Times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94" y="1916832"/>
            <a:ext cx="5232926" cy="2215991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Would you go to school?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Would you be able to read and write?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age would you start working?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jobs would you do?</a:t>
            </a:r>
          </a:p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Where and with who would you </a:t>
            </a: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live?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https://www.youtube.com/watch?v=7qu5r-6KGBI</a:t>
            </a:r>
            <a:r>
              <a:rPr lang="en-GB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2273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20688"/>
            <a:ext cx="8280000" cy="828000"/>
          </a:xfrm>
        </p:spPr>
        <p:txBody>
          <a:bodyPr/>
          <a:lstStyle/>
          <a:p>
            <a:r>
              <a:rPr lang="en-GB" dirty="0"/>
              <a:t>Being a TEEN in Medieval Times</a:t>
            </a:r>
          </a:p>
        </p:txBody>
      </p:sp>
      <p:pic>
        <p:nvPicPr>
          <p:cNvPr id="11" name="Picture 2" descr="Medieval reading cla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48" t="11" r="23586" b="-11"/>
          <a:stretch/>
        </p:blipFill>
        <p:spPr bwMode="auto">
          <a:xfrm>
            <a:off x="424800" y="1557312"/>
            <a:ext cx="374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81" t="35327" r="30726" b="17554"/>
          <a:stretch/>
        </p:blipFill>
        <p:spPr bwMode="auto">
          <a:xfrm>
            <a:off x="4957997" y="1557312"/>
            <a:ext cx="3744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94" y="1916832"/>
            <a:ext cx="3746803" cy="830997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Little formal education especially if you were a girl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7997" y="1916832"/>
            <a:ext cx="3746803" cy="1200329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Started working before 15 years of age, especially in the countryside</a:t>
            </a:r>
          </a:p>
        </p:txBody>
      </p:sp>
    </p:spTree>
    <p:extLst>
      <p:ext uri="{BB962C8B-B14F-4D97-AF65-F5344CB8AC3E}">
        <p14:creationId xmlns:p14="http://schemas.microsoft.com/office/powerpoint/2010/main" val="11228315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Rebecca\AppData\Local\Temp\20140904_1402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25538" r="10893" b="13779"/>
          <a:stretch/>
        </p:blipFill>
        <p:spPr bwMode="auto">
          <a:xfrm>
            <a:off x="424800" y="1514250"/>
            <a:ext cx="8280000" cy="46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20688"/>
            <a:ext cx="8280000" cy="828000"/>
          </a:xfrm>
        </p:spPr>
        <p:txBody>
          <a:bodyPr/>
          <a:lstStyle/>
          <a:p>
            <a:r>
              <a:rPr lang="en-GB" dirty="0"/>
              <a:t>Village 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94" y="1916832"/>
            <a:ext cx="6241038" cy="830997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Most jobs were in agriculture, such as weeding, fruit pick and feeding animals </a:t>
            </a:r>
          </a:p>
        </p:txBody>
      </p:sp>
    </p:spTree>
    <p:extLst>
      <p:ext uri="{BB962C8B-B14F-4D97-AF65-F5344CB8AC3E}">
        <p14:creationId xmlns:p14="http://schemas.microsoft.com/office/powerpoint/2010/main" val="82285678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ebecca\AppData\Local\Temp\20140904_1353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3849" r="13654" b="16624"/>
          <a:stretch/>
        </p:blipFill>
        <p:spPr bwMode="auto">
          <a:xfrm>
            <a:off x="424800" y="1538262"/>
            <a:ext cx="8280000" cy="46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20688"/>
            <a:ext cx="8280000" cy="828000"/>
          </a:xfrm>
        </p:spPr>
        <p:txBody>
          <a:bodyPr/>
          <a:lstStyle/>
          <a:p>
            <a:r>
              <a:rPr lang="en-GB" dirty="0"/>
              <a:t>Village 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94" y="1916832"/>
            <a:ext cx="7033126" cy="830997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Girls might  work as servants in the houses of other families and help looking after young children</a:t>
            </a:r>
          </a:p>
        </p:txBody>
      </p:sp>
    </p:spTree>
    <p:extLst>
      <p:ext uri="{BB962C8B-B14F-4D97-AF65-F5344CB8AC3E}">
        <p14:creationId xmlns:p14="http://schemas.microsoft.com/office/powerpoint/2010/main" val="34845934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laborawareness.files.wordpress.com/2009/11/apprenticeship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9" t="6698" r="1601" b="6575"/>
          <a:stretch/>
        </p:blipFill>
        <p:spPr bwMode="auto">
          <a:xfrm>
            <a:off x="419194" y="1484591"/>
            <a:ext cx="8280000" cy="46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20688"/>
            <a:ext cx="8280000" cy="828000"/>
          </a:xfrm>
        </p:spPr>
        <p:txBody>
          <a:bodyPr/>
          <a:lstStyle/>
          <a:p>
            <a:r>
              <a:rPr lang="en-GB" dirty="0"/>
              <a:t>Town work </a:t>
            </a:r>
            <a:r>
              <a:rPr lang="en-GB" sz="2400" dirty="0"/>
              <a:t>&amp; apprenticeships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9194" y="4676943"/>
            <a:ext cx="8185254" cy="1200329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Commonly boys would get an apprenticeship which lasted around 7 years. They would live with their masters and be taught the needed skills.</a:t>
            </a:r>
          </a:p>
        </p:txBody>
      </p:sp>
    </p:spTree>
    <p:extLst>
      <p:ext uri="{BB962C8B-B14F-4D97-AF65-F5344CB8AC3E}">
        <p14:creationId xmlns:p14="http://schemas.microsoft.com/office/powerpoint/2010/main" val="41334806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nuscript Illumination of a Child Being Taken to a Monastery by His Parents From the Decrets de Grati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5075" r="1798" b="8586"/>
          <a:stretch/>
        </p:blipFill>
        <p:spPr bwMode="auto">
          <a:xfrm>
            <a:off x="426793" y="1700808"/>
            <a:ext cx="3739204" cy="467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oodcut illustration from Medieval bo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22100" r="16122" b="18030"/>
          <a:stretch/>
        </p:blipFill>
        <p:spPr bwMode="auto">
          <a:xfrm>
            <a:off x="4957997" y="1694813"/>
            <a:ext cx="374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20688"/>
            <a:ext cx="8280000" cy="828000"/>
          </a:xfrm>
        </p:spPr>
        <p:txBody>
          <a:bodyPr/>
          <a:lstStyle/>
          <a:p>
            <a:r>
              <a:rPr lang="en-GB" dirty="0"/>
              <a:t>Town work </a:t>
            </a:r>
            <a:r>
              <a:rPr lang="en-GB" sz="2400" dirty="0"/>
              <a:t>&amp; apprenticeships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94" y="1916832"/>
            <a:ext cx="3746803" cy="1569660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children of better off families went out to work in order to save money and learn trade skills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7997" y="1916832"/>
            <a:ext cx="3746803" cy="1938992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Children who could not afford apprenticeships moved away from their families to start work as labourers or servants</a:t>
            </a:r>
          </a:p>
        </p:txBody>
      </p:sp>
    </p:spTree>
    <p:extLst>
      <p:ext uri="{BB962C8B-B14F-4D97-AF65-F5344CB8AC3E}">
        <p14:creationId xmlns:p14="http://schemas.microsoft.com/office/powerpoint/2010/main" val="31955652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7" b="7207"/>
          <a:stretch/>
        </p:blipFill>
        <p:spPr bwMode="auto">
          <a:xfrm>
            <a:off x="424800" y="1449448"/>
            <a:ext cx="8280000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20688"/>
            <a:ext cx="8280000" cy="828000"/>
          </a:xfrm>
        </p:spPr>
        <p:txBody>
          <a:bodyPr/>
          <a:lstStyle/>
          <a:p>
            <a:r>
              <a:rPr lang="en-GB" dirty="0"/>
              <a:t>Medieval life</a:t>
            </a:r>
            <a:r>
              <a:rPr lang="en-GB" sz="2400" dirty="0"/>
              <a:t> –the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94" y="1916832"/>
            <a:ext cx="6889110" cy="3046988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Pick a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 card has your current situation at the age of 12-13 and the life choices you face a this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Read the card and choose one of your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Think carefully about the consequences of your choice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Extra information to make up your mind</a:t>
            </a:r>
          </a:p>
        </p:txBody>
      </p:sp>
    </p:spTree>
    <p:extLst>
      <p:ext uri="{BB962C8B-B14F-4D97-AF65-F5344CB8AC3E}">
        <p14:creationId xmlns:p14="http://schemas.microsoft.com/office/powerpoint/2010/main" val="17870462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yers immersing bolt of cloth in vat of dye placed over a fi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5495" r="4577" b="44023"/>
          <a:stretch/>
        </p:blipFill>
        <p:spPr bwMode="auto">
          <a:xfrm>
            <a:off x="419194" y="1473800"/>
            <a:ext cx="8280000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20688"/>
            <a:ext cx="8280000" cy="828000"/>
          </a:xfrm>
        </p:spPr>
        <p:txBody>
          <a:bodyPr/>
          <a:lstStyle/>
          <a:p>
            <a:r>
              <a:rPr lang="en-GB" dirty="0"/>
              <a:t>Medieval life</a:t>
            </a:r>
            <a:r>
              <a:rPr lang="en-GB" sz="2400" dirty="0"/>
              <a:t> – Things to consider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94" y="1916832"/>
            <a:ext cx="7177142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FARMS: physically demanding; stay with your family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776050"/>
            <a:ext cx="7727594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SERVANTS: physically demanding; new house, new family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94" y="3682619"/>
            <a:ext cx="7897222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APPRENTICESHIPS: lots of responsibility; very strict rules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4539965"/>
            <a:ext cx="8169546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TOWNS: better pay; more jobs; easier to contract diseases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94" y="5490882"/>
            <a:ext cx="7177142" cy="461665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LOOKING FOR WORK: starve if you cannot find a job</a:t>
            </a:r>
          </a:p>
        </p:txBody>
      </p:sp>
    </p:spTree>
    <p:extLst>
      <p:ext uri="{BB962C8B-B14F-4D97-AF65-F5344CB8AC3E}">
        <p14:creationId xmlns:p14="http://schemas.microsoft.com/office/powerpoint/2010/main" val="33454703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10062 PP Templates JL v 13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Heavy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8100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B10062 PP Templates JL v 13</Template>
  <TotalTime>8337</TotalTime>
  <Words>428</Words>
  <Application>Microsoft Office PowerPoint</Application>
  <PresentationFormat>On-screen Show (4:3)</PresentationFormat>
  <Paragraphs>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Effra</vt:lpstr>
      <vt:lpstr>Effra Light</vt:lpstr>
      <vt:lpstr>Effra Heavy</vt:lpstr>
      <vt:lpstr>Rdg Vesta</vt:lpstr>
      <vt:lpstr>Arial</vt:lpstr>
      <vt:lpstr>B10062 PP Templates JL v 13</vt:lpstr>
      <vt:lpstr>Medieval teens &amp; Black death</vt:lpstr>
      <vt:lpstr>Being a TEEN in Medieval Times</vt:lpstr>
      <vt:lpstr>Being a TEEN in Medieval Times</vt:lpstr>
      <vt:lpstr>Village  work</vt:lpstr>
      <vt:lpstr>Village  work</vt:lpstr>
      <vt:lpstr>Town work &amp; apprenticeships</vt:lpstr>
      <vt:lpstr>Town work &amp; apprenticeships</vt:lpstr>
      <vt:lpstr>Medieval life –the game</vt:lpstr>
      <vt:lpstr>Medieval life – Things to consider</vt:lpstr>
      <vt:lpstr>Black death – who perished?</vt:lpstr>
      <vt:lpstr>Black death – the after life</vt:lpstr>
      <vt:lpstr>Black death – consequences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Jane Blair</dc:creator>
  <cp:lastModifiedBy>Jerome Bell</cp:lastModifiedBy>
  <cp:revision>102</cp:revision>
  <cp:lastPrinted>2014-05-27T16:31:16Z</cp:lastPrinted>
  <dcterms:created xsi:type="dcterms:W3CDTF">2014-05-27T11:59:16Z</dcterms:created>
  <dcterms:modified xsi:type="dcterms:W3CDTF">2021-09-02T09:57:52Z</dcterms:modified>
</cp:coreProperties>
</file>