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</p:sldMasterIdLst>
  <p:notesMasterIdLst>
    <p:notesMasterId r:id="rId16"/>
  </p:notesMasterIdLst>
  <p:handoutMasterIdLst>
    <p:handoutMasterId r:id="rId17"/>
  </p:handoutMasterIdLst>
  <p:sldIdLst>
    <p:sldId id="306" r:id="rId2"/>
    <p:sldId id="308" r:id="rId3"/>
    <p:sldId id="309" r:id="rId4"/>
    <p:sldId id="314" r:id="rId5"/>
    <p:sldId id="315" r:id="rId6"/>
    <p:sldId id="316" r:id="rId7"/>
    <p:sldId id="311" r:id="rId8"/>
    <p:sldId id="313" r:id="rId9"/>
    <p:sldId id="317" r:id="rId10"/>
    <p:sldId id="318" r:id="rId11"/>
    <p:sldId id="321" r:id="rId12"/>
    <p:sldId id="322" r:id="rId13"/>
    <p:sldId id="323" r:id="rId14"/>
    <p:sldId id="324" r:id="rId15"/>
  </p:sldIdLst>
  <p:sldSz cx="9144000" cy="6858000" type="screen4x3"/>
  <p:notesSz cx="6735763" cy="9866313"/>
  <p:embeddedFontLst>
    <p:embeddedFont>
      <p:font typeface="Effra" panose="020B0603020203020204" pitchFamily="34" charset="0"/>
      <p:regular r:id="rId18"/>
      <p:bold r:id="rId19"/>
      <p:italic r:id="rId20"/>
      <p:boldItalic r:id="rId21"/>
    </p:embeddedFont>
    <p:embeddedFont>
      <p:font typeface="Effra Heavy" panose="020B0604020202020204" charset="0"/>
      <p:bold r:id="rId22"/>
      <p:boldItalic r:id="rId23"/>
    </p:embeddedFont>
    <p:embeddedFont>
      <p:font typeface="Effra Light" panose="020B0403020203020204" pitchFamily="34" charset="0"/>
      <p:regular r:id="rId24"/>
      <p:italic r:id="rId25"/>
    </p:embeddedFont>
    <p:embeddedFont>
      <p:font typeface="Rdg Vesta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Rohnbogner" initials="AR" lastIdx="1" clrIdx="0">
    <p:extLst>
      <p:ext uri="{19B8F6BF-5375-455C-9EA6-DF929625EA0E}">
        <p15:presenceInfo xmlns:p15="http://schemas.microsoft.com/office/powerpoint/2012/main" userId="f8155731829e60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B5C210"/>
    <a:srgbClr val="000000"/>
    <a:srgbClr val="7EAF35"/>
    <a:srgbClr val="CC0000"/>
    <a:srgbClr val="D799A1"/>
    <a:srgbClr val="BF0071"/>
    <a:srgbClr val="F3F3F3"/>
    <a:srgbClr val="F0F0F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 autoAdjust="0"/>
    <p:restoredTop sz="78795" autoAdjust="0"/>
  </p:normalViewPr>
  <p:slideViewPr>
    <p:cSldViewPr showGuides="1">
      <p:cViewPr varScale="1">
        <p:scale>
          <a:sx n="67" d="100"/>
          <a:sy n="67" d="100"/>
        </p:scale>
        <p:origin x="143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1062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721" y="0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80"/>
            <a:ext cx="2919043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721" y="9372680"/>
            <a:ext cx="2919043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129" y="0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5538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59" y="4687135"/>
            <a:ext cx="5389247" cy="443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93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129" y="9371093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ADB805-8BF7-47B5-B5FB-292FECAF26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6307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804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463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9144000" cy="2286000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BC98825-13C7-4691-AD1B-ADB91D0C9739}" type="datetimeFigureOut">
              <a:rPr lang="en-GB" smtClean="0"/>
              <a:pPr/>
              <a:t>02/09/2021</a:t>
            </a:fld>
            <a:endParaRPr lang="en-GB" dirty="0"/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ection splash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bg1"/>
                </a:solidFill>
                <a:latin typeface="Effra Heavy" pitchFamily="34" charset="0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 – see next slide as example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3794864"/>
            <a:ext cx="2305050" cy="461963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lang="en-GB" sz="2400" cap="all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+mj-lt"/>
              </a:rPr>
              <a:t>EDUCATION IS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5857878"/>
            <a:ext cx="6984776" cy="463846"/>
          </a:xfrm>
          <a:solidFill>
            <a:schemeClr val="bg1"/>
          </a:solidFill>
        </p:spPr>
        <p:txBody>
          <a:bodyPr wrap="square" lIns="90000" tIns="46800" rIns="90000" bIns="46800">
            <a:noAutofit/>
          </a:bodyPr>
          <a:lstStyle>
            <a:lvl1pPr marL="0" indent="0">
              <a:buNone/>
              <a:defRPr lang="en-GB" sz="2400" cap="all" baseline="0" dirty="0">
                <a:solidFill>
                  <a:schemeClr val="tx1"/>
                </a:solidFill>
                <a:latin typeface="+mj-lt"/>
                <a:cs typeface="Adobe Arabic" pitchFamily="18" charset="-78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+mj-lt"/>
              </a:rPr>
              <a:t>MAKE THE BOX LONGER FOR LONGER PHRASES</a:t>
            </a:r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plas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tx1"/>
                </a:solidFill>
                <a:latin typeface="Effra Heavy" pitchFamily="34" charset="0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 – see example on next slide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8BC98825-13C7-4691-AD1B-ADB91D0C9739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696" r:id="rId3"/>
    <p:sldLayoutId id="2147483698" r:id="rId4"/>
    <p:sldLayoutId id="2147483700" r:id="rId5"/>
    <p:sldLayoutId id="2147483701" r:id="rId6"/>
    <p:sldLayoutId id="2147483702" r:id="rId7"/>
    <p:sldLayoutId id="2147483706" r:id="rId8"/>
    <p:sldLayoutId id="2147483707" r:id="rId9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mansrevealed.com/the-dig-sites/julia-tertia-dig-site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omansrevealed.com/the-stories/julia-tertia/julia-tertia-page-1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2" b="31592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</a:t>
            </a:fld>
            <a:endParaRPr lang="en-GB" alt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Julia </a:t>
            </a:r>
            <a:r>
              <a:rPr lang="en-GB" dirty="0" err="1"/>
              <a:t>Tertia</a:t>
            </a:r>
            <a:r>
              <a:rPr lang="en-GB" dirty="0"/>
              <a:t> - The ivory bangle lady</a:t>
            </a:r>
          </a:p>
        </p:txBody>
      </p:sp>
    </p:spTree>
    <p:extLst>
      <p:ext uri="{BB962C8B-B14F-4D97-AF65-F5344CB8AC3E}">
        <p14:creationId xmlns:p14="http://schemas.microsoft.com/office/powerpoint/2010/main" val="277286327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764704"/>
            <a:ext cx="8280000" cy="828000"/>
          </a:xfrm>
        </p:spPr>
        <p:txBody>
          <a:bodyPr/>
          <a:lstStyle/>
          <a:p>
            <a:r>
              <a:rPr lang="en-GB" dirty="0"/>
              <a:t>THE SKELETON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10</a:t>
            </a:fld>
            <a:endParaRPr lang="en-GB" alt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6002" y="1650818"/>
            <a:ext cx="6417595" cy="482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0215" y="1625057"/>
            <a:ext cx="8574273" cy="1200329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Scientists found that the skeleton was from a young woman. She was healthy and her teeth were in very good condition. </a:t>
            </a: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 can listen to the scientist who studied her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/>
              </a:rPr>
              <a:t>here</a:t>
            </a:r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408440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836712"/>
            <a:ext cx="8280000" cy="828000"/>
          </a:xfrm>
        </p:spPr>
        <p:txBody>
          <a:bodyPr/>
          <a:lstStyle/>
          <a:p>
            <a:r>
              <a:rPr lang="en-GB" dirty="0"/>
              <a:t>The skeleton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11</a:t>
            </a:fld>
            <a:endParaRPr lang="en-GB" alt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11" y="2764977"/>
            <a:ext cx="915542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154564" y="1907068"/>
            <a:ext cx="8820472" cy="861774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details of </a:t>
            </a:r>
            <a:r>
              <a:rPr lang="en-GB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bones in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skull suggest that one of her parents may have been from north Africa.</a:t>
            </a:r>
          </a:p>
        </p:txBody>
      </p:sp>
    </p:spTree>
    <p:extLst>
      <p:ext uri="{BB962C8B-B14F-4D97-AF65-F5344CB8AC3E}">
        <p14:creationId xmlns:p14="http://schemas.microsoft.com/office/powerpoint/2010/main" val="34253252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764704"/>
            <a:ext cx="8280000" cy="828000"/>
          </a:xfrm>
        </p:spPr>
        <p:txBody>
          <a:bodyPr/>
          <a:lstStyle/>
          <a:p>
            <a:r>
              <a:rPr lang="en-GB" dirty="0"/>
              <a:t>The skeleton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5" y="1680560"/>
            <a:ext cx="6516256" cy="48966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960384" y="2420704"/>
            <a:ext cx="3744416" cy="3785652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Teeth are formed during childhood and take up some of the elements from the water and food we consume. </a:t>
            </a: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Chemical analysis of her teeth shows that she may have grown up somewhere slightly warmer than Britain.</a:t>
            </a:r>
          </a:p>
        </p:txBody>
      </p:sp>
    </p:spTree>
    <p:extLst>
      <p:ext uri="{BB962C8B-B14F-4D97-AF65-F5344CB8AC3E}">
        <p14:creationId xmlns:p14="http://schemas.microsoft.com/office/powerpoint/2010/main" val="210699082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4" y="620688"/>
            <a:ext cx="8280000" cy="828000"/>
          </a:xfrm>
        </p:spPr>
        <p:txBody>
          <a:bodyPr/>
          <a:lstStyle/>
          <a:p>
            <a:r>
              <a:rPr lang="en-GB" dirty="0"/>
              <a:t>The story of Julia </a:t>
            </a:r>
            <a:r>
              <a:rPr lang="en-GB" dirty="0" err="1"/>
              <a:t>tertia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" y="1448688"/>
            <a:ext cx="8409883" cy="50406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53469" y="1861189"/>
            <a:ext cx="8423473" cy="1569660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High status woman of North African descent.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Moved to York from somewhere slightly warmer.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do you imagine Julia’s life?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 can read and listen to Julia’s story 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here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3231522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764704"/>
            <a:ext cx="8280000" cy="828000"/>
          </a:xfrm>
        </p:spPr>
        <p:txBody>
          <a:bodyPr/>
          <a:lstStyle/>
          <a:p>
            <a:r>
              <a:rPr lang="en-GB" dirty="0"/>
              <a:t>What this story tells 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90" y="1592704"/>
            <a:ext cx="7211020" cy="48966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14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53469" y="1861189"/>
            <a:ext cx="8423473" cy="1200329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Who were the Romans </a:t>
            </a:r>
            <a: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Britain?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Wealthy people from all over the Empire settled in Britain.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Julia’s high status tells us about the lives of African Romans.</a:t>
            </a:r>
          </a:p>
        </p:txBody>
      </p:sp>
    </p:spTree>
    <p:extLst>
      <p:ext uri="{BB962C8B-B14F-4D97-AF65-F5344CB8AC3E}">
        <p14:creationId xmlns:p14="http://schemas.microsoft.com/office/powerpoint/2010/main" val="1824966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" y="2906167"/>
            <a:ext cx="2803491" cy="3037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45" y="859256"/>
            <a:ext cx="8280000" cy="828000"/>
          </a:xfrm>
        </p:spPr>
        <p:txBody>
          <a:bodyPr/>
          <a:lstStyle/>
          <a:p>
            <a:r>
              <a:rPr lang="en-GB" dirty="0"/>
              <a:t>Who were the romans?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38160" y="1687256"/>
            <a:ext cx="8467680" cy="461665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do you think the Romans looked like?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24" y="2281954"/>
            <a:ext cx="4025288" cy="2733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49" y="2281954"/>
            <a:ext cx="2854238" cy="4285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5" t="7246" r="23382"/>
          <a:stretch/>
        </p:blipFill>
        <p:spPr>
          <a:xfrm>
            <a:off x="4648811" y="3981396"/>
            <a:ext cx="2208245" cy="25922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34519" y="2229903"/>
            <a:ext cx="27638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+mn-lt"/>
              </a:rPr>
              <a:t>©Christian Peter </a:t>
            </a:r>
            <a:r>
              <a:rPr lang="en-GB" sz="1400" dirty="0" err="1">
                <a:latin typeface="+mn-lt"/>
              </a:rPr>
              <a:t>Marinescu</a:t>
            </a:r>
            <a:r>
              <a:rPr lang="en-GB" sz="1400" dirty="0">
                <a:latin typeface="+mn-lt"/>
              </a:rPr>
              <a:t>-Ivan </a:t>
            </a:r>
          </a:p>
        </p:txBody>
      </p:sp>
    </p:spTree>
    <p:extLst>
      <p:ext uri="{BB962C8B-B14F-4D97-AF65-F5344CB8AC3E}">
        <p14:creationId xmlns:p14="http://schemas.microsoft.com/office/powerpoint/2010/main" val="264043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43" y="836712"/>
            <a:ext cx="8280000" cy="828000"/>
          </a:xfrm>
        </p:spPr>
        <p:txBody>
          <a:bodyPr/>
          <a:lstStyle/>
          <a:p>
            <a:r>
              <a:rPr lang="en-GB" dirty="0"/>
              <a:t>Grave of the ivory bangle lady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5096" t="35235" r="30630" b="23422"/>
          <a:stretch/>
        </p:blipFill>
        <p:spPr>
          <a:xfrm>
            <a:off x="217143" y="1664712"/>
            <a:ext cx="8709714" cy="457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743" y="1664712"/>
            <a:ext cx="5232926" cy="1569660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YORK, A ROMAN GRAVE WAS FOUND WITH THE SKELETON OF A WOMAN AND  EXPENSIVE GRAVE GOODS.</a:t>
            </a:r>
          </a:p>
        </p:txBody>
      </p:sp>
    </p:spTree>
    <p:extLst>
      <p:ext uri="{BB962C8B-B14F-4D97-AF65-F5344CB8AC3E}">
        <p14:creationId xmlns:p14="http://schemas.microsoft.com/office/powerpoint/2010/main" val="41348490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764704"/>
            <a:ext cx="8280000" cy="828000"/>
          </a:xfrm>
        </p:spPr>
        <p:txBody>
          <a:bodyPr/>
          <a:lstStyle/>
          <a:p>
            <a:r>
              <a:rPr lang="en-GB" dirty="0"/>
              <a:t>The grave goods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5"/>
          <a:stretch/>
        </p:blipFill>
        <p:spPr>
          <a:xfrm>
            <a:off x="1051530" y="1772816"/>
            <a:ext cx="7040941" cy="45774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24800" y="2122530"/>
            <a:ext cx="5544616" cy="1938992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ivory bracelets are high status objects. The ivory comes from north Africa and it probably was worked somewhere like north Italy and shipped to Britain.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/>
          <a:stretch/>
        </p:blipFill>
        <p:spPr>
          <a:xfrm>
            <a:off x="6300192" y="867058"/>
            <a:ext cx="2150756" cy="25109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4885" y="3111018"/>
            <a:ext cx="2574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+mn-lt"/>
              </a:rPr>
              <a:t>©Muhammad Mahdi Karim</a:t>
            </a:r>
          </a:p>
        </p:txBody>
      </p:sp>
    </p:spTree>
    <p:extLst>
      <p:ext uri="{BB962C8B-B14F-4D97-AF65-F5344CB8AC3E}">
        <p14:creationId xmlns:p14="http://schemas.microsoft.com/office/powerpoint/2010/main" val="29744409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584225"/>
            <a:ext cx="8280000" cy="828000"/>
          </a:xfrm>
        </p:spPr>
        <p:txBody>
          <a:bodyPr/>
          <a:lstStyle/>
          <a:p>
            <a:r>
              <a:rPr lang="en-GB" dirty="0"/>
              <a:t>The grave goods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11750" r="7335" b="10483"/>
          <a:stretch/>
        </p:blipFill>
        <p:spPr bwMode="auto">
          <a:xfrm>
            <a:off x="179512" y="1533688"/>
            <a:ext cx="7200800" cy="493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0607" y="1087836"/>
            <a:ext cx="3312368" cy="2677656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Jet bracelets are a local product. Jet occurs naturally in Yorkshire in the area of Whitby.</a:t>
            </a: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These could have been sold in the market at York.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06572"/>
            <a:ext cx="1937055" cy="25827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84102" y="6248810"/>
            <a:ext cx="2032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+mn-lt"/>
              </a:rPr>
              <a:t>©GFDL by Kurt </a:t>
            </a:r>
            <a:r>
              <a:rPr lang="en-GB" sz="1400" dirty="0" err="1">
                <a:latin typeface="+mn-lt"/>
              </a:rPr>
              <a:t>Stueber</a:t>
            </a:r>
            <a:endParaRPr lang="en-GB" sz="1400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8087" y="3759698"/>
            <a:ext cx="1985715" cy="28523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71794" y="6427585"/>
            <a:ext cx="26183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From: CC BY-SA 3.0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61293425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047" y="692696"/>
            <a:ext cx="8280000" cy="828000"/>
          </a:xfrm>
        </p:spPr>
        <p:txBody>
          <a:bodyPr/>
          <a:lstStyle/>
          <a:p>
            <a:r>
              <a:rPr lang="en-GB" dirty="0"/>
              <a:t>The grave goods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1" y="1772816"/>
            <a:ext cx="6276568" cy="4716496"/>
          </a:xfrm>
        </p:spPr>
      </p:pic>
      <p:sp>
        <p:nvSpPr>
          <p:cNvPr id="8" name="TextBox 7"/>
          <p:cNvSpPr txBox="1"/>
          <p:nvPr/>
        </p:nvSpPr>
        <p:spPr>
          <a:xfrm>
            <a:off x="5436096" y="2276872"/>
            <a:ext cx="3384376" cy="830997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Glass bracelet with blue beads. </a:t>
            </a:r>
          </a:p>
        </p:txBody>
      </p:sp>
    </p:spTree>
    <p:extLst>
      <p:ext uri="{BB962C8B-B14F-4D97-AF65-F5344CB8AC3E}">
        <p14:creationId xmlns:p14="http://schemas.microsoft.com/office/powerpoint/2010/main" val="334655152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665828"/>
            <a:ext cx="8280000" cy="828000"/>
          </a:xfrm>
        </p:spPr>
        <p:txBody>
          <a:bodyPr/>
          <a:lstStyle/>
          <a:p>
            <a:r>
              <a:rPr lang="en-GB" dirty="0"/>
              <a:t>THE GRAVE GOODS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" b="7996"/>
          <a:stretch/>
        </p:blipFill>
        <p:spPr>
          <a:xfrm>
            <a:off x="323528" y="1493828"/>
            <a:ext cx="7488397" cy="5017999"/>
          </a:xfrm>
        </p:spPr>
      </p:pic>
      <p:sp>
        <p:nvSpPr>
          <p:cNvPr id="7" name="TextBox 6"/>
          <p:cNvSpPr txBox="1"/>
          <p:nvPr/>
        </p:nvSpPr>
        <p:spPr>
          <a:xfrm>
            <a:off x="4788024" y="2879443"/>
            <a:ext cx="3823675" cy="2246769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This is a beautiful blue glass jug which is quite precious. It would have, perhaps, been used for perfume or  wine.</a:t>
            </a:r>
          </a:p>
        </p:txBody>
      </p:sp>
    </p:spTree>
    <p:extLst>
      <p:ext uri="{BB962C8B-B14F-4D97-AF65-F5344CB8AC3E}">
        <p14:creationId xmlns:p14="http://schemas.microsoft.com/office/powerpoint/2010/main" val="166410064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548680"/>
            <a:ext cx="8280000" cy="828000"/>
          </a:xfrm>
        </p:spPr>
        <p:txBody>
          <a:bodyPr/>
          <a:lstStyle/>
          <a:p>
            <a:r>
              <a:rPr lang="en-GB" dirty="0"/>
              <a:t>The grave goods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0" y="1405220"/>
            <a:ext cx="6838634" cy="513885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148064" y="1895205"/>
            <a:ext cx="3744416" cy="3416320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Romans did have mirrors made of glass. The mirror probably had a leather or wooden case which has not survived. What this might tell us is that she was quite concerned with her appearance.</a:t>
            </a:r>
          </a:p>
        </p:txBody>
      </p:sp>
    </p:spTree>
    <p:extLst>
      <p:ext uri="{BB962C8B-B14F-4D97-AF65-F5344CB8AC3E}">
        <p14:creationId xmlns:p14="http://schemas.microsoft.com/office/powerpoint/2010/main" val="10028739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548680"/>
            <a:ext cx="8280000" cy="828000"/>
          </a:xfrm>
        </p:spPr>
        <p:txBody>
          <a:bodyPr/>
          <a:lstStyle/>
          <a:p>
            <a:r>
              <a:rPr lang="en-GB" dirty="0"/>
              <a:t>The grave goods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6" y="1484784"/>
            <a:ext cx="6624240" cy="49777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170138" y="2098836"/>
            <a:ext cx="3744416" cy="3416320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really strange and unusual object that was also found in this grave is a tiny inscription made from bone. The inscription says, 'Hail Sister, may you live in God'. That is a Christian blessing so maybe this woman was a Christian.</a:t>
            </a:r>
          </a:p>
        </p:txBody>
      </p:sp>
    </p:spTree>
    <p:extLst>
      <p:ext uri="{BB962C8B-B14F-4D97-AF65-F5344CB8AC3E}">
        <p14:creationId xmlns:p14="http://schemas.microsoft.com/office/powerpoint/2010/main" val="25395742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10062 PP Templates JL v 13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Heavy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38100">
          <a:solidFill>
            <a:schemeClr val="accent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B10062 PP Templates JL v 13</Template>
  <TotalTime>9098</TotalTime>
  <Words>447</Words>
  <Application>Microsoft Office PowerPoint</Application>
  <PresentationFormat>On-screen Show (4:3)</PresentationFormat>
  <Paragraphs>56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Effra Heavy</vt:lpstr>
      <vt:lpstr>Effra</vt:lpstr>
      <vt:lpstr>Effra Light</vt:lpstr>
      <vt:lpstr>Rdg Vesta</vt:lpstr>
      <vt:lpstr>Arial</vt:lpstr>
      <vt:lpstr>B10062 PP Templates JL v 13</vt:lpstr>
      <vt:lpstr>Julia Tertia - The ivory bangle lady</vt:lpstr>
      <vt:lpstr>Who were the romans?</vt:lpstr>
      <vt:lpstr>Grave of the ivory bangle lady </vt:lpstr>
      <vt:lpstr>The grave goods</vt:lpstr>
      <vt:lpstr>The grave goods</vt:lpstr>
      <vt:lpstr>The grave goods</vt:lpstr>
      <vt:lpstr>THE GRAVE GOODS</vt:lpstr>
      <vt:lpstr>The grave goods</vt:lpstr>
      <vt:lpstr>The grave goods</vt:lpstr>
      <vt:lpstr>THE SKELETON</vt:lpstr>
      <vt:lpstr>The skeleton</vt:lpstr>
      <vt:lpstr>The skeleton</vt:lpstr>
      <vt:lpstr>The story of Julia tertia</vt:lpstr>
      <vt:lpstr>What this story tells us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Jane Blair</dc:creator>
  <cp:lastModifiedBy>Jerome Bell</cp:lastModifiedBy>
  <cp:revision>137</cp:revision>
  <cp:lastPrinted>2014-05-27T16:31:16Z</cp:lastPrinted>
  <dcterms:created xsi:type="dcterms:W3CDTF">2014-05-27T11:59:16Z</dcterms:created>
  <dcterms:modified xsi:type="dcterms:W3CDTF">2021-09-02T11:07:19Z</dcterms:modified>
</cp:coreProperties>
</file>