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F1517-0363-4661-A9E6-FC2C33A83E85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E5A13-7616-4042-9B6F-BCA5320A3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465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A5B9C-B8F9-4C5D-8560-CA9F894428DE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19A6B-D5DE-483D-A4AE-6AFF105BB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837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F1AFC6-B7E5-497F-BA40-090888C08219}" type="slidenum">
              <a: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en-US" altLang="en-US" sz="12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Green curve is hermetic sealed pan, while blue curve is vented pan. Sealed pan shows crystalline melt, while vented shows loss of H2O. Sample is a channel hydrate and loss of water causes collapse of crystalline structure to amorphous.</a:t>
            </a:r>
          </a:p>
        </p:txBody>
      </p:sp>
    </p:spTree>
    <p:extLst>
      <p:ext uri="{BB962C8B-B14F-4D97-AF65-F5344CB8AC3E}">
        <p14:creationId xmlns:p14="http://schemas.microsoft.com/office/powerpoint/2010/main" val="4290942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27D787-CCA7-432C-93C6-89E8619751D4}" type="slidenum">
              <a: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11</a:t>
            </a:fld>
            <a:endParaRPr lang="en-US" altLang="en-US" sz="12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99691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BD8F-110A-426F-B60C-9289249BCD47}" type="slidenum">
              <a: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12</a:t>
            </a:fld>
            <a:endParaRPr lang="en-US" altLang="en-US" sz="12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38916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9DD564-B4C8-4EFE-9995-B407B8812616}" type="slidenum">
              <a: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13</a:t>
            </a:fld>
            <a:endParaRPr lang="en-US" altLang="en-US" sz="12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19739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9B71C7-2A68-4C9D-A11C-30DD5E05C758}" type="slidenum">
              <a: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14</a:t>
            </a:fld>
            <a:endParaRPr lang="en-US" altLang="en-US" sz="12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635137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E6185F-2698-420E-AA23-EB3009B18F1E}" type="slidenum">
              <a: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15</a:t>
            </a:fld>
            <a:endParaRPr lang="en-US" altLang="en-US" sz="12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2436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4033D8-5847-4F36-8451-52321A3EBFBC}" type="slidenum">
              <a: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</a:t>
            </a:fld>
            <a:endParaRPr lang="en-US" altLang="en-US" sz="12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9427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D45F0C-97AD-46A4-9084-E0E50DA7439D}" type="slidenum">
              <a: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4</a:t>
            </a:fld>
            <a:endParaRPr lang="en-US" altLang="en-US" sz="12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1408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39A8818-1840-44F4-A06A-BB781CB9293E}" type="slidenum">
              <a: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5</a:t>
            </a:fld>
            <a:endParaRPr lang="en-US" altLang="en-US" sz="12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3322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0FBB7B-28A9-4AE4-9165-D9DF4A933A61}" type="slidenum">
              <a: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6</a:t>
            </a:fld>
            <a:endParaRPr lang="en-US" altLang="en-US" sz="12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2163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3D2780-6ED5-4D35-BA1A-365E9868ED69}" type="slidenum">
              <a: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7</a:t>
            </a:fld>
            <a:endParaRPr lang="en-US" altLang="en-US" sz="12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43706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D1B23E-B167-4AB9-A5F4-6F8AF20D1814}" type="slidenum">
              <a: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8</a:t>
            </a:fld>
            <a:endParaRPr lang="en-US" altLang="en-US" sz="12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62180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F26299-BCFB-4FB6-989D-A2D9BF26198C}" type="slidenum">
              <a: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9</a:t>
            </a:fld>
            <a:endParaRPr lang="en-US" altLang="en-US" sz="12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296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CBD87F-5425-42C7-8897-68AC9D5047F9}" type="slidenum">
              <a: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10</a:t>
            </a:fld>
            <a:endParaRPr lang="en-US" altLang="en-US" sz="12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4128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DE4-D4D7-4D24-8706-E6A8A740B610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84D5-69AE-48B9-BB3A-955E335EF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93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DE4-D4D7-4D24-8706-E6A8A740B610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84D5-69AE-48B9-BB3A-955E335EF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90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DE4-D4D7-4D24-8706-E6A8A740B610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84D5-69AE-48B9-BB3A-955E335EF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465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3BF20-DFA8-4FFD-B823-C3BE5FC9034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470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7911C-0C57-42E4-A126-53E91AB94BF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322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0054E-449D-45C8-B9D3-FBD42F7EB21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694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3167" y="1066800"/>
            <a:ext cx="5283200" cy="5505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9567" y="1066800"/>
            <a:ext cx="5283200" cy="5505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98570-3E5F-4585-926C-910226A7972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493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303A9-55CD-4204-AAC5-C735BE6B7E9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6361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7048-078B-4927-B170-E7CAA6D5D0B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932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4214F-955F-4087-BA25-E05F8CBC89F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4475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F5839-1B7A-42A6-94BF-E955E4CAB27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16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DE4-D4D7-4D24-8706-E6A8A740B610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84D5-69AE-48B9-BB3A-955E335EF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40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AB080-8A6A-4693-B4C5-55B83A7ADEA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3595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BEA6D-0E38-4849-8059-C886F944022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132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5918" y="0"/>
            <a:ext cx="2736849" cy="6572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5367" y="0"/>
            <a:ext cx="8007351" cy="6572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E576B-0E50-49D3-A582-328C08E510A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1641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5367" y="0"/>
            <a:ext cx="10947400" cy="6572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FB939-E200-4068-8F2D-7180941E253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403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0"/>
            <a:ext cx="10871200" cy="8191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83167" y="1066800"/>
            <a:ext cx="5283200" cy="5505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269567" y="1066800"/>
            <a:ext cx="5283200" cy="550545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7C29E-2215-48E5-83FC-38A54DEAEC7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61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DE4-D4D7-4D24-8706-E6A8A740B610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84D5-69AE-48B9-BB3A-955E335EF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54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DE4-D4D7-4D24-8706-E6A8A740B610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84D5-69AE-48B9-BB3A-955E335EF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95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DE4-D4D7-4D24-8706-E6A8A740B610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84D5-69AE-48B9-BB3A-955E335EF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DE4-D4D7-4D24-8706-E6A8A740B610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84D5-69AE-48B9-BB3A-955E335EF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92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DE4-D4D7-4D24-8706-E6A8A740B610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84D5-69AE-48B9-BB3A-955E335EF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11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DE4-D4D7-4D24-8706-E6A8A740B610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84D5-69AE-48B9-BB3A-955E335EF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24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DE4-D4D7-4D24-8706-E6A8A740B610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84D5-69AE-48B9-BB3A-955E335EF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43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64DE4-D4D7-4D24-8706-E6A8A740B610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284D5-69AE-48B9-BB3A-955E335EF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vel 5.jpg                                                    000E4AEE SCOOBY                        ABA78158: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3167" y="1066800"/>
            <a:ext cx="10769600" cy="550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87567" y="6248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>
                <a:latin typeface="Times New Roman" panose="02020603050405020304" pitchFamily="18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BFE7613-1C00-4049-8BE6-D8B47C641838}" type="slidenum">
              <a:rPr lang="en-US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5367" y="0"/>
            <a:ext cx="108712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1030" name="Picture 6" descr="I:\cap\new color logo final.jp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1" y="6102350"/>
            <a:ext cx="121496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09600" y="838200"/>
            <a:ext cx="10972800" cy="0"/>
          </a:xfrm>
          <a:prstGeom prst="line">
            <a:avLst/>
          </a:prstGeom>
          <a:noFill/>
          <a:ln w="25400">
            <a:solidFill>
              <a:srgbClr val="6BBDE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</a:endParaRPr>
          </a:p>
        </p:txBody>
      </p:sp>
      <p:pic>
        <p:nvPicPr>
          <p:cNvPr id="1032" name="Picture 8" descr=" ahl 4.jpg                                                      000E4AEE SCOOBY                        ABA78158: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67" y="5911850"/>
            <a:ext cx="258233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04800" y="6400800"/>
            <a:ext cx="1046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198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1E4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1E4C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1E4C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1E4C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1E4C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1E4C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1E4C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1E4C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1E4C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1E4C"/>
        </a:buClr>
        <a:buSzPct val="12000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1E4C"/>
        </a:buClr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BBDE1"/>
        </a:buClr>
        <a:buSzPct val="75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1E4C"/>
        </a:buClr>
        <a:buSzPct val="60000"/>
        <a:buFont typeface="Wingdings 2" panose="05020102010507070707" pitchFamily="18" charset="2"/>
        <a:buChar char="ö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BBDE1"/>
        </a:buClr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BASIC INFO FOR TRAINING. DSC Q2000.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128655" y="3740728"/>
            <a:ext cx="3934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Extracted from the </a:t>
            </a:r>
            <a:r>
              <a:rPr lang="en-GB" dirty="0" err="1" smtClean="0"/>
              <a:t>ppt</a:t>
            </a:r>
            <a:r>
              <a:rPr lang="en-GB" dirty="0" smtClean="0"/>
              <a:t> TA </a:t>
            </a:r>
            <a:r>
              <a:rPr lang="en-GB" dirty="0" err="1" smtClean="0"/>
              <a:t>DSCQSeminar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02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Purge Gas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1375" y="838200"/>
            <a:ext cx="8077200" cy="5505450"/>
          </a:xfrm>
        </p:spPr>
        <p:txBody>
          <a:bodyPr/>
          <a:lstStyle/>
          <a:p>
            <a:pPr eaLnBrk="1" hangingPunct="1"/>
            <a:r>
              <a:rPr lang="en-US" altLang="en-US" smtClean="0"/>
              <a:t>Purge gas should always be used during DSC experiments</a:t>
            </a:r>
          </a:p>
          <a:p>
            <a:pPr lvl="1" eaLnBrk="1" hangingPunct="1"/>
            <a:r>
              <a:rPr lang="en-US" altLang="en-US" smtClean="0"/>
              <a:t>Provides dry,inert atmosphere</a:t>
            </a:r>
          </a:p>
          <a:p>
            <a:pPr lvl="1" eaLnBrk="1" hangingPunct="1"/>
            <a:r>
              <a:rPr lang="en-US" altLang="en-US" smtClean="0"/>
              <a:t>Ensures even heating</a:t>
            </a:r>
          </a:p>
          <a:p>
            <a:pPr lvl="1" eaLnBrk="1" hangingPunct="1"/>
            <a:r>
              <a:rPr lang="en-US" altLang="en-US" smtClean="0"/>
              <a:t>Helps sweep away any off gases that might be released</a:t>
            </a:r>
          </a:p>
          <a:p>
            <a:pPr eaLnBrk="1" hangingPunct="1"/>
            <a:r>
              <a:rPr lang="en-US" altLang="en-US" smtClean="0"/>
              <a:t>Nitrogen</a:t>
            </a:r>
          </a:p>
          <a:p>
            <a:pPr lvl="1" eaLnBrk="1" hangingPunct="1"/>
            <a:r>
              <a:rPr lang="en-US" altLang="en-US" smtClean="0"/>
              <a:t>Most common</a:t>
            </a:r>
          </a:p>
          <a:p>
            <a:pPr lvl="1" eaLnBrk="1" hangingPunct="1"/>
            <a:r>
              <a:rPr lang="en-US" altLang="en-US" smtClean="0"/>
              <a:t>Increases Sensitivity </a:t>
            </a:r>
          </a:p>
          <a:p>
            <a:pPr lvl="1" eaLnBrk="1" hangingPunct="1"/>
            <a:r>
              <a:rPr lang="en-US" altLang="en-US" smtClean="0"/>
              <a:t>Typical flow rate of 50ml/min</a:t>
            </a:r>
          </a:p>
        </p:txBody>
      </p:sp>
    </p:spTree>
    <p:extLst>
      <p:ext uri="{BB962C8B-B14F-4D97-AF65-F5344CB8AC3E}">
        <p14:creationId xmlns:p14="http://schemas.microsoft.com/office/powerpoint/2010/main" val="154801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Temperature Range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Rule of Thumb</a:t>
            </a:r>
          </a:p>
          <a:p>
            <a:pPr lvl="1" eaLnBrk="1" hangingPunct="1"/>
            <a:r>
              <a:rPr lang="en-US" altLang="en-US" smtClean="0"/>
              <a:t>Have 2-3 minutes of baseline before and after transitions of interest  - if possible</a:t>
            </a:r>
          </a:p>
          <a:p>
            <a:pPr lvl="2" eaLnBrk="1" hangingPunct="1"/>
            <a:r>
              <a:rPr lang="en-US" altLang="en-US" sz="3200">
                <a:solidFill>
                  <a:srgbClr val="FF0000"/>
                </a:solidFill>
              </a:rPr>
              <a:t>DO NOT DECOMPOSE SAMPLES IN DSC CELL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Temperature range can affect choice of pans</a:t>
            </a:r>
          </a:p>
          <a:p>
            <a:pPr lvl="1" eaLnBrk="1" hangingPunct="1"/>
            <a:r>
              <a:rPr lang="en-US" altLang="en-US" smtClean="0"/>
              <a:t>Just because the instrument has a temperature range of –90°C to 550°C (with RCS) doesn’t mean you need to heat every sample to 550°!</a:t>
            </a:r>
          </a:p>
          <a:p>
            <a:pPr lvl="1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7652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Start-up Hook</a:t>
            </a:r>
          </a:p>
        </p:txBody>
      </p:sp>
      <p:pic>
        <p:nvPicPr>
          <p:cNvPr id="14029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914400"/>
            <a:ext cx="9144000" cy="5562600"/>
          </a:xfrm>
          <a:noFill/>
        </p:spPr>
      </p:pic>
    </p:spTree>
    <p:extLst>
      <p:ext uri="{BB962C8B-B14F-4D97-AF65-F5344CB8AC3E}">
        <p14:creationId xmlns:p14="http://schemas.microsoft.com/office/powerpoint/2010/main" val="3893516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Heating Rate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Faster heating rates increase sensitivity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				but…………….</a:t>
            </a:r>
          </a:p>
          <a:p>
            <a:pPr eaLnBrk="1" hangingPunct="1"/>
            <a:r>
              <a:rPr lang="en-US" altLang="en-US" smtClean="0"/>
              <a:t>Faster heating rates decrease resolution</a:t>
            </a:r>
          </a:p>
          <a:p>
            <a:pPr eaLnBrk="1" hangingPunct="1"/>
            <a:r>
              <a:rPr lang="en-US" altLang="en-US" sz="3200" b="1"/>
              <a:t>Good starting point is 10°C/min</a:t>
            </a:r>
          </a:p>
        </p:txBody>
      </p:sp>
    </p:spTree>
    <p:extLst>
      <p:ext uri="{BB962C8B-B14F-4D97-AF65-F5344CB8AC3E}">
        <p14:creationId xmlns:p14="http://schemas.microsoft.com/office/powerpoint/2010/main" val="3686970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66900" y="0"/>
            <a:ext cx="8686800" cy="819150"/>
          </a:xfrm>
        </p:spPr>
        <p:txBody>
          <a:bodyPr/>
          <a:lstStyle/>
          <a:p>
            <a:pPr eaLnBrk="1" hangingPunct="1"/>
            <a:r>
              <a:rPr lang="en-US" altLang="en-US" smtClean="0"/>
              <a:t>Effect of Heating Rate</a:t>
            </a:r>
          </a:p>
        </p:txBody>
      </p:sp>
      <p:pic>
        <p:nvPicPr>
          <p:cNvPr id="144387" name="Picture 3" descr="\\Hobbes\public\TCourse\C3-S1-2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67"/>
          <a:stretch>
            <a:fillRect/>
          </a:stretch>
        </p:blipFill>
        <p:spPr bwMode="auto">
          <a:xfrm>
            <a:off x="1524000" y="914400"/>
            <a:ext cx="9144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2743200" y="4419600"/>
            <a:ext cx="1447800" cy="8509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1E4C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1E4C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BBDE1"/>
              </a:buClr>
              <a:buSzPct val="75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1E4C"/>
              </a:buClr>
              <a:buSzPct val="60000"/>
              <a:buFont typeface="Wingdings 2" panose="05020102010507070707" pitchFamily="18" charset="2"/>
              <a:buChar char="ö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BBDE1"/>
              </a:buClr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DE1"/>
              </a:buClr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DE1"/>
              </a:buClr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DE1"/>
              </a:buClr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DE1"/>
              </a:buClr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PMMA  10.04mg  </a:t>
            </a:r>
          </a:p>
        </p:txBody>
      </p:sp>
    </p:spTree>
    <p:extLst>
      <p:ext uri="{BB962C8B-B14F-4D97-AF65-F5344CB8AC3E}">
        <p14:creationId xmlns:p14="http://schemas.microsoft.com/office/powerpoint/2010/main" val="4113397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Thermal History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895350"/>
            <a:ext cx="8077200" cy="550545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thermal history of a sample can and will affect the results</a:t>
            </a:r>
          </a:p>
          <a:p>
            <a:pPr eaLnBrk="1" hangingPunct="1"/>
            <a:r>
              <a:rPr lang="en-US" altLang="en-US" smtClean="0"/>
              <a:t>The cooling rate that the sample undergoes can affect :</a:t>
            </a:r>
          </a:p>
          <a:p>
            <a:pPr lvl="1" eaLnBrk="1" hangingPunct="1"/>
            <a:r>
              <a:rPr lang="en-US" altLang="en-US" sz="2400"/>
              <a:t>Crystallinity of semi-crystalline materials</a:t>
            </a:r>
          </a:p>
          <a:p>
            <a:pPr lvl="1" eaLnBrk="1" hangingPunct="1"/>
            <a:r>
              <a:rPr lang="en-US" altLang="en-US" sz="2400"/>
              <a:t>Enthalpic recovery at the glass transition</a:t>
            </a:r>
          </a:p>
          <a:p>
            <a:pPr eaLnBrk="1" hangingPunct="1"/>
            <a:r>
              <a:rPr lang="en-US" altLang="en-US" smtClean="0"/>
              <a:t>Run Heat-Cool Heat experiments to see effect of &amp; eliminate thermal history</a:t>
            </a:r>
          </a:p>
          <a:p>
            <a:pPr lvl="1" eaLnBrk="1" hangingPunct="1"/>
            <a:r>
              <a:rPr lang="en-US" altLang="en-US" sz="2400"/>
              <a:t>Heat at 10°C/min</a:t>
            </a:r>
          </a:p>
          <a:p>
            <a:pPr lvl="1" eaLnBrk="1" hangingPunct="1"/>
            <a:r>
              <a:rPr lang="en-US" altLang="en-US" sz="2400"/>
              <a:t>Cool at 10°C/min</a:t>
            </a:r>
          </a:p>
          <a:p>
            <a:pPr lvl="1" eaLnBrk="1" hangingPunct="1"/>
            <a:r>
              <a:rPr lang="en-US" altLang="en-US" sz="2400"/>
              <a:t>Heat at 10°C/min</a:t>
            </a:r>
          </a:p>
        </p:txBody>
      </p:sp>
    </p:spTree>
    <p:extLst>
      <p:ext uri="{BB962C8B-B14F-4D97-AF65-F5344CB8AC3E}">
        <p14:creationId xmlns:p14="http://schemas.microsoft.com/office/powerpoint/2010/main" val="358062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It Does Matter What Pan you use</a:t>
            </a:r>
          </a:p>
        </p:txBody>
      </p:sp>
      <p:pic>
        <p:nvPicPr>
          <p:cNvPr id="115715" name="Picture 3" descr="J:\Len2\PharmFigures\NMono1over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4"/>
          <a:stretch>
            <a:fillRect/>
          </a:stretch>
        </p:blipFill>
        <p:spPr bwMode="auto">
          <a:xfrm>
            <a:off x="1524000" y="838200"/>
            <a:ext cx="9144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2971800" y="4267200"/>
            <a:ext cx="1981200" cy="103505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1E4C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1E4C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BBDE1"/>
              </a:buClr>
              <a:buSzPct val="75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1E4C"/>
              </a:buClr>
              <a:buSzPct val="60000"/>
              <a:buFont typeface="Wingdings 2" panose="05020102010507070707" pitchFamily="18" charset="2"/>
              <a:buChar char="ö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BBDE1"/>
              </a:buClr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DE1"/>
              </a:buClr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DE1"/>
              </a:buClr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DE1"/>
              </a:buClr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DE1"/>
              </a:buClr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Monohydrate Pharmaceutical sample</a:t>
            </a:r>
          </a:p>
        </p:txBody>
      </p:sp>
    </p:spTree>
    <p:extLst>
      <p:ext uri="{BB962C8B-B14F-4D97-AF65-F5344CB8AC3E}">
        <p14:creationId xmlns:p14="http://schemas.microsoft.com/office/powerpoint/2010/main" val="1675110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Shape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Keep sample thin</a:t>
            </a:r>
          </a:p>
          <a:p>
            <a:pPr eaLnBrk="1" hangingPunct="1"/>
            <a:r>
              <a:rPr lang="en-US" altLang="en-US" smtClean="0"/>
              <a:t>Cover as much as the bottom of pan as possible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117764" name="Picture 4" descr="D:\dsc pans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133600"/>
            <a:ext cx="3200400" cy="230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7765" name="Group 5"/>
          <p:cNvGrpSpPr>
            <a:grpSpLocks/>
          </p:cNvGrpSpPr>
          <p:nvPr/>
        </p:nvGrpSpPr>
        <p:grpSpPr bwMode="auto">
          <a:xfrm>
            <a:off x="2362200" y="2817814"/>
            <a:ext cx="4038600" cy="992188"/>
            <a:chOff x="528" y="1775"/>
            <a:chExt cx="2544" cy="625"/>
          </a:xfrm>
        </p:grpSpPr>
        <p:grpSp>
          <p:nvGrpSpPr>
            <p:cNvPr id="117766" name="Group 6"/>
            <p:cNvGrpSpPr>
              <a:grpSpLocks/>
            </p:cNvGrpSpPr>
            <p:nvPr/>
          </p:nvGrpSpPr>
          <p:grpSpPr bwMode="auto">
            <a:xfrm>
              <a:off x="528" y="1920"/>
              <a:ext cx="2544" cy="480"/>
              <a:chOff x="528" y="1728"/>
              <a:chExt cx="2016" cy="384"/>
            </a:xfrm>
          </p:grpSpPr>
          <p:sp>
            <p:nvSpPr>
              <p:cNvPr id="117771" name="AutoShape 7"/>
              <p:cNvSpPr>
                <a:spLocks noChangeArrowheads="1"/>
              </p:cNvSpPr>
              <p:nvPr/>
            </p:nvSpPr>
            <p:spPr bwMode="auto">
              <a:xfrm>
                <a:off x="528" y="1728"/>
                <a:ext cx="2016" cy="384"/>
              </a:xfrm>
              <a:prstGeom prst="roundRect">
                <a:avLst>
                  <a:gd name="adj" fmla="val 5662"/>
                </a:avLst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001E4C"/>
                  </a:buClr>
                  <a:buSzPct val="12000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1E4C"/>
                  </a:buClr>
                  <a:buFont typeface="Wingdings" panose="05000000000000000000" pitchFamily="2" charset="2"/>
                  <a:buChar char="Ø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BBDE1"/>
                  </a:buClr>
                  <a:buSzPct val="75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1E4C"/>
                  </a:buClr>
                  <a:buSzPct val="60000"/>
                  <a:buFont typeface="Wingdings 2" panose="05020102010507070707" pitchFamily="18" charset="2"/>
                  <a:buChar char="ö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GB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7772" name="Rectangle 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872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1E4C"/>
                  </a:buClr>
                  <a:buSzPct val="12000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1E4C"/>
                  </a:buClr>
                  <a:buFont typeface="Wingdings" panose="05000000000000000000" pitchFamily="2" charset="2"/>
                  <a:buChar char="Ø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BBDE1"/>
                  </a:buClr>
                  <a:buSzPct val="75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1E4C"/>
                  </a:buClr>
                  <a:buSzPct val="60000"/>
                  <a:buFont typeface="Wingdings 2" panose="05020102010507070707" pitchFamily="18" charset="2"/>
                  <a:buChar char="ö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GB" altLang="en-US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7767" name="Rectangle 9"/>
            <p:cNvSpPr>
              <a:spLocks noChangeArrowheads="1"/>
            </p:cNvSpPr>
            <p:nvPr/>
          </p:nvSpPr>
          <p:spPr bwMode="auto">
            <a:xfrm>
              <a:off x="576" y="1775"/>
              <a:ext cx="116" cy="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001E4C"/>
                </a:buClr>
                <a:buSzPct val="12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1E4C"/>
                </a:buClr>
                <a:buFont typeface="Wingdings" panose="05000000000000000000" pitchFamily="2" charset="2"/>
                <a:buChar char="Ø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BBDE1"/>
                </a:buClr>
                <a:buSzPct val="75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1E4C"/>
                </a:buClr>
                <a:buSzPct val="60000"/>
                <a:buFont typeface="Wingdings 2" panose="05020102010507070707" pitchFamily="18" charset="2"/>
                <a:buChar char="ö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GB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7768" name="Line 10"/>
            <p:cNvSpPr>
              <a:spLocks noChangeShapeType="1"/>
            </p:cNvSpPr>
            <p:nvPr/>
          </p:nvSpPr>
          <p:spPr bwMode="auto">
            <a:xfrm>
              <a:off x="576" y="1920"/>
              <a:ext cx="0" cy="33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117769" name="Line 11"/>
            <p:cNvSpPr>
              <a:spLocks noChangeShapeType="1"/>
            </p:cNvSpPr>
            <p:nvPr/>
          </p:nvSpPr>
          <p:spPr bwMode="auto">
            <a:xfrm>
              <a:off x="3024" y="1920"/>
              <a:ext cx="0" cy="33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117770" name="Line 12"/>
            <p:cNvSpPr>
              <a:spLocks noChangeShapeType="1"/>
            </p:cNvSpPr>
            <p:nvPr/>
          </p:nvSpPr>
          <p:spPr bwMode="auto">
            <a:xfrm>
              <a:off x="576" y="2256"/>
              <a:ext cx="244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971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Shape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Cut sample to make thin, don’t crush</a:t>
            </a:r>
          </a:p>
          <a:p>
            <a:pPr eaLnBrk="1" hangingPunct="1"/>
            <a:r>
              <a:rPr lang="en-US" altLang="en-US" smtClean="0"/>
              <a:t>If pellet, cut cross section</a:t>
            </a:r>
          </a:p>
          <a:p>
            <a:pPr eaLnBrk="1" hangingPunct="1"/>
            <a:endParaRPr lang="en-US" altLang="en-US" smtClean="0"/>
          </a:p>
        </p:txBody>
      </p:sp>
      <p:grpSp>
        <p:nvGrpSpPr>
          <p:cNvPr id="119812" name="Group 4"/>
          <p:cNvGrpSpPr>
            <a:grpSpLocks/>
          </p:cNvGrpSpPr>
          <p:nvPr/>
        </p:nvGrpSpPr>
        <p:grpSpPr bwMode="auto">
          <a:xfrm>
            <a:off x="2286000" y="2590800"/>
            <a:ext cx="3733800" cy="838200"/>
            <a:chOff x="528" y="2400"/>
            <a:chExt cx="2016" cy="384"/>
          </a:xfrm>
        </p:grpSpPr>
        <p:sp>
          <p:nvSpPr>
            <p:cNvPr id="119816" name="AutoShape 5"/>
            <p:cNvSpPr>
              <a:spLocks noChangeArrowheads="1"/>
            </p:cNvSpPr>
            <p:nvPr/>
          </p:nvSpPr>
          <p:spPr bwMode="auto">
            <a:xfrm>
              <a:off x="528" y="2400"/>
              <a:ext cx="2016" cy="384"/>
            </a:xfrm>
            <a:prstGeom prst="roundRect">
              <a:avLst>
                <a:gd name="adj" fmla="val 5662"/>
              </a:avLst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001E4C"/>
                </a:buClr>
                <a:buSzPct val="12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1E4C"/>
                </a:buClr>
                <a:buFont typeface="Wingdings" panose="05000000000000000000" pitchFamily="2" charset="2"/>
                <a:buChar char="Ø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BBDE1"/>
                </a:buClr>
                <a:buSzPct val="75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1E4C"/>
                </a:buClr>
                <a:buSzPct val="60000"/>
                <a:buFont typeface="Wingdings 2" panose="05020102010507070707" pitchFamily="18" charset="2"/>
                <a:buChar char="ö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GB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9817" name="Oval 6"/>
            <p:cNvSpPr>
              <a:spLocks noChangeArrowheads="1"/>
            </p:cNvSpPr>
            <p:nvPr/>
          </p:nvSpPr>
          <p:spPr bwMode="auto">
            <a:xfrm>
              <a:off x="1296" y="2400"/>
              <a:ext cx="480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1E4C"/>
                </a:buClr>
                <a:buSzPct val="12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1E4C"/>
                </a:buClr>
                <a:buFont typeface="Wingdings" panose="05000000000000000000" pitchFamily="2" charset="2"/>
                <a:buChar char="Ø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BBDE1"/>
                </a:buClr>
                <a:buSzPct val="75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1E4C"/>
                </a:buClr>
                <a:buSzPct val="60000"/>
                <a:buFont typeface="Wingdings 2" panose="05020102010507070707" pitchFamily="18" charset="2"/>
                <a:buChar char="ö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GB" altLang="en-US" sz="2400">
                <a:solidFill>
                  <a:srgbClr val="000000"/>
                </a:solidFill>
              </a:endParaRPr>
            </a:p>
          </p:txBody>
        </p:sp>
      </p:grpSp>
      <p:pic>
        <p:nvPicPr>
          <p:cNvPr id="119813" name="Picture 7" descr="D:\dsc pans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133600"/>
            <a:ext cx="3200400" cy="230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9814" name="Line 8"/>
          <p:cNvSpPr>
            <a:spLocks noChangeShapeType="1"/>
          </p:cNvSpPr>
          <p:nvPr/>
        </p:nvSpPr>
        <p:spPr bwMode="auto">
          <a:xfrm>
            <a:off x="3276600" y="2209800"/>
            <a:ext cx="175260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19815" name="Line 9"/>
          <p:cNvSpPr>
            <a:spLocks noChangeShapeType="1"/>
          </p:cNvSpPr>
          <p:nvPr/>
        </p:nvSpPr>
        <p:spPr bwMode="auto">
          <a:xfrm flipV="1">
            <a:off x="3276600" y="2209800"/>
            <a:ext cx="167640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920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Shape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Cut sample to make thin, don’t crush</a:t>
            </a:r>
          </a:p>
          <a:p>
            <a:pPr eaLnBrk="1" hangingPunct="1"/>
            <a:r>
              <a:rPr lang="en-US" altLang="en-US" smtClean="0"/>
              <a:t>If pellet, cut cross section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If powder, spread evenly over the bottom of the pan</a:t>
            </a:r>
          </a:p>
        </p:txBody>
      </p:sp>
      <p:pic>
        <p:nvPicPr>
          <p:cNvPr id="121860" name="Picture 4" descr="D:\dsc pans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133600"/>
            <a:ext cx="3200400" cy="230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1861" name="Group 5"/>
          <p:cNvGrpSpPr>
            <a:grpSpLocks/>
          </p:cNvGrpSpPr>
          <p:nvPr/>
        </p:nvGrpSpPr>
        <p:grpSpPr bwMode="auto">
          <a:xfrm>
            <a:off x="2362200" y="2362200"/>
            <a:ext cx="3733800" cy="838200"/>
            <a:chOff x="480" y="1680"/>
            <a:chExt cx="2352" cy="528"/>
          </a:xfrm>
        </p:grpSpPr>
        <p:grpSp>
          <p:nvGrpSpPr>
            <p:cNvPr id="121930" name="Group 6"/>
            <p:cNvGrpSpPr>
              <a:grpSpLocks/>
            </p:cNvGrpSpPr>
            <p:nvPr/>
          </p:nvGrpSpPr>
          <p:grpSpPr bwMode="auto">
            <a:xfrm>
              <a:off x="480" y="1680"/>
              <a:ext cx="2352" cy="528"/>
              <a:chOff x="528" y="2400"/>
              <a:chExt cx="2016" cy="384"/>
            </a:xfrm>
          </p:grpSpPr>
          <p:sp>
            <p:nvSpPr>
              <p:cNvPr id="121932" name="AutoShape 7"/>
              <p:cNvSpPr>
                <a:spLocks noChangeArrowheads="1"/>
              </p:cNvSpPr>
              <p:nvPr/>
            </p:nvSpPr>
            <p:spPr bwMode="auto">
              <a:xfrm>
                <a:off x="528" y="2400"/>
                <a:ext cx="2016" cy="384"/>
              </a:xfrm>
              <a:prstGeom prst="roundRect">
                <a:avLst>
                  <a:gd name="adj" fmla="val 5662"/>
                </a:avLst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001E4C"/>
                  </a:buClr>
                  <a:buSzPct val="12000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1E4C"/>
                  </a:buClr>
                  <a:buFont typeface="Wingdings" panose="05000000000000000000" pitchFamily="2" charset="2"/>
                  <a:buChar char="Ø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BBDE1"/>
                  </a:buClr>
                  <a:buSzPct val="75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1E4C"/>
                  </a:buClr>
                  <a:buSzPct val="60000"/>
                  <a:buFont typeface="Wingdings 2" panose="05020102010507070707" pitchFamily="18" charset="2"/>
                  <a:buChar char="ö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GB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1933" name="Oval 8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480" cy="38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1E4C"/>
                  </a:buClr>
                  <a:buSzPct val="12000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1E4C"/>
                  </a:buClr>
                  <a:buFont typeface="Wingdings" panose="05000000000000000000" pitchFamily="2" charset="2"/>
                  <a:buChar char="Ø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BBDE1"/>
                  </a:buClr>
                  <a:buSzPct val="75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1E4C"/>
                  </a:buClr>
                  <a:buSzPct val="60000"/>
                  <a:buFont typeface="Wingdings 2" panose="05020102010507070707" pitchFamily="18" charset="2"/>
                  <a:buChar char="ö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BBDE1"/>
                  </a:buClr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GB" altLang="en-US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1931" name="Rectangle 9"/>
            <p:cNvSpPr>
              <a:spLocks noChangeArrowheads="1"/>
            </p:cNvSpPr>
            <p:nvPr/>
          </p:nvSpPr>
          <p:spPr bwMode="auto">
            <a:xfrm>
              <a:off x="1392" y="1872"/>
              <a:ext cx="528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1E4C"/>
                </a:buClr>
                <a:buSzPct val="12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1E4C"/>
                </a:buClr>
                <a:buFont typeface="Wingdings" panose="05000000000000000000" pitchFamily="2" charset="2"/>
                <a:buChar char="Ø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BBDE1"/>
                </a:buClr>
                <a:buSzPct val="75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1E4C"/>
                </a:buClr>
                <a:buSzPct val="60000"/>
                <a:buFont typeface="Wingdings 2" panose="05020102010507070707" pitchFamily="18" charset="2"/>
                <a:buChar char="ö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GB" altLang="en-US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1862" name="Group 10"/>
          <p:cNvGrpSpPr>
            <a:grpSpLocks/>
          </p:cNvGrpSpPr>
          <p:nvPr/>
        </p:nvGrpSpPr>
        <p:grpSpPr bwMode="auto">
          <a:xfrm>
            <a:off x="2133600" y="3275015"/>
            <a:ext cx="4038600" cy="992188"/>
            <a:chOff x="2064" y="3167"/>
            <a:chExt cx="2544" cy="625"/>
          </a:xfrm>
        </p:grpSpPr>
        <p:sp>
          <p:nvSpPr>
            <p:cNvPr id="121924" name="AutoShape 11"/>
            <p:cNvSpPr>
              <a:spLocks noChangeArrowheads="1"/>
            </p:cNvSpPr>
            <p:nvPr/>
          </p:nvSpPr>
          <p:spPr bwMode="auto">
            <a:xfrm>
              <a:off x="2064" y="3312"/>
              <a:ext cx="2544" cy="480"/>
            </a:xfrm>
            <a:prstGeom prst="roundRect">
              <a:avLst>
                <a:gd name="adj" fmla="val 5662"/>
              </a:avLst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001E4C"/>
                </a:buClr>
                <a:buSzPct val="12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1E4C"/>
                </a:buClr>
                <a:buFont typeface="Wingdings" panose="05000000000000000000" pitchFamily="2" charset="2"/>
                <a:buChar char="Ø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BBDE1"/>
                </a:buClr>
                <a:buSzPct val="75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1E4C"/>
                </a:buClr>
                <a:buSzPct val="60000"/>
                <a:buFont typeface="Wingdings 2" panose="05020102010507070707" pitchFamily="18" charset="2"/>
                <a:buChar char="ö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GB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21925" name="Rectangle 12"/>
            <p:cNvSpPr>
              <a:spLocks noChangeArrowheads="1"/>
            </p:cNvSpPr>
            <p:nvPr/>
          </p:nvSpPr>
          <p:spPr bwMode="auto">
            <a:xfrm>
              <a:off x="3072" y="3648"/>
              <a:ext cx="672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1E4C"/>
                </a:buClr>
                <a:buSzPct val="12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1E4C"/>
                </a:buClr>
                <a:buFont typeface="Wingdings" panose="05000000000000000000" pitchFamily="2" charset="2"/>
                <a:buChar char="Ø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BBDE1"/>
                </a:buClr>
                <a:buSzPct val="75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1E4C"/>
                </a:buClr>
                <a:buSzPct val="60000"/>
                <a:buFont typeface="Wingdings 2" panose="05020102010507070707" pitchFamily="18" charset="2"/>
                <a:buChar char="ö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GB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21926" name="Rectangle 13"/>
            <p:cNvSpPr>
              <a:spLocks noChangeArrowheads="1"/>
            </p:cNvSpPr>
            <p:nvPr/>
          </p:nvSpPr>
          <p:spPr bwMode="auto">
            <a:xfrm>
              <a:off x="2112" y="3167"/>
              <a:ext cx="116" cy="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001E4C"/>
                </a:buClr>
                <a:buSzPct val="12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1E4C"/>
                </a:buClr>
                <a:buFont typeface="Wingdings" panose="05000000000000000000" pitchFamily="2" charset="2"/>
                <a:buChar char="Ø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BBDE1"/>
                </a:buClr>
                <a:buSzPct val="75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1E4C"/>
                </a:buClr>
                <a:buSzPct val="60000"/>
                <a:buFont typeface="Wingdings 2" panose="05020102010507070707" pitchFamily="18" charset="2"/>
                <a:buChar char="ö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BBDE1"/>
                </a:buClr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GB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21927" name="Line 14"/>
            <p:cNvSpPr>
              <a:spLocks noChangeShapeType="1"/>
            </p:cNvSpPr>
            <p:nvPr/>
          </p:nvSpPr>
          <p:spPr bwMode="auto">
            <a:xfrm>
              <a:off x="2112" y="3312"/>
              <a:ext cx="0" cy="33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121928" name="Line 15"/>
            <p:cNvSpPr>
              <a:spLocks noChangeShapeType="1"/>
            </p:cNvSpPr>
            <p:nvPr/>
          </p:nvSpPr>
          <p:spPr bwMode="auto">
            <a:xfrm>
              <a:off x="4560" y="3312"/>
              <a:ext cx="0" cy="33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121929" name="Line 16"/>
            <p:cNvSpPr>
              <a:spLocks noChangeShapeType="1"/>
            </p:cNvSpPr>
            <p:nvPr/>
          </p:nvSpPr>
          <p:spPr bwMode="auto">
            <a:xfrm>
              <a:off x="2112" y="3648"/>
              <a:ext cx="244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00"/>
                </a:solidFill>
              </a:endParaRPr>
            </a:p>
          </p:txBody>
        </p:sp>
      </p:grpSp>
      <p:sp>
        <p:nvSpPr>
          <p:cNvPr id="121864" name="Rectangle 18"/>
          <p:cNvSpPr>
            <a:spLocks noChangeArrowheads="1"/>
          </p:cNvSpPr>
          <p:nvPr/>
        </p:nvSpPr>
        <p:spPr bwMode="auto">
          <a:xfrm>
            <a:off x="4800601" y="5179369"/>
            <a:ext cx="184731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1E4C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1E4C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BBDE1"/>
              </a:buClr>
              <a:buSzPct val="75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1E4C"/>
              </a:buClr>
              <a:buSzPct val="60000"/>
              <a:buFont typeface="Wingdings 2" panose="05020102010507070707" pitchFamily="18" charset="2"/>
              <a:buChar char="ö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BBDE1"/>
              </a:buClr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DE1"/>
              </a:buClr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DE1"/>
              </a:buClr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DE1"/>
              </a:buClr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DE1"/>
              </a:buClr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GB" altLang="en-US" sz="2400">
              <a:solidFill>
                <a:srgbClr val="0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2950" y="5167314"/>
            <a:ext cx="453390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53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Size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Larger samples will increase sensitivity</a:t>
            </a:r>
          </a:p>
          <a:p>
            <a:pPr lvl="4" eaLnBrk="1" hangingPunct="1">
              <a:buFontTx/>
              <a:buNone/>
            </a:pPr>
            <a:r>
              <a:rPr lang="en-US" altLang="en-US" smtClean="0"/>
              <a:t>		but…………….</a:t>
            </a:r>
          </a:p>
          <a:p>
            <a:pPr eaLnBrk="1" hangingPunct="1"/>
            <a:r>
              <a:rPr lang="en-US" altLang="en-US" smtClean="0"/>
              <a:t>Larger samples will decrease resolution</a:t>
            </a:r>
            <a:br>
              <a:rPr lang="en-US" altLang="en-US" smtClean="0"/>
            </a:br>
            <a:endParaRPr lang="en-US" altLang="en-US" smtClean="0"/>
          </a:p>
          <a:p>
            <a:pPr eaLnBrk="1" hangingPunct="1"/>
            <a:r>
              <a:rPr lang="en-US" altLang="en-US" smtClean="0"/>
              <a:t>Goal is to have heat flow of 0.1-10mW going through a transition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1499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Size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size depends on what you are measuring</a:t>
            </a:r>
          </a:p>
          <a:p>
            <a:pPr lvl="1" eaLnBrk="1" hangingPunct="1"/>
            <a:r>
              <a:rPr lang="en-US" altLang="en-US" smtClean="0"/>
              <a:t>If running an extremely reactive sample (like an explosive) run very small samples (&lt;1mg)</a:t>
            </a:r>
          </a:p>
          <a:p>
            <a:pPr lvl="1" eaLnBrk="1" hangingPunct="1"/>
            <a:r>
              <a:rPr lang="en-US" altLang="en-US" smtClean="0"/>
              <a:t>Pure organic materials, pharmaceuticals     (1-5mg)</a:t>
            </a:r>
          </a:p>
          <a:p>
            <a:pPr lvl="1" eaLnBrk="1" hangingPunct="1"/>
            <a:r>
              <a:rPr lang="en-US" altLang="en-US" smtClean="0"/>
              <a:t>Polymers - ~10mg</a:t>
            </a:r>
          </a:p>
          <a:p>
            <a:pPr lvl="1" eaLnBrk="1" hangingPunct="1"/>
            <a:r>
              <a:rPr lang="en-US" altLang="en-US" smtClean="0"/>
              <a:t>Composites – 15-20mg</a:t>
            </a:r>
          </a:p>
        </p:txBody>
      </p:sp>
    </p:spTree>
    <p:extLst>
      <p:ext uri="{BB962C8B-B14F-4D97-AF65-F5344CB8AC3E}">
        <p14:creationId xmlns:p14="http://schemas.microsoft.com/office/powerpoint/2010/main" val="2046842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1" y="0"/>
            <a:ext cx="8378825" cy="819150"/>
          </a:xfrm>
        </p:spPr>
        <p:txBody>
          <a:bodyPr/>
          <a:lstStyle/>
          <a:p>
            <a:pPr eaLnBrk="1" hangingPunct="1"/>
            <a:r>
              <a:rPr lang="en-US" altLang="en-US" smtClean="0"/>
              <a:t>Effect of Sample Size on Indium Melt</a:t>
            </a:r>
          </a:p>
        </p:txBody>
      </p:sp>
      <p:pic>
        <p:nvPicPr>
          <p:cNvPr id="130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933450"/>
            <a:ext cx="8458200" cy="6000750"/>
          </a:xfrm>
          <a:noFill/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FF0000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0052" name="Object 4"/>
          <p:cNvGraphicFramePr>
            <a:graphicFrameLocks noChangeAspect="1"/>
          </p:cNvGraphicFramePr>
          <p:nvPr/>
        </p:nvGraphicFramePr>
        <p:xfrm>
          <a:off x="6324600" y="5432426"/>
          <a:ext cx="32004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5" imgW="2705405" imgH="819607" progId="Excel.Sheet.8">
                  <p:embed/>
                </p:oleObj>
              </mc:Choice>
              <mc:Fallback>
                <p:oleObj name="Worksheet" r:id="rId5" imgW="2705405" imgH="8196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432426"/>
                        <a:ext cx="320040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6494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Agenda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folHlink"/>
                </a:solidFill>
              </a:rPr>
              <a:t>Keeping your DSC cell clean</a:t>
            </a:r>
          </a:p>
          <a:p>
            <a:pPr eaLnBrk="1" hangingPunct="1"/>
            <a:r>
              <a:rPr lang="en-US" altLang="en-US" smtClean="0">
                <a:solidFill>
                  <a:schemeClr val="folHlink"/>
                </a:solidFill>
              </a:rPr>
              <a:t>Calibration</a:t>
            </a:r>
          </a:p>
          <a:p>
            <a:pPr eaLnBrk="1" hangingPunct="1"/>
            <a:r>
              <a:rPr lang="en-US" altLang="en-US" smtClean="0">
                <a:solidFill>
                  <a:schemeClr val="folHlink"/>
                </a:solidFill>
              </a:rPr>
              <a:t>Sample Preparation</a:t>
            </a:r>
          </a:p>
          <a:p>
            <a:pPr eaLnBrk="1" hangingPunct="1"/>
            <a:r>
              <a:rPr lang="en-US" altLang="en-US" u="sng" smtClean="0"/>
              <a:t>Thermal Method</a:t>
            </a:r>
          </a:p>
        </p:txBody>
      </p:sp>
    </p:spTree>
    <p:extLst>
      <p:ext uri="{BB962C8B-B14F-4D97-AF65-F5344CB8AC3E}">
        <p14:creationId xmlns:p14="http://schemas.microsoft.com/office/powerpoint/2010/main" val="3190486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igher level">
  <a:themeElements>
    <a:clrScheme name="higher leve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higher lev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higher leve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igher leve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er leve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er leve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er leve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er leve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er leve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378</Words>
  <Application>Microsoft Office PowerPoint</Application>
  <PresentationFormat>Widescreen</PresentationFormat>
  <Paragraphs>83</Paragraphs>
  <Slides>15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Wingdings 2</vt:lpstr>
      <vt:lpstr>Office Theme</vt:lpstr>
      <vt:lpstr>higher level</vt:lpstr>
      <vt:lpstr>Worksheet</vt:lpstr>
      <vt:lpstr>BASIC INFO FOR TRAINING. DSC Q2000.  </vt:lpstr>
      <vt:lpstr>It Does Matter What Pan you use</vt:lpstr>
      <vt:lpstr>Sample Shape</vt:lpstr>
      <vt:lpstr>Sample Shape</vt:lpstr>
      <vt:lpstr>Sample Shape</vt:lpstr>
      <vt:lpstr>Sample Size</vt:lpstr>
      <vt:lpstr>Sample Size</vt:lpstr>
      <vt:lpstr>Effect of Sample Size on Indium Melt</vt:lpstr>
      <vt:lpstr>Agenda</vt:lpstr>
      <vt:lpstr>Purge Gas</vt:lpstr>
      <vt:lpstr>Sample Temperature Range</vt:lpstr>
      <vt:lpstr>Start-up Hook</vt:lpstr>
      <vt:lpstr>Heating Rate</vt:lpstr>
      <vt:lpstr>Effect of Heating Rate</vt:lpstr>
      <vt:lpstr>Thermal History</vt:lpstr>
    </vt:vector>
  </TitlesOfParts>
  <Company>University of Reading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DSC Q2000.</dc:title>
  <dc:creator>IT Department</dc:creator>
  <cp:lastModifiedBy>IT Department</cp:lastModifiedBy>
  <cp:revision>4</cp:revision>
  <cp:lastPrinted>2020-02-07T12:21:03Z</cp:lastPrinted>
  <dcterms:created xsi:type="dcterms:W3CDTF">2019-03-27T12:49:40Z</dcterms:created>
  <dcterms:modified xsi:type="dcterms:W3CDTF">2020-04-02T08:59:40Z</dcterms:modified>
</cp:coreProperties>
</file>