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1"/>
  </p:sldMasterIdLst>
  <p:notesMasterIdLst>
    <p:notesMasterId r:id="rId30"/>
  </p:notesMasterIdLst>
  <p:handoutMasterIdLst>
    <p:handoutMasterId r:id="rId31"/>
  </p:handoutMasterIdLst>
  <p:sldIdLst>
    <p:sldId id="343" r:id="rId2"/>
    <p:sldId id="411" r:id="rId3"/>
    <p:sldId id="436" r:id="rId4"/>
    <p:sldId id="486" r:id="rId5"/>
    <p:sldId id="465" r:id="rId6"/>
    <p:sldId id="466" r:id="rId7"/>
    <p:sldId id="469" r:id="rId8"/>
    <p:sldId id="467" r:id="rId9"/>
    <p:sldId id="490" r:id="rId10"/>
    <p:sldId id="468" r:id="rId11"/>
    <p:sldId id="470" r:id="rId12"/>
    <p:sldId id="471" r:id="rId13"/>
    <p:sldId id="472" r:id="rId14"/>
    <p:sldId id="474" r:id="rId15"/>
    <p:sldId id="487" r:id="rId16"/>
    <p:sldId id="473" r:id="rId17"/>
    <p:sldId id="488" r:id="rId18"/>
    <p:sldId id="461" r:id="rId19"/>
    <p:sldId id="463" r:id="rId20"/>
    <p:sldId id="476" r:id="rId21"/>
    <p:sldId id="478" r:id="rId22"/>
    <p:sldId id="483" r:id="rId23"/>
    <p:sldId id="484" r:id="rId24"/>
    <p:sldId id="479" r:id="rId25"/>
    <p:sldId id="480" r:id="rId26"/>
    <p:sldId id="481" r:id="rId27"/>
    <p:sldId id="485" r:id="rId28"/>
    <p:sldId id="489" r:id="rId29"/>
  </p:sldIdLst>
  <p:sldSz cx="9144000" cy="6858000" type="screen4x3"/>
  <p:notesSz cx="6797675" cy="9926638"/>
  <p:embeddedFontLst>
    <p:embeddedFont>
      <p:font typeface="AngsanaUPC" panose="02020603050405020304" pitchFamily="18" charset="-34"/>
      <p:regular r:id="rId32"/>
      <p:bold r:id="rId33"/>
      <p:italic r:id="rId34"/>
      <p:boldItalic r:id="rId35"/>
    </p:embeddedFont>
    <p:embeddedFont>
      <p:font typeface="Rdg Vesta"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Effra Light" panose="020B0403020203020204" pitchFamily="34" charset="0"/>
      <p:regular r:id="rId44"/>
      <p:italic r:id="rId45"/>
    </p:embeddedFont>
    <p:embeddedFont>
      <p:font typeface="Effra Bold" panose="020B0803020203020204" pitchFamily="34" charset="0"/>
      <p:bold r:id="rId46"/>
    </p:embeddedFont>
    <p:embeddedFont>
      <p:font typeface="Effra" panose="020B0603020203020204" pitchFamily="34" charset="0"/>
      <p:regular r:id="rId47"/>
      <p:bold r:id="rId48"/>
      <p:italic r:id="rId49"/>
      <p:boldItalic r:id="rId50"/>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909"/>
    <a:srgbClr val="FDFDFD"/>
    <a:srgbClr val="D799A1"/>
    <a:srgbClr val="BF0071"/>
    <a:srgbClr val="7EAF35"/>
    <a:srgbClr val="F3F3F3"/>
    <a:srgbClr val="F0F0F0"/>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9" autoAdjust="0"/>
    <p:restoredTop sz="87050" autoAdjust="0"/>
  </p:normalViewPr>
  <p:slideViewPr>
    <p:cSldViewPr showGuides="1">
      <p:cViewPr varScale="1">
        <p:scale>
          <a:sx n="65" d="100"/>
          <a:sy n="65" d="100"/>
        </p:scale>
        <p:origin x="1500" y="54"/>
      </p:cViewPr>
      <p:guideLst>
        <p:guide orient="horz" pos="2160"/>
        <p:guide pos="2880"/>
      </p:guideLst>
    </p:cSldViewPr>
  </p:slideViewPr>
  <p:notesTextViewPr>
    <p:cViewPr>
      <p:scale>
        <a:sx n="100" d="100"/>
        <a:sy n="100" d="100"/>
      </p:scale>
      <p:origin x="0" y="0"/>
    </p:cViewPr>
  </p:notesTextViewPr>
  <p:notesViewPr>
    <p:cSldViewPr showGuides="1">
      <p:cViewPr varScale="1">
        <p:scale>
          <a:sx n="105" d="100"/>
          <a:sy n="105" d="100"/>
        </p:scale>
        <p:origin x="-2952"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UK Academic Staff Benchmarking  16/17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5"/>
          <c:order val="0"/>
          <c:tx>
            <c:strRef>
              <c:f>'Benchmarking 2'!$A$9</c:f>
              <c:strCache>
                <c:ptCount val="1"/>
                <c:pt idx="0">
                  <c:v>White</c:v>
                </c:pt>
              </c:strCache>
            </c:strRef>
          </c:tx>
          <c:spPr>
            <a:noFill/>
            <a:ln>
              <a:solidFill>
                <a:sysClr val="windowText" lastClr="000000"/>
              </a:solidFill>
            </a:ln>
            <a:effectLst/>
          </c:spPr>
          <c:invertIfNegative val="0"/>
          <c:cat>
            <c:strRef>
              <c:f>('Benchmarking 2'!$C$3,'Benchmarking 2'!$E$3,'Benchmarking 2'!$G$3,'Benchmarking 2'!$I$3)</c:f>
              <c:strCache>
                <c:ptCount val="4"/>
                <c:pt idx="0">
                  <c:v>Reading </c:v>
                </c:pt>
                <c:pt idx="1">
                  <c:v>Sector</c:v>
                </c:pt>
                <c:pt idx="2">
                  <c:v>Local</c:v>
                </c:pt>
                <c:pt idx="3">
                  <c:v>Campus</c:v>
                </c:pt>
              </c:strCache>
            </c:strRef>
          </c:cat>
          <c:val>
            <c:numRef>
              <c:f>('Benchmarking 2'!$C$9,'Benchmarking 2'!$E$9,'Benchmarking 2'!$G$9,'Benchmarking 2'!$I$9)</c:f>
              <c:numCache>
                <c:formatCode>0.0</c:formatCode>
                <c:ptCount val="4"/>
                <c:pt idx="0">
                  <c:v>85</c:v>
                </c:pt>
                <c:pt idx="1">
                  <c:v>85.192104335565745</c:v>
                </c:pt>
                <c:pt idx="2">
                  <c:v>86.4</c:v>
                </c:pt>
                <c:pt idx="3">
                  <c:v>86.2</c:v>
                </c:pt>
              </c:numCache>
            </c:numRef>
          </c:val>
          <c:extLst xmlns:c16r2="http://schemas.microsoft.com/office/drawing/2015/06/chart">
            <c:ext xmlns:c16="http://schemas.microsoft.com/office/drawing/2014/chart" uri="{C3380CC4-5D6E-409C-BE32-E72D297353CC}">
              <c16:uniqueId val="{00000000-ADA9-4073-9152-1640A03FB8EB}"/>
            </c:ext>
          </c:extLst>
        </c:ser>
        <c:ser>
          <c:idx val="4"/>
          <c:order val="1"/>
          <c:tx>
            <c:strRef>
              <c:f>'Benchmarking 2'!$A$8</c:f>
              <c:strCache>
                <c:ptCount val="1"/>
                <c:pt idx="0">
                  <c:v>Unknown </c:v>
                </c:pt>
              </c:strCache>
            </c:strRef>
          </c:tx>
          <c:spPr>
            <a:solidFill>
              <a:schemeClr val="bg1">
                <a:lumMod val="85000"/>
              </a:schemeClr>
            </a:solidFill>
            <a:ln>
              <a:solidFill>
                <a:sysClr val="windowText" lastClr="000000"/>
              </a:solidFill>
            </a:ln>
            <a:effectLst/>
          </c:spPr>
          <c:invertIfNegative val="0"/>
          <c:cat>
            <c:strRef>
              <c:f>('Benchmarking 2'!$C$3,'Benchmarking 2'!$E$3,'Benchmarking 2'!$G$3,'Benchmarking 2'!$I$3)</c:f>
              <c:strCache>
                <c:ptCount val="4"/>
                <c:pt idx="0">
                  <c:v>Reading </c:v>
                </c:pt>
                <c:pt idx="1">
                  <c:v>Sector</c:v>
                </c:pt>
                <c:pt idx="2">
                  <c:v>Local</c:v>
                </c:pt>
                <c:pt idx="3">
                  <c:v>Campus</c:v>
                </c:pt>
              </c:strCache>
            </c:strRef>
          </c:cat>
          <c:val>
            <c:numRef>
              <c:f>('Benchmarking 2'!$C$8,'Benchmarking 2'!$E$8,'Benchmarking 2'!$G$8,'Benchmarking 2'!$I$8)</c:f>
              <c:numCache>
                <c:formatCode>0.0</c:formatCode>
                <c:ptCount val="4"/>
                <c:pt idx="0">
                  <c:v>7.5</c:v>
                </c:pt>
                <c:pt idx="1">
                  <c:v>6.9087063799788506</c:v>
                </c:pt>
                <c:pt idx="2">
                  <c:v>6.9</c:v>
                </c:pt>
                <c:pt idx="3">
                  <c:v>7.2</c:v>
                </c:pt>
              </c:numCache>
            </c:numRef>
          </c:val>
          <c:extLst xmlns:c16r2="http://schemas.microsoft.com/office/drawing/2015/06/chart">
            <c:ext xmlns:c16="http://schemas.microsoft.com/office/drawing/2014/chart" uri="{C3380CC4-5D6E-409C-BE32-E72D297353CC}">
              <c16:uniqueId val="{00000001-ADA9-4073-9152-1640A03FB8EB}"/>
            </c:ext>
          </c:extLst>
        </c:ser>
        <c:ser>
          <c:idx val="0"/>
          <c:order val="2"/>
          <c:tx>
            <c:strRef>
              <c:f>'Benchmarking 2'!$A$4</c:f>
              <c:strCache>
                <c:ptCount val="1"/>
                <c:pt idx="0">
                  <c:v>Asian</c:v>
                </c:pt>
              </c:strCache>
            </c:strRef>
          </c:tx>
          <c:spPr>
            <a:solidFill>
              <a:srgbClr val="C00000"/>
            </a:solidFill>
            <a:ln>
              <a:solidFill>
                <a:sysClr val="windowText" lastClr="000000"/>
              </a:solidFill>
            </a:ln>
            <a:effectLst/>
          </c:spPr>
          <c:invertIfNegative val="0"/>
          <c:cat>
            <c:strRef>
              <c:f>('Benchmarking 2'!$C$3,'Benchmarking 2'!$E$3,'Benchmarking 2'!$G$3,'Benchmarking 2'!$I$3)</c:f>
              <c:strCache>
                <c:ptCount val="4"/>
                <c:pt idx="0">
                  <c:v>Reading </c:v>
                </c:pt>
                <c:pt idx="1">
                  <c:v>Sector</c:v>
                </c:pt>
                <c:pt idx="2">
                  <c:v>Local</c:v>
                </c:pt>
                <c:pt idx="3">
                  <c:v>Campus</c:v>
                </c:pt>
              </c:strCache>
            </c:strRef>
          </c:cat>
          <c:val>
            <c:numRef>
              <c:f>('Benchmarking 2'!$C$4,'Benchmarking 2'!$E$4,'Benchmarking 2'!$G$4,'Benchmarking 2'!$I$4)</c:f>
              <c:numCache>
                <c:formatCode>0.0</c:formatCode>
                <c:ptCount val="4"/>
                <c:pt idx="0">
                  <c:v>3.5</c:v>
                </c:pt>
                <c:pt idx="1">
                  <c:v>3.1441663729291505</c:v>
                </c:pt>
                <c:pt idx="2">
                  <c:v>2.2999999999999998</c:v>
                </c:pt>
                <c:pt idx="3">
                  <c:v>2.4</c:v>
                </c:pt>
              </c:numCache>
            </c:numRef>
          </c:val>
          <c:extLst xmlns:c16r2="http://schemas.microsoft.com/office/drawing/2015/06/chart">
            <c:ext xmlns:c16="http://schemas.microsoft.com/office/drawing/2014/chart" uri="{C3380CC4-5D6E-409C-BE32-E72D297353CC}">
              <c16:uniqueId val="{00000002-ADA9-4073-9152-1640A03FB8EB}"/>
            </c:ext>
          </c:extLst>
        </c:ser>
        <c:ser>
          <c:idx val="2"/>
          <c:order val="3"/>
          <c:tx>
            <c:strRef>
              <c:f>'Benchmarking 2'!$A$6</c:f>
              <c:strCache>
                <c:ptCount val="1"/>
                <c:pt idx="0">
                  <c:v>Chinese</c:v>
                </c:pt>
              </c:strCache>
            </c:strRef>
          </c:tx>
          <c:spPr>
            <a:solidFill>
              <a:schemeClr val="accent2"/>
            </a:solidFill>
            <a:ln>
              <a:solidFill>
                <a:sysClr val="windowText" lastClr="000000"/>
              </a:solidFill>
            </a:ln>
            <a:effectLst/>
          </c:spPr>
          <c:invertIfNegative val="0"/>
          <c:cat>
            <c:strRef>
              <c:f>('Benchmarking 2'!$C$3,'Benchmarking 2'!$E$3,'Benchmarking 2'!$G$3,'Benchmarking 2'!$I$3)</c:f>
              <c:strCache>
                <c:ptCount val="4"/>
                <c:pt idx="0">
                  <c:v>Reading </c:v>
                </c:pt>
                <c:pt idx="1">
                  <c:v>Sector</c:v>
                </c:pt>
                <c:pt idx="2">
                  <c:v>Local</c:v>
                </c:pt>
                <c:pt idx="3">
                  <c:v>Campus</c:v>
                </c:pt>
              </c:strCache>
            </c:strRef>
          </c:cat>
          <c:val>
            <c:numRef>
              <c:f>('Benchmarking 2'!$C$6,'Benchmarking 2'!$E$6,'Benchmarking 2'!$G$6,'Benchmarking 2'!$I$6)</c:f>
              <c:numCache>
                <c:formatCode>0.0</c:formatCode>
                <c:ptCount val="4"/>
                <c:pt idx="0">
                  <c:v>1.8</c:v>
                </c:pt>
                <c:pt idx="1">
                  <c:v>1.1772999647514981</c:v>
                </c:pt>
                <c:pt idx="2">
                  <c:v>1</c:v>
                </c:pt>
                <c:pt idx="3">
                  <c:v>1.3</c:v>
                </c:pt>
              </c:numCache>
            </c:numRef>
          </c:val>
          <c:extLst xmlns:c16r2="http://schemas.microsoft.com/office/drawing/2015/06/chart">
            <c:ext xmlns:c16="http://schemas.microsoft.com/office/drawing/2014/chart" uri="{C3380CC4-5D6E-409C-BE32-E72D297353CC}">
              <c16:uniqueId val="{00000003-ADA9-4073-9152-1640A03FB8EB}"/>
            </c:ext>
          </c:extLst>
        </c:ser>
        <c:ser>
          <c:idx val="1"/>
          <c:order val="4"/>
          <c:tx>
            <c:strRef>
              <c:f>'Benchmarking 2'!$A$5</c:f>
              <c:strCache>
                <c:ptCount val="1"/>
                <c:pt idx="0">
                  <c:v>Black</c:v>
                </c:pt>
              </c:strCache>
            </c:strRef>
          </c:tx>
          <c:spPr>
            <a:solidFill>
              <a:schemeClr val="tx1"/>
            </a:solidFill>
            <a:ln>
              <a:solidFill>
                <a:sysClr val="windowText" lastClr="000000"/>
              </a:solidFill>
            </a:ln>
            <a:effectLst/>
          </c:spPr>
          <c:invertIfNegative val="0"/>
          <c:cat>
            <c:strRef>
              <c:f>('Benchmarking 2'!$C$3,'Benchmarking 2'!$E$3,'Benchmarking 2'!$G$3,'Benchmarking 2'!$I$3)</c:f>
              <c:strCache>
                <c:ptCount val="4"/>
                <c:pt idx="0">
                  <c:v>Reading </c:v>
                </c:pt>
                <c:pt idx="1">
                  <c:v>Sector</c:v>
                </c:pt>
                <c:pt idx="2">
                  <c:v>Local</c:v>
                </c:pt>
                <c:pt idx="3">
                  <c:v>Campus</c:v>
                </c:pt>
              </c:strCache>
            </c:strRef>
          </c:cat>
          <c:val>
            <c:numRef>
              <c:f>('Benchmarking 2'!$C$5,'Benchmarking 2'!$E$5,'Benchmarking 2'!$G$5,'Benchmarking 2'!$I$5)</c:f>
              <c:numCache>
                <c:formatCode>0.0</c:formatCode>
                <c:ptCount val="4"/>
                <c:pt idx="0">
                  <c:v>0.9</c:v>
                </c:pt>
                <c:pt idx="1">
                  <c:v>0.99753260486429329</c:v>
                </c:pt>
                <c:pt idx="2">
                  <c:v>0.4</c:v>
                </c:pt>
                <c:pt idx="3">
                  <c:v>0.2</c:v>
                </c:pt>
              </c:numCache>
            </c:numRef>
          </c:val>
          <c:extLst xmlns:c16r2="http://schemas.microsoft.com/office/drawing/2015/06/chart">
            <c:ext xmlns:c16="http://schemas.microsoft.com/office/drawing/2014/chart" uri="{C3380CC4-5D6E-409C-BE32-E72D297353CC}">
              <c16:uniqueId val="{00000004-ADA9-4073-9152-1640A03FB8EB}"/>
            </c:ext>
          </c:extLst>
        </c:ser>
        <c:ser>
          <c:idx val="3"/>
          <c:order val="5"/>
          <c:tx>
            <c:strRef>
              <c:f>'Benchmarking 2'!$A$7</c:f>
              <c:strCache>
                <c:ptCount val="1"/>
                <c:pt idx="0">
                  <c:v>Other</c:v>
                </c:pt>
              </c:strCache>
            </c:strRef>
          </c:tx>
          <c:spPr>
            <a:solidFill>
              <a:schemeClr val="accent4"/>
            </a:solidFill>
            <a:ln>
              <a:solidFill>
                <a:sysClr val="windowText" lastClr="000000"/>
              </a:solidFill>
            </a:ln>
            <a:effectLst/>
          </c:spPr>
          <c:invertIfNegative val="0"/>
          <c:cat>
            <c:strRef>
              <c:f>('Benchmarking 2'!$C$3,'Benchmarking 2'!$E$3,'Benchmarking 2'!$G$3,'Benchmarking 2'!$I$3)</c:f>
              <c:strCache>
                <c:ptCount val="4"/>
                <c:pt idx="0">
                  <c:v>Reading </c:v>
                </c:pt>
                <c:pt idx="1">
                  <c:v>Sector</c:v>
                </c:pt>
                <c:pt idx="2">
                  <c:v>Local</c:v>
                </c:pt>
                <c:pt idx="3">
                  <c:v>Campus</c:v>
                </c:pt>
              </c:strCache>
            </c:strRef>
          </c:cat>
          <c:val>
            <c:numRef>
              <c:f>('Benchmarking 2'!$C$7,'Benchmarking 2'!$E$7,'Benchmarking 2'!$G$7,'Benchmarking 2'!$I$7)</c:f>
              <c:numCache>
                <c:formatCode>0.0</c:formatCode>
                <c:ptCount val="4"/>
                <c:pt idx="0">
                  <c:v>1.3</c:v>
                </c:pt>
                <c:pt idx="1">
                  <c:v>2.5801903419104688</c:v>
                </c:pt>
                <c:pt idx="2">
                  <c:v>2.9</c:v>
                </c:pt>
                <c:pt idx="3">
                  <c:v>2.7</c:v>
                </c:pt>
              </c:numCache>
            </c:numRef>
          </c:val>
          <c:extLst xmlns:c16r2="http://schemas.microsoft.com/office/drawing/2015/06/chart">
            <c:ext xmlns:c16="http://schemas.microsoft.com/office/drawing/2014/chart" uri="{C3380CC4-5D6E-409C-BE32-E72D297353CC}">
              <c16:uniqueId val="{00000005-ADA9-4073-9152-1640A03FB8EB}"/>
            </c:ext>
          </c:extLst>
        </c:ser>
        <c:dLbls>
          <c:showLegendKey val="0"/>
          <c:showVal val="0"/>
          <c:showCatName val="0"/>
          <c:showSerName val="0"/>
          <c:showPercent val="0"/>
          <c:showBubbleSize val="0"/>
        </c:dLbls>
        <c:gapWidth val="150"/>
        <c:overlap val="100"/>
        <c:axId val="282076392"/>
        <c:axId val="196891336"/>
      </c:barChart>
      <c:catAx>
        <c:axId val="28207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91336"/>
        <c:crosses val="autoZero"/>
        <c:auto val="1"/>
        <c:lblAlgn val="ctr"/>
        <c:lblOffset val="100"/>
        <c:noMultiLvlLbl val="0"/>
      </c:catAx>
      <c:valAx>
        <c:axId val="196891336"/>
        <c:scaling>
          <c:orientation val="minMax"/>
          <c:max val="10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staff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076392"/>
        <c:crosses val="autoZero"/>
        <c:crossBetween val="between"/>
      </c:valAx>
      <c:spPr>
        <a:noFill/>
        <a:ln>
          <a:noFill/>
        </a:ln>
        <a:effectLst/>
      </c:spPr>
    </c:plotArea>
    <c:legend>
      <c:legendPos val="b"/>
      <c:layout>
        <c:manualLayout>
          <c:xMode val="edge"/>
          <c:yMode val="edge"/>
          <c:x val="2.9966535433070859E-2"/>
          <c:y val="0.80497521143190431"/>
          <c:w val="0.95951137357830274"/>
          <c:h val="0.195024788568095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PS</a:t>
            </a:r>
            <a:r>
              <a:rPr lang="en-GB" baseline="0"/>
              <a:t> Staff overview</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'Total BAME'!$A$14</c:f>
              <c:strCache>
                <c:ptCount val="1"/>
                <c:pt idx="0">
                  <c:v>UK BAME </c:v>
                </c:pt>
              </c:strCache>
            </c:strRef>
          </c:tx>
          <c:spPr>
            <a:ln w="28575" cap="rnd">
              <a:solidFill>
                <a:srgbClr val="C00000"/>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rgbClr val="C00000"/>
                </a:solidFill>
                <a:ln w="9525">
                  <a:solidFill>
                    <a:srgbClr val="C00000"/>
                  </a:solidFill>
                </a:ln>
                <a:effectLst/>
              </c:spPr>
            </c:marker>
            <c:bubble3D val="0"/>
            <c:extLst xmlns:c16r2="http://schemas.microsoft.com/office/drawing/2015/06/chart">
              <c:ext xmlns:c16="http://schemas.microsoft.com/office/drawing/2014/chart" uri="{C3380CC4-5D6E-409C-BE32-E72D297353CC}">
                <c16:uniqueId val="{00000000-B445-4259-AD1C-E91E4BC9E620}"/>
              </c:ext>
            </c:extLst>
          </c:dPt>
          <c:cat>
            <c:numRef>
              <c:f>('Total BAME'!$C$13,'Total BAME'!$E$13,'Total BAME'!$G$13,'Total BAME'!$I$13)</c:f>
              <c:numCache>
                <c:formatCode>0</c:formatCode>
                <c:ptCount val="4"/>
                <c:pt idx="0">
                  <c:v>2014</c:v>
                </c:pt>
                <c:pt idx="1">
                  <c:v>2015</c:v>
                </c:pt>
                <c:pt idx="2">
                  <c:v>2016</c:v>
                </c:pt>
                <c:pt idx="3">
                  <c:v>2017</c:v>
                </c:pt>
              </c:numCache>
            </c:numRef>
          </c:cat>
          <c:val>
            <c:numRef>
              <c:f>('Total BAME'!$C$14,'Total BAME'!$E$14,'Total BAME'!$G$14,'Total BAME'!$I$14)</c:f>
              <c:numCache>
                <c:formatCode>0.0</c:formatCode>
                <c:ptCount val="4"/>
                <c:pt idx="0">
                  <c:v>7.4403558431055394</c:v>
                </c:pt>
                <c:pt idx="1">
                  <c:v>6.8617558022199798</c:v>
                </c:pt>
                <c:pt idx="2">
                  <c:v>7.1912286359238955</c:v>
                </c:pt>
                <c:pt idx="3">
                  <c:v>7.5666074600355238</c:v>
                </c:pt>
              </c:numCache>
            </c:numRef>
          </c:val>
          <c:smooth val="0"/>
          <c:extLst xmlns:c16r2="http://schemas.microsoft.com/office/drawing/2015/06/chart">
            <c:ext xmlns:c16="http://schemas.microsoft.com/office/drawing/2014/chart" uri="{C3380CC4-5D6E-409C-BE32-E72D297353CC}">
              <c16:uniqueId val="{00000001-B445-4259-AD1C-E91E4BC9E620}"/>
            </c:ext>
          </c:extLst>
        </c:ser>
        <c:ser>
          <c:idx val="1"/>
          <c:order val="1"/>
          <c:tx>
            <c:strRef>
              <c:f>'Total BAME'!$A$15</c:f>
              <c:strCache>
                <c:ptCount val="1"/>
                <c:pt idx="0">
                  <c:v>UK White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cat>
            <c:numRef>
              <c:f>('Total BAME'!$C$13,'Total BAME'!$E$13,'Total BAME'!$G$13,'Total BAME'!$I$13)</c:f>
              <c:numCache>
                <c:formatCode>0</c:formatCode>
                <c:ptCount val="4"/>
                <c:pt idx="0">
                  <c:v>2014</c:v>
                </c:pt>
                <c:pt idx="1">
                  <c:v>2015</c:v>
                </c:pt>
                <c:pt idx="2">
                  <c:v>2016</c:v>
                </c:pt>
                <c:pt idx="3">
                  <c:v>2017</c:v>
                </c:pt>
              </c:numCache>
            </c:numRef>
          </c:cat>
          <c:val>
            <c:numRef>
              <c:f>('Total BAME'!$C$15,'Total BAME'!$E$15,'Total BAME'!$G$15,'Total BAME'!$I$15)</c:f>
              <c:numCache>
                <c:formatCode>0.0</c:formatCode>
                <c:ptCount val="4"/>
                <c:pt idx="0">
                  <c:v>73.311767084512738</c:v>
                </c:pt>
                <c:pt idx="1">
                  <c:v>67.507568113017157</c:v>
                </c:pt>
                <c:pt idx="2">
                  <c:v>64.301838116736533</c:v>
                </c:pt>
                <c:pt idx="3">
                  <c:v>62.522202486678509</c:v>
                </c:pt>
              </c:numCache>
            </c:numRef>
          </c:val>
          <c:smooth val="0"/>
          <c:extLst xmlns:c16r2="http://schemas.microsoft.com/office/drawing/2015/06/chart">
            <c:ext xmlns:c16="http://schemas.microsoft.com/office/drawing/2014/chart" uri="{C3380CC4-5D6E-409C-BE32-E72D297353CC}">
              <c16:uniqueId val="{00000002-B445-4259-AD1C-E91E4BC9E620}"/>
            </c:ext>
          </c:extLst>
        </c:ser>
        <c:ser>
          <c:idx val="2"/>
          <c:order val="2"/>
          <c:tx>
            <c:strRef>
              <c:f>'Total BAME'!$A$16</c:f>
              <c:strCache>
                <c:ptCount val="1"/>
                <c:pt idx="0">
                  <c:v>International BAME</c:v>
                </c:pt>
              </c:strCache>
            </c:strRef>
          </c:tx>
          <c:spPr>
            <a:ln w="28575" cap="rnd">
              <a:solidFill>
                <a:srgbClr val="C00000"/>
              </a:solidFill>
              <a:prstDash val="dash"/>
              <a:round/>
            </a:ln>
            <a:effectLst/>
          </c:spPr>
          <c:marker>
            <c:symbol val="circle"/>
            <c:size val="5"/>
            <c:spPr>
              <a:solidFill>
                <a:srgbClr val="C00000"/>
              </a:solidFill>
              <a:ln w="9525">
                <a:solidFill>
                  <a:srgbClr val="C00000"/>
                </a:solidFill>
              </a:ln>
              <a:effectLst/>
            </c:spPr>
          </c:marker>
          <c:cat>
            <c:numRef>
              <c:f>('Total BAME'!$C$13,'Total BAME'!$E$13,'Total BAME'!$G$13,'Total BAME'!$I$13)</c:f>
              <c:numCache>
                <c:formatCode>0</c:formatCode>
                <c:ptCount val="4"/>
                <c:pt idx="0">
                  <c:v>2014</c:v>
                </c:pt>
                <c:pt idx="1">
                  <c:v>2015</c:v>
                </c:pt>
                <c:pt idx="2">
                  <c:v>2016</c:v>
                </c:pt>
                <c:pt idx="3">
                  <c:v>2017</c:v>
                </c:pt>
              </c:numCache>
            </c:numRef>
          </c:cat>
          <c:val>
            <c:numRef>
              <c:f>('Total BAME'!$C$16,'Total BAME'!$E$16,'Total BAME'!$G$16,'Total BAME'!$I$16)</c:f>
              <c:numCache>
                <c:formatCode>0.0</c:formatCode>
                <c:ptCount val="4"/>
                <c:pt idx="0">
                  <c:v>6.3890012131014959</c:v>
                </c:pt>
                <c:pt idx="1">
                  <c:v>8.3417423477968384</c:v>
                </c:pt>
                <c:pt idx="2">
                  <c:v>9.4485649790390198</c:v>
                </c:pt>
                <c:pt idx="3">
                  <c:v>7.4955595026642987</c:v>
                </c:pt>
              </c:numCache>
            </c:numRef>
          </c:val>
          <c:smooth val="0"/>
          <c:extLst xmlns:c16r2="http://schemas.microsoft.com/office/drawing/2015/06/chart">
            <c:ext xmlns:c16="http://schemas.microsoft.com/office/drawing/2014/chart" uri="{C3380CC4-5D6E-409C-BE32-E72D297353CC}">
              <c16:uniqueId val="{00000003-B445-4259-AD1C-E91E4BC9E620}"/>
            </c:ext>
          </c:extLst>
        </c:ser>
        <c:ser>
          <c:idx val="3"/>
          <c:order val="3"/>
          <c:tx>
            <c:strRef>
              <c:f>'Total BAME'!$A$17</c:f>
              <c:strCache>
                <c:ptCount val="1"/>
                <c:pt idx="0">
                  <c:v>International White</c:v>
                </c:pt>
              </c:strCache>
            </c:strRef>
          </c:tx>
          <c:spPr>
            <a:ln w="28575" cap="rnd">
              <a:solidFill>
                <a:schemeClr val="tx1"/>
              </a:solidFill>
              <a:prstDash val="dash"/>
              <a:round/>
            </a:ln>
            <a:effectLst/>
          </c:spPr>
          <c:marker>
            <c:symbol val="circle"/>
            <c:size val="5"/>
            <c:spPr>
              <a:solidFill>
                <a:schemeClr val="tx1"/>
              </a:solidFill>
              <a:ln w="9525">
                <a:solidFill>
                  <a:schemeClr val="tx1"/>
                </a:solidFill>
                <a:prstDash val="dash"/>
              </a:ln>
              <a:effectLst/>
            </c:spPr>
          </c:marker>
          <c:cat>
            <c:numRef>
              <c:f>('Total BAME'!$C$13,'Total BAME'!$E$13,'Total BAME'!$G$13,'Total BAME'!$I$13)</c:f>
              <c:numCache>
                <c:formatCode>0</c:formatCode>
                <c:ptCount val="4"/>
                <c:pt idx="0">
                  <c:v>2014</c:v>
                </c:pt>
                <c:pt idx="1">
                  <c:v>2015</c:v>
                </c:pt>
                <c:pt idx="2">
                  <c:v>2016</c:v>
                </c:pt>
                <c:pt idx="3">
                  <c:v>2017</c:v>
                </c:pt>
              </c:numCache>
            </c:numRef>
          </c:cat>
          <c:val>
            <c:numRef>
              <c:f>('Total BAME'!$C$17,'Total BAME'!$E$17,'Total BAME'!$G$17,'Total BAME'!$I$17)</c:f>
              <c:numCache>
                <c:formatCode>0.0</c:formatCode>
                <c:ptCount val="4"/>
                <c:pt idx="0">
                  <c:v>3.3562474727052165</c:v>
                </c:pt>
                <c:pt idx="1">
                  <c:v>5.7517658930373363</c:v>
                </c:pt>
                <c:pt idx="2">
                  <c:v>6.0948081264108351</c:v>
                </c:pt>
                <c:pt idx="3">
                  <c:v>5.5417406749555953</c:v>
                </c:pt>
              </c:numCache>
            </c:numRef>
          </c:val>
          <c:smooth val="0"/>
          <c:extLst xmlns:c16r2="http://schemas.microsoft.com/office/drawing/2015/06/chart">
            <c:ext xmlns:c16="http://schemas.microsoft.com/office/drawing/2014/chart" uri="{C3380CC4-5D6E-409C-BE32-E72D297353CC}">
              <c16:uniqueId val="{00000004-B445-4259-AD1C-E91E4BC9E620}"/>
            </c:ext>
          </c:extLst>
        </c:ser>
        <c:ser>
          <c:idx val="4"/>
          <c:order val="4"/>
          <c:tx>
            <c:strRef>
              <c:f>'Total BAME'!$A$18</c:f>
              <c:strCache>
                <c:ptCount val="1"/>
                <c:pt idx="0">
                  <c:v>Unknown/refused </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numRef>
              <c:f>('Total BAME'!$C$13,'Total BAME'!$E$13,'Total BAME'!$G$13,'Total BAME'!$I$13)</c:f>
              <c:numCache>
                <c:formatCode>0</c:formatCode>
                <c:ptCount val="4"/>
                <c:pt idx="0">
                  <c:v>2014</c:v>
                </c:pt>
                <c:pt idx="1">
                  <c:v>2015</c:v>
                </c:pt>
                <c:pt idx="2">
                  <c:v>2016</c:v>
                </c:pt>
                <c:pt idx="3">
                  <c:v>2017</c:v>
                </c:pt>
              </c:numCache>
            </c:numRef>
          </c:cat>
          <c:val>
            <c:numRef>
              <c:f>('Total BAME'!$C$18,'Total BAME'!$E$18,'Total BAME'!$G$18,'Total BAME'!$I$18)</c:f>
              <c:numCache>
                <c:formatCode>0.0</c:formatCode>
                <c:ptCount val="4"/>
                <c:pt idx="0">
                  <c:v>9.5026283865750099</c:v>
                </c:pt>
                <c:pt idx="1">
                  <c:v>11.537167843928692</c:v>
                </c:pt>
                <c:pt idx="2">
                  <c:v>12.963560141889714</c:v>
                </c:pt>
                <c:pt idx="3">
                  <c:v>16.873889875666073</c:v>
                </c:pt>
              </c:numCache>
            </c:numRef>
          </c:val>
          <c:smooth val="0"/>
          <c:extLst xmlns:c16r2="http://schemas.microsoft.com/office/drawing/2015/06/chart">
            <c:ext xmlns:c16="http://schemas.microsoft.com/office/drawing/2014/chart" uri="{C3380CC4-5D6E-409C-BE32-E72D297353CC}">
              <c16:uniqueId val="{00000005-B445-4259-AD1C-E91E4BC9E620}"/>
            </c:ext>
          </c:extLst>
        </c:ser>
        <c:dLbls>
          <c:showLegendKey val="0"/>
          <c:showVal val="0"/>
          <c:showCatName val="0"/>
          <c:showSerName val="0"/>
          <c:showPercent val="0"/>
          <c:showBubbleSize val="0"/>
        </c:dLbls>
        <c:marker val="1"/>
        <c:smooth val="0"/>
        <c:axId val="283788656"/>
        <c:axId val="283789048"/>
      </c:lineChart>
      <c:catAx>
        <c:axId val="2837886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789048"/>
        <c:crosses val="autoZero"/>
        <c:auto val="1"/>
        <c:lblAlgn val="ctr"/>
        <c:lblOffset val="100"/>
        <c:noMultiLvlLbl val="0"/>
      </c:catAx>
      <c:valAx>
        <c:axId val="283789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788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'[RECM tables 4Dec.1 (2).xlsx]UG Attainment'!$W$62</c:f>
              <c:strCache>
                <c:ptCount val="1"/>
                <c:pt idx="0">
                  <c:v>BME UK</c:v>
                </c:pt>
              </c:strCache>
            </c:strRef>
          </c:tx>
          <c:spPr>
            <a:ln w="28575" cap="rnd">
              <a:solidFill>
                <a:srgbClr val="C00000"/>
              </a:solidFill>
              <a:round/>
            </a:ln>
            <a:effectLst/>
          </c:spPr>
          <c:marker>
            <c:symbol val="none"/>
          </c:marker>
          <c:cat>
            <c:strRef>
              <c:f>'[RECM tables 4Dec.1 (2).xlsx]UG Attainment'!$X$61:$Z$61</c:f>
              <c:strCache>
                <c:ptCount val="3"/>
                <c:pt idx="0">
                  <c:v>2014/5</c:v>
                </c:pt>
                <c:pt idx="1">
                  <c:v>2015/6</c:v>
                </c:pt>
                <c:pt idx="2">
                  <c:v>2016/7</c:v>
                </c:pt>
              </c:strCache>
            </c:strRef>
          </c:cat>
          <c:val>
            <c:numRef>
              <c:f>'[RECM tables 4Dec.1 (2).xlsx]UG Attainment'!$X$62:$Z$62</c:f>
              <c:numCache>
                <c:formatCode>0%</c:formatCode>
                <c:ptCount val="3"/>
                <c:pt idx="0">
                  <c:v>0.75</c:v>
                </c:pt>
                <c:pt idx="1">
                  <c:v>0.73</c:v>
                </c:pt>
                <c:pt idx="2">
                  <c:v>0.7</c:v>
                </c:pt>
              </c:numCache>
            </c:numRef>
          </c:val>
          <c:smooth val="0"/>
          <c:extLst xmlns:c16r2="http://schemas.microsoft.com/office/drawing/2015/06/chart">
            <c:ext xmlns:c16="http://schemas.microsoft.com/office/drawing/2014/chart" uri="{C3380CC4-5D6E-409C-BE32-E72D297353CC}">
              <c16:uniqueId val="{00000000-9C06-4F31-B2E8-25D660185FE6}"/>
            </c:ext>
          </c:extLst>
        </c:ser>
        <c:ser>
          <c:idx val="1"/>
          <c:order val="1"/>
          <c:tx>
            <c:strRef>
              <c:f>'[RECM tables 4Dec.1 (2).xlsx]UG Attainment'!$W$63</c:f>
              <c:strCache>
                <c:ptCount val="1"/>
                <c:pt idx="0">
                  <c:v>White UK</c:v>
                </c:pt>
              </c:strCache>
            </c:strRef>
          </c:tx>
          <c:spPr>
            <a:ln w="28575" cap="rnd">
              <a:solidFill>
                <a:sysClr val="windowText" lastClr="000000"/>
              </a:solidFill>
              <a:prstDash val="solid"/>
              <a:round/>
            </a:ln>
            <a:effectLst/>
          </c:spPr>
          <c:marker>
            <c:symbol val="none"/>
          </c:marker>
          <c:cat>
            <c:strRef>
              <c:f>'[RECM tables 4Dec.1 (2).xlsx]UG Attainment'!$X$61:$Z$61</c:f>
              <c:strCache>
                <c:ptCount val="3"/>
                <c:pt idx="0">
                  <c:v>2014/5</c:v>
                </c:pt>
                <c:pt idx="1">
                  <c:v>2015/6</c:v>
                </c:pt>
                <c:pt idx="2">
                  <c:v>2016/7</c:v>
                </c:pt>
              </c:strCache>
            </c:strRef>
          </c:cat>
          <c:val>
            <c:numRef>
              <c:f>'[RECM tables 4Dec.1 (2).xlsx]UG Attainment'!$X$63:$Z$63</c:f>
              <c:numCache>
                <c:formatCode>0.0%</c:formatCode>
                <c:ptCount val="3"/>
                <c:pt idx="0">
                  <c:v>0.84951731970471323</c:v>
                </c:pt>
                <c:pt idx="1">
                  <c:v>0.83821805392731541</c:v>
                </c:pt>
                <c:pt idx="2">
                  <c:v>0.84916522740356937</c:v>
                </c:pt>
              </c:numCache>
            </c:numRef>
          </c:val>
          <c:smooth val="0"/>
          <c:extLst xmlns:c16r2="http://schemas.microsoft.com/office/drawing/2015/06/chart">
            <c:ext xmlns:c16="http://schemas.microsoft.com/office/drawing/2014/chart" uri="{C3380CC4-5D6E-409C-BE32-E72D297353CC}">
              <c16:uniqueId val="{00000001-9C06-4F31-B2E8-25D660185FE6}"/>
            </c:ext>
          </c:extLst>
        </c:ser>
        <c:ser>
          <c:idx val="2"/>
          <c:order val="2"/>
          <c:tx>
            <c:strRef>
              <c:f>'[RECM tables 4Dec.1 (2).xlsx]UG Attainment'!$W$64</c:f>
              <c:strCache>
                <c:ptCount val="1"/>
                <c:pt idx="0">
                  <c:v>BME non UK</c:v>
                </c:pt>
              </c:strCache>
            </c:strRef>
          </c:tx>
          <c:spPr>
            <a:ln w="28575" cap="rnd">
              <a:solidFill>
                <a:srgbClr val="C00000"/>
              </a:solidFill>
              <a:prstDash val="dash"/>
              <a:round/>
            </a:ln>
            <a:effectLst/>
          </c:spPr>
          <c:marker>
            <c:symbol val="none"/>
          </c:marker>
          <c:cat>
            <c:strRef>
              <c:f>'[RECM tables 4Dec.1 (2).xlsx]UG Attainment'!$X$61:$Z$61</c:f>
              <c:strCache>
                <c:ptCount val="3"/>
                <c:pt idx="0">
                  <c:v>2014/5</c:v>
                </c:pt>
                <c:pt idx="1">
                  <c:v>2015/6</c:v>
                </c:pt>
                <c:pt idx="2">
                  <c:v>2016/7</c:v>
                </c:pt>
              </c:strCache>
            </c:strRef>
          </c:cat>
          <c:val>
            <c:numRef>
              <c:f>'[RECM tables 4Dec.1 (2).xlsx]UG Attainment'!$X$64:$Z$64</c:f>
              <c:numCache>
                <c:formatCode>0%</c:formatCode>
                <c:ptCount val="3"/>
                <c:pt idx="0">
                  <c:v>0.56000000000000005</c:v>
                </c:pt>
                <c:pt idx="1">
                  <c:v>0.75</c:v>
                </c:pt>
                <c:pt idx="2">
                  <c:v>0.65</c:v>
                </c:pt>
              </c:numCache>
            </c:numRef>
          </c:val>
          <c:smooth val="0"/>
          <c:extLst xmlns:c16r2="http://schemas.microsoft.com/office/drawing/2015/06/chart">
            <c:ext xmlns:c16="http://schemas.microsoft.com/office/drawing/2014/chart" uri="{C3380CC4-5D6E-409C-BE32-E72D297353CC}">
              <c16:uniqueId val="{00000002-9C06-4F31-B2E8-25D660185FE6}"/>
            </c:ext>
          </c:extLst>
        </c:ser>
        <c:ser>
          <c:idx val="3"/>
          <c:order val="3"/>
          <c:tx>
            <c:strRef>
              <c:f>'[RECM tables 4Dec.1 (2).xlsx]UG Attainment'!$W$65</c:f>
              <c:strCache>
                <c:ptCount val="1"/>
                <c:pt idx="0">
                  <c:v>White non UK</c:v>
                </c:pt>
              </c:strCache>
            </c:strRef>
          </c:tx>
          <c:spPr>
            <a:ln w="28575" cap="rnd">
              <a:solidFill>
                <a:sysClr val="windowText" lastClr="000000"/>
              </a:solidFill>
              <a:prstDash val="dash"/>
              <a:round/>
            </a:ln>
            <a:effectLst/>
          </c:spPr>
          <c:marker>
            <c:symbol val="none"/>
          </c:marker>
          <c:cat>
            <c:strRef>
              <c:f>'[RECM tables 4Dec.1 (2).xlsx]UG Attainment'!$X$61:$Z$61</c:f>
              <c:strCache>
                <c:ptCount val="3"/>
                <c:pt idx="0">
                  <c:v>2014/5</c:v>
                </c:pt>
                <c:pt idx="1">
                  <c:v>2015/6</c:v>
                </c:pt>
                <c:pt idx="2">
                  <c:v>2016/7</c:v>
                </c:pt>
              </c:strCache>
            </c:strRef>
          </c:cat>
          <c:val>
            <c:numRef>
              <c:f>'[RECM tables 4Dec.1 (2).xlsx]UG Attainment'!$X$65:$Z$65</c:f>
              <c:numCache>
                <c:formatCode>0.0%</c:formatCode>
                <c:ptCount val="3"/>
                <c:pt idx="0">
                  <c:v>0.74242424242424243</c:v>
                </c:pt>
                <c:pt idx="1">
                  <c:v>0.81333333333333335</c:v>
                </c:pt>
                <c:pt idx="2">
                  <c:v>0.79194630872483218</c:v>
                </c:pt>
              </c:numCache>
            </c:numRef>
          </c:val>
          <c:smooth val="0"/>
          <c:extLst xmlns:c16r2="http://schemas.microsoft.com/office/drawing/2015/06/chart">
            <c:ext xmlns:c16="http://schemas.microsoft.com/office/drawing/2014/chart" uri="{C3380CC4-5D6E-409C-BE32-E72D297353CC}">
              <c16:uniqueId val="{00000003-9C06-4F31-B2E8-25D660185FE6}"/>
            </c:ext>
          </c:extLst>
        </c:ser>
        <c:dLbls>
          <c:showLegendKey val="0"/>
          <c:showVal val="0"/>
          <c:showCatName val="0"/>
          <c:showSerName val="0"/>
          <c:showPercent val="0"/>
          <c:showBubbleSize val="0"/>
        </c:dLbls>
        <c:smooth val="0"/>
        <c:axId val="389075832"/>
        <c:axId val="389076224"/>
      </c:lineChart>
      <c:catAx>
        <c:axId val="38907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076224"/>
        <c:crosses val="autoZero"/>
        <c:auto val="1"/>
        <c:lblAlgn val="ctr"/>
        <c:lblOffset val="100"/>
        <c:noMultiLvlLbl val="0"/>
      </c:catAx>
      <c:valAx>
        <c:axId val="389076224"/>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075832"/>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layout>
        <c:manualLayout>
          <c:xMode val="edge"/>
          <c:yMode val="edge"/>
          <c:x val="0.80067231659635529"/>
          <c:y val="0.19580890930300379"/>
          <c:w val="0.18266114192005808"/>
          <c:h val="0.520835520559929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D2EA1-769A-4633-A06B-C18FEEFA931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B1DB9213-B35E-4225-92FE-24DCAC1D69DF}" type="pres">
      <dgm:prSet presAssocID="{26DD2EA1-769A-4633-A06B-C18FEEFA9318}" presName="composite" presStyleCnt="0">
        <dgm:presLayoutVars>
          <dgm:chMax val="1"/>
          <dgm:dir/>
          <dgm:resizeHandles val="exact"/>
        </dgm:presLayoutVars>
      </dgm:prSet>
      <dgm:spPr/>
      <dgm:t>
        <a:bodyPr/>
        <a:lstStyle/>
        <a:p>
          <a:endParaRPr lang="en-GB"/>
        </a:p>
      </dgm:t>
    </dgm:pt>
    <dgm:pt modelId="{9C89685F-3527-4D82-BCAF-857FD3F72163}" type="pres">
      <dgm:prSet presAssocID="{26DD2EA1-769A-4633-A06B-C18FEEFA9318}" presName="radial" presStyleCnt="0">
        <dgm:presLayoutVars>
          <dgm:animLvl val="ctr"/>
        </dgm:presLayoutVars>
      </dgm:prSet>
      <dgm:spPr/>
    </dgm:pt>
  </dgm:ptLst>
  <dgm:cxnLst>
    <dgm:cxn modelId="{928934F4-494C-41EE-9E6F-38F9114E55B7}" type="presOf" srcId="{26DD2EA1-769A-4633-A06B-C18FEEFA9318}" destId="{B1DB9213-B35E-4225-92FE-24DCAC1D69DF}" srcOrd="0" destOrd="0" presId="urn:microsoft.com/office/officeart/2005/8/layout/radial3"/>
    <dgm:cxn modelId="{29B412BD-9727-4068-83FA-ADE9461EDCAF}" type="presParOf" srcId="{B1DB9213-B35E-4225-92FE-24DCAC1D69DF}" destId="{9C89685F-3527-4D82-BCAF-857FD3F72163}"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Diversity</a:t>
            </a:r>
            <a:r>
              <a:rPr lang="en-GB" baseline="0" dirty="0" smtClean="0"/>
              <a:t> and Inclusion themed leadership development session.</a:t>
            </a:r>
          </a:p>
          <a:p>
            <a:r>
              <a:rPr lang="en-GB" baseline="0" dirty="0" smtClean="0"/>
              <a:t>Focus is on Gender charter mark, the Athena SWAN scheme</a:t>
            </a:r>
          </a:p>
          <a:p>
            <a:r>
              <a:rPr lang="en-GB" baseline="0" dirty="0" smtClean="0"/>
              <a:t>We are reapplying to renew our Institutional Bronze level award in April 2016 – today we want to bring you up to date with progress, involve you in defining our future action plan, and explain how the Charter Mark is changing to include AHSSBL as well as STEMM subjects.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51552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a:t>
            </a:r>
            <a:r>
              <a:rPr lang="en-GB" baseline="0" dirty="0" smtClean="0"/>
              <a:t> of reasons why Reading needs an emphasis on D&amp;I. It is central to several parts of the 2026 vision: a global university, educating for the 21</a:t>
            </a:r>
            <a:r>
              <a:rPr lang="en-GB" baseline="30000" dirty="0" smtClean="0"/>
              <a:t>st</a:t>
            </a:r>
            <a:r>
              <a:rPr lang="en-GB" baseline="0" dirty="0" smtClean="0"/>
              <a:t> century and influencing policy and practice, thriving community.</a:t>
            </a:r>
          </a:p>
          <a:p>
            <a:r>
              <a:rPr lang="en-GB" baseline="0" dirty="0" smtClean="0"/>
              <a:t>Specifically, experience of D&amp;I work both here at School level and in the wider world suggests D&amp;I emphasis delivers:</a:t>
            </a:r>
          </a:p>
          <a:p>
            <a:r>
              <a:rPr lang="en-GB" baseline="0" dirty="0" smtClean="0"/>
              <a:t>Enhanced business decisions – lots of evidence here that diverse boards make more profitable decisions. Research including from our own HBS that 30% is a minimum level for minorities to have a voice. – hence the 30% club</a:t>
            </a:r>
          </a:p>
          <a:p>
            <a:r>
              <a:rPr lang="en-GB" baseline="0" dirty="0" smtClean="0"/>
              <a:t>Access to research funding: especially crucial for SCFP who recently had to pull out of a £70M NIH bid as they did not get a silver Athena SWAN award from Equality Challenge Unit, but also PCLS and SBS</a:t>
            </a:r>
          </a:p>
          <a:p>
            <a:r>
              <a:rPr lang="en-GB" baseline="0" dirty="0" smtClean="0"/>
              <a:t>Increased likelihood of attracting and retaining the best students and staff – increasing competition</a:t>
            </a:r>
          </a:p>
          <a:p>
            <a:r>
              <a:rPr lang="en-GB" baseline="0" dirty="0" smtClean="0"/>
              <a:t>Improved attainment and achievement leading to increased employability of graduates</a:t>
            </a:r>
          </a:p>
          <a:p>
            <a:r>
              <a:rPr lang="en-GB" baseline="0" dirty="0" smtClean="0"/>
              <a:t>Likely positive impact on TEF rating, although details still unclear</a:t>
            </a:r>
          </a:p>
          <a:p>
            <a:r>
              <a:rPr lang="en-GB" baseline="0" dirty="0" smtClean="0"/>
              <a:t>Benefits to ALL staff from fair accessible and transparent processes, additional development opportunities through networks and events</a:t>
            </a:r>
          </a:p>
          <a:p>
            <a:r>
              <a:rPr lang="en-GB" baseline="0" dirty="0" smtClean="0"/>
              <a:t>Reduced risk of reputational damage – e.g. via student actions experienced here and elsewhere or academic scandals as seen at several institutions in the US in the past year. </a:t>
            </a:r>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263696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solidFill>
            <a:srgbClr val="FFFFFF"/>
          </a:solidFill>
          <a:ln/>
        </p:spPr>
      </p:sp>
      <p:sp>
        <p:nvSpPr>
          <p:cNvPr id="235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900"/>
          </a:p>
          <a:p>
            <a:endParaRPr lang="en-GB" altLang="en-US" sz="900"/>
          </a:p>
          <a:p>
            <a:pPr eaLnBrk="1" hangingPunct="1">
              <a:lnSpc>
                <a:spcPct val="80000"/>
              </a:lnSpc>
            </a:pPr>
            <a:endParaRPr lang="en-US" altLang="en-US" sz="900">
              <a:solidFill>
                <a:srgbClr val="000000"/>
              </a:solidFill>
              <a:latin typeface="Lucida Grande" charset="0"/>
              <a:sym typeface="Lucida Grande" charset="0"/>
            </a:endParaRPr>
          </a:p>
        </p:txBody>
      </p:sp>
    </p:spTree>
    <p:extLst>
      <p:ext uri="{BB962C8B-B14F-4D97-AF65-F5344CB8AC3E}">
        <p14:creationId xmlns:p14="http://schemas.microsoft.com/office/powerpoint/2010/main" val="34266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1787" y="620689"/>
            <a:ext cx="3792421" cy="5688631"/>
          </a:xfrm>
          <a:prstGeom prst="rect">
            <a:avLst/>
          </a:prstGeom>
        </p:spPr>
      </p:pic>
    </p:spTree>
    <p:extLst>
      <p:ext uri="{BB962C8B-B14F-4D97-AF65-F5344CB8AC3E}">
        <p14:creationId xmlns:p14="http://schemas.microsoft.com/office/powerpoint/2010/main" val="400650167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1787" y="650884"/>
            <a:ext cx="3792421" cy="5628241"/>
          </a:xfrm>
          <a:prstGeom prst="rect">
            <a:avLst/>
          </a:prstGeom>
        </p:spPr>
      </p:pic>
    </p:spTree>
    <p:extLst>
      <p:ext uri="{BB962C8B-B14F-4D97-AF65-F5344CB8AC3E}">
        <p14:creationId xmlns:p14="http://schemas.microsoft.com/office/powerpoint/2010/main" val="15769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Grey)">
    <p:bg>
      <p:bgPr>
        <a:solidFill>
          <a:schemeClr val="bg1"/>
        </a:solidFill>
        <a:effectLst/>
      </p:bgPr>
    </p:bg>
    <p:spTree>
      <p:nvGrpSpPr>
        <p:cNvPr id="1" name=""/>
        <p:cNvGrpSpPr/>
        <p:nvPr/>
      </p:nvGrpSpPr>
      <p:grpSpPr>
        <a:xfrm>
          <a:off x="0" y="0"/>
          <a:ext cx="0" cy="0"/>
          <a:chOff x="0" y="0"/>
          <a:chExt cx="0" cy="0"/>
        </a:xfrm>
      </p:grpSpPr>
      <p:pic>
        <p:nvPicPr>
          <p:cNvPr id="1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52549"/>
          <a:stretch/>
        </p:blipFill>
        <p:spPr bwMode="auto">
          <a:xfrm>
            <a:off x="0" y="1825128"/>
            <a:ext cx="9144000" cy="298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285064"/>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dirty="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16" name="Date Placeholder 1"/>
          <p:cNvSpPr txBox="1">
            <a:spLocks/>
          </p:cNvSpPr>
          <p:nvPr userDrawn="1"/>
        </p:nvSpPr>
        <p:spPr>
          <a:xfrm>
            <a:off x="6151074" y="6237312"/>
            <a:ext cx="2133600" cy="252000"/>
          </a:xfrm>
          <a:prstGeom prst="rect">
            <a:avLst/>
          </a:prstGeom>
        </p:spPr>
        <p:txBody>
          <a:bodyPr vert="horz" lIns="0" tIns="0" rIns="0" bIns="0" rtlCol="0" anchor="t" anchorCtr="0"/>
          <a:lstStyle>
            <a:defPPr>
              <a:defRPr lang="en-GB"/>
            </a:defPPr>
            <a:lvl1pPr algn="r" rtl="0" fontAlgn="base">
              <a:spcBef>
                <a:spcPct val="0"/>
              </a:spcBef>
              <a:spcAft>
                <a:spcPct val="0"/>
              </a:spcAft>
              <a:defRPr sz="1200" kern="1200">
                <a:solidFill>
                  <a:schemeClr val="bg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endParaRPr lang="en-GB" dirty="0"/>
          </a:p>
        </p:txBody>
      </p:sp>
    </p:spTree>
    <p:extLst>
      <p:ext uri="{BB962C8B-B14F-4D97-AF65-F5344CB8AC3E}">
        <p14:creationId xmlns:p14="http://schemas.microsoft.com/office/powerpoint/2010/main" val="236635769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pic>
        <p:nvPicPr>
          <p:cNvPr id="21"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173" t="27791" b="30495"/>
          <a:stretch/>
        </p:blipFill>
        <p:spPr bwMode="auto">
          <a:xfrm>
            <a:off x="0" y="1830426"/>
            <a:ext cx="9144000" cy="289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14" name="Rectangle 11"/>
          <p:cNvSpPr>
            <a:spLocks noGrp="1" noChangeArrowheads="1"/>
          </p:cNvSpPr>
          <p:nvPr>
            <p:ph type="ctrTitle"/>
          </p:nvPr>
        </p:nvSpPr>
        <p:spPr>
          <a:xfrm>
            <a:off x="424800" y="1285064"/>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8" name="Date Placeholder 1"/>
          <p:cNvSpPr txBox="1">
            <a:spLocks/>
          </p:cNvSpPr>
          <p:nvPr userDrawn="1"/>
        </p:nvSpPr>
        <p:spPr>
          <a:xfrm>
            <a:off x="6151074" y="6237312"/>
            <a:ext cx="2133600" cy="252000"/>
          </a:xfrm>
          <a:prstGeom prst="rect">
            <a:avLst/>
          </a:prstGeom>
        </p:spPr>
        <p:txBody>
          <a:bodyPr vert="horz" lIns="0" tIns="0" rIns="0" bIns="0" rtlCol="0" anchor="t" anchorCtr="0"/>
          <a:lstStyle>
            <a:defPPr>
              <a:defRPr lang="en-GB"/>
            </a:defPPr>
            <a:lvl1pPr algn="r" rtl="0" fontAlgn="base">
              <a:spcBef>
                <a:spcPct val="0"/>
              </a:spcBef>
              <a:spcAft>
                <a:spcPct val="0"/>
              </a:spcAft>
              <a:defRPr sz="1200" kern="1200">
                <a:solidFill>
                  <a:schemeClr val="bg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r>
              <a:rPr lang="en-GB" dirty="0" smtClean="0"/>
              <a:t>Wednesday, 11 June 2014</a:t>
            </a:r>
            <a:endParaRPr lang="en-GB" dirty="0"/>
          </a:p>
        </p:txBody>
      </p:sp>
      <p:pic>
        <p:nvPicPr>
          <p:cNvPr id="16"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6770882" y="404664"/>
            <a:ext cx="1938143" cy="576064"/>
          </a:xfrm>
          <a:prstGeom prst="rect">
            <a:avLst/>
          </a:prstGeom>
          <a:noFill/>
          <a:ln>
            <a:noFill/>
          </a:ln>
        </p:spPr>
      </p:pic>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le Slide (Colour)">
    <p:bg>
      <p:bgPr>
        <a:solidFill>
          <a:schemeClr val="bg1"/>
        </a:solidFill>
        <a:effectLst/>
      </p:bgPr>
    </p:bg>
    <p:spTree>
      <p:nvGrpSpPr>
        <p:cNvPr id="1" name=""/>
        <p:cNvGrpSpPr/>
        <p:nvPr/>
      </p:nvGrpSpPr>
      <p:grpSpPr>
        <a:xfrm>
          <a:off x="0" y="0"/>
          <a:ext cx="0" cy="0"/>
          <a:chOff x="0" y="0"/>
          <a:chExt cx="0" cy="0"/>
        </a:xfrm>
      </p:grpSpPr>
      <p:pic>
        <p:nvPicPr>
          <p:cNvPr id="17"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52549"/>
          <a:stretch/>
        </p:blipFill>
        <p:spPr bwMode="auto">
          <a:xfrm>
            <a:off x="0" y="1825128"/>
            <a:ext cx="9144000" cy="298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14" name="Rectangle 11"/>
          <p:cNvSpPr>
            <a:spLocks noGrp="1" noChangeArrowheads="1"/>
          </p:cNvSpPr>
          <p:nvPr>
            <p:ph type="ctrTitle"/>
          </p:nvPr>
        </p:nvSpPr>
        <p:spPr>
          <a:xfrm>
            <a:off x="424800" y="1285064"/>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8" name="Date Placeholder 1"/>
          <p:cNvSpPr txBox="1">
            <a:spLocks/>
          </p:cNvSpPr>
          <p:nvPr userDrawn="1"/>
        </p:nvSpPr>
        <p:spPr>
          <a:xfrm>
            <a:off x="6151074" y="6237312"/>
            <a:ext cx="2133600" cy="252000"/>
          </a:xfrm>
          <a:prstGeom prst="rect">
            <a:avLst/>
          </a:prstGeom>
        </p:spPr>
        <p:txBody>
          <a:bodyPr vert="horz" lIns="0" tIns="0" rIns="0" bIns="0" rtlCol="0" anchor="t" anchorCtr="0"/>
          <a:lstStyle>
            <a:defPPr>
              <a:defRPr lang="en-GB"/>
            </a:defPPr>
            <a:lvl1pPr algn="r" rtl="0" fontAlgn="base">
              <a:spcBef>
                <a:spcPct val="0"/>
              </a:spcBef>
              <a:spcAft>
                <a:spcPct val="0"/>
              </a:spcAft>
              <a:defRPr sz="1200" kern="1200">
                <a:solidFill>
                  <a:schemeClr val="bg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r>
              <a:rPr lang="en-GB" dirty="0" smtClean="0"/>
              <a:t>Wednesday, 11 June 2014</a:t>
            </a:r>
            <a:endParaRPr lang="en-GB" dirty="0"/>
          </a:p>
        </p:txBody>
      </p:sp>
      <p:pic>
        <p:nvPicPr>
          <p:cNvPr id="16"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6770882" y="404664"/>
            <a:ext cx="1938143" cy="576064"/>
          </a:xfrm>
          <a:prstGeom prst="rect">
            <a:avLst/>
          </a:prstGeom>
          <a:noFill/>
          <a:ln>
            <a:noFill/>
          </a:ln>
        </p:spPr>
      </p:pic>
    </p:spTree>
    <p:extLst>
      <p:ext uri="{BB962C8B-B14F-4D97-AF65-F5344CB8AC3E}">
        <p14:creationId xmlns:p14="http://schemas.microsoft.com/office/powerpoint/2010/main" val="180255041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Bold" panose="020B0803020203020204"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20" r:id="rId3"/>
    <p:sldLayoutId id="2147483696" r:id="rId4"/>
    <p:sldLayoutId id="2147483721" r:id="rId5"/>
    <p:sldLayoutId id="2147483698" r:id="rId6"/>
    <p:sldLayoutId id="2147483700" r:id="rId7"/>
    <p:sldLayoutId id="2147483701" r:id="rId8"/>
    <p:sldLayoutId id="2147483702" r:id="rId9"/>
    <p:sldLayoutId id="2147483706" r:id="rId10"/>
    <p:sldLayoutId id="2147483717" r:id="rId11"/>
    <p:sldLayoutId id="2147483707" r:id="rId12"/>
    <p:sldLayoutId id="2147483719" r:id="rId13"/>
    <p:sldLayoutId id="2147483708" r:id="rId14"/>
    <p:sldLayoutId id="2147483713" r:id="rId15"/>
    <p:sldLayoutId id="2147483709" r:id="rId16"/>
    <p:sldLayoutId id="2147483710" r:id="rId17"/>
    <p:sldLayoutId id="2147483711" r:id="rId18"/>
    <p:sldLayoutId id="2147483712" r:id="rId19"/>
    <p:sldLayoutId id="2147483714" r:id="rId20"/>
    <p:sldLayoutId id="2147483715" r:id="rId21"/>
    <p:sldLayoutId id="2147483716" r:id="rId22"/>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reading.ac.uk/fa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620" y="1003636"/>
            <a:ext cx="8280000" cy="919800"/>
          </a:xfrm>
        </p:spPr>
        <p:txBody>
          <a:bodyPr/>
          <a:lstStyle/>
          <a:p>
            <a:r>
              <a:rPr lang="en-GB" sz="2400" cap="none" dirty="0" smtClean="0"/>
              <a:t>Race Equality at Reading:</a:t>
            </a:r>
            <a:br>
              <a:rPr lang="en-GB" sz="2400" cap="none" dirty="0" smtClean="0"/>
            </a:br>
            <a:r>
              <a:rPr lang="en-GB" sz="2400" cap="none" dirty="0" smtClean="0"/>
              <a:t>2018-2021 Action Plan Launch</a:t>
            </a:r>
            <a:endParaRPr lang="en-GB" sz="2400" cap="none" dirty="0"/>
          </a:p>
        </p:txBody>
      </p:sp>
      <p:sp>
        <p:nvSpPr>
          <p:cNvPr id="3" name="Subtitle 2"/>
          <p:cNvSpPr>
            <a:spLocks noGrp="1"/>
          </p:cNvSpPr>
          <p:nvPr>
            <p:ph type="subTitle" idx="1"/>
          </p:nvPr>
        </p:nvSpPr>
        <p:spPr>
          <a:xfrm>
            <a:off x="424800" y="4947352"/>
            <a:ext cx="8280000" cy="925512"/>
          </a:xfrm>
        </p:spPr>
        <p:txBody>
          <a:bodyPr/>
          <a:lstStyle/>
          <a:p>
            <a:r>
              <a:rPr lang="en-GB" dirty="0" smtClean="0"/>
              <a:t>Ellie Highwood</a:t>
            </a:r>
          </a:p>
          <a:p>
            <a:r>
              <a:rPr lang="en-GB" dirty="0" smtClean="0"/>
              <a:t>Dean for Diversity and Inclusion</a:t>
            </a:r>
          </a:p>
          <a:p>
            <a:r>
              <a:rPr lang="en-GB" dirty="0" smtClean="0"/>
              <a:t>www.reading.ac.uk/diversity</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651662"/>
          </a:xfrm>
        </p:spPr>
        <p:txBody>
          <a:bodyPr/>
          <a:lstStyle/>
          <a:p>
            <a:r>
              <a:rPr lang="en-GB" dirty="0" smtClean="0"/>
              <a:t>Deans for Diversity and Inclusion</a:t>
            </a:r>
            <a:endParaRPr lang="en-GB" dirty="0"/>
          </a:p>
        </p:txBody>
      </p:sp>
      <p:pic>
        <p:nvPicPr>
          <p:cNvPr id="7" name="Picture Placeholder 6"/>
          <p:cNvPicPr>
            <a:picLocks noGrp="1" noChangeAspect="1"/>
          </p:cNvPicPr>
          <p:nvPr>
            <p:ph type="pic" sz="quarter" idx="16"/>
          </p:nvPr>
        </p:nvPicPr>
        <p:blipFill>
          <a:blip r:embed="rId3"/>
          <a:srcRect t="37500" b="37500"/>
          <a:stretch>
            <a:fillRect/>
          </a:stretch>
        </p:blipFill>
        <p:spPr/>
      </p:pic>
      <p:pic>
        <p:nvPicPr>
          <p:cNvPr id="1026" name="Picture 2" descr="C:\Users\sms03snc\Downloads\16109.jpg"/>
          <p:cNvPicPr>
            <a:picLocks noChangeAspect="1" noChangeArrowheads="1"/>
          </p:cNvPicPr>
          <p:nvPr/>
        </p:nvPicPr>
        <p:blipFill rotWithShape="1">
          <a:blip r:embed="rId4">
            <a:extLst>
              <a:ext uri="{28A0092B-C50C-407E-A947-70E740481C1C}">
                <a14:useLocalDpi xmlns:a14="http://schemas.microsoft.com/office/drawing/2010/main" val="0"/>
              </a:ext>
            </a:extLst>
          </a:blip>
          <a:srcRect l="-352" t="23732" r="352" b="37390"/>
          <a:stretch/>
        </p:blipFill>
        <p:spPr bwMode="auto">
          <a:xfrm>
            <a:off x="-34290" y="2286000"/>
            <a:ext cx="9144000" cy="2327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57512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44" y="228600"/>
            <a:ext cx="8280000" cy="828000"/>
          </a:xfrm>
        </p:spPr>
        <p:txBody>
          <a:bodyPr/>
          <a:lstStyle/>
          <a:p>
            <a:r>
              <a:rPr lang="en-GB" cap="none" dirty="0" smtClean="0"/>
              <a:t>Out Of Sync With Local Population</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pic>
        <p:nvPicPr>
          <p:cNvPr id="5" name="Content Placeholder 8"/>
          <p:cNvPicPr>
            <a:picLocks noGrp="1" noChangeAspect="1"/>
          </p:cNvPicPr>
          <p:nvPr>
            <p:ph idx="1"/>
          </p:nvPr>
        </p:nvPicPr>
        <p:blipFill>
          <a:blip r:embed="rId2"/>
          <a:stretch>
            <a:fillRect/>
          </a:stretch>
        </p:blipFill>
        <p:spPr>
          <a:xfrm>
            <a:off x="318018" y="1371600"/>
            <a:ext cx="8398505" cy="3598262"/>
          </a:xfrm>
          <a:prstGeom prst="rect">
            <a:avLst/>
          </a:prstGeom>
        </p:spPr>
      </p:pic>
      <p:sp>
        <p:nvSpPr>
          <p:cNvPr id="6" name="TextBox 5"/>
          <p:cNvSpPr txBox="1"/>
          <p:nvPr/>
        </p:nvSpPr>
        <p:spPr>
          <a:xfrm>
            <a:off x="4876800" y="4884752"/>
            <a:ext cx="2057400" cy="400110"/>
          </a:xfrm>
          <a:prstGeom prst="rect">
            <a:avLst/>
          </a:prstGeom>
          <a:noFill/>
        </p:spPr>
        <p:txBody>
          <a:bodyPr wrap="square" rtlCol="0">
            <a:spAutoFit/>
          </a:bodyPr>
          <a:lstStyle/>
          <a:p>
            <a:r>
              <a:rPr lang="en-GB" dirty="0" smtClean="0">
                <a:solidFill>
                  <a:schemeClr val="tx2"/>
                </a:solidFill>
                <a:latin typeface="+mn-lt"/>
              </a:rPr>
              <a:t>BAME 25.2</a:t>
            </a:r>
            <a:r>
              <a:rPr lang="en-GB" dirty="0" smtClean="0">
                <a:solidFill>
                  <a:schemeClr val="tx2"/>
                </a:solidFill>
                <a:latin typeface="+mn-lt"/>
              </a:rPr>
              <a:t>%</a:t>
            </a:r>
          </a:p>
        </p:txBody>
      </p:sp>
    </p:spTree>
    <p:extLst>
      <p:ext uri="{BB962C8B-B14F-4D97-AF65-F5344CB8AC3E}">
        <p14:creationId xmlns:p14="http://schemas.microsoft.com/office/powerpoint/2010/main" val="19134172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80000" cy="828000"/>
          </a:xfrm>
        </p:spPr>
        <p:txBody>
          <a:bodyPr/>
          <a:lstStyle/>
          <a:p>
            <a:r>
              <a:rPr lang="en-GB" dirty="0" smtClean="0"/>
              <a:t>Ethnicity pay gap</a:t>
            </a:r>
            <a:endParaRPr lang="en-GB" dirty="0"/>
          </a:p>
        </p:txBody>
      </p:sp>
      <p:sp>
        <p:nvSpPr>
          <p:cNvPr id="3" name="Content Placeholder 2"/>
          <p:cNvSpPr>
            <a:spLocks noGrp="1"/>
          </p:cNvSpPr>
          <p:nvPr>
            <p:ph idx="1"/>
          </p:nvPr>
        </p:nvSpPr>
        <p:spPr>
          <a:xfrm>
            <a:off x="216877" y="1066800"/>
            <a:ext cx="8280000" cy="3960000"/>
          </a:xfrm>
        </p:spPr>
        <p:txBody>
          <a:bodyPr/>
          <a:lstStyle/>
          <a:p>
            <a:r>
              <a:rPr lang="en-GB" dirty="0" smtClean="0"/>
              <a:t>Mean salary pay gap is 19.8% (1 Jan 2017)</a:t>
            </a:r>
          </a:p>
          <a:p>
            <a:r>
              <a:rPr lang="en-GB" dirty="0" smtClean="0"/>
              <a:t>Within grade pay gap Grades 1-8 is less than 3%</a:t>
            </a:r>
          </a:p>
          <a:p>
            <a:r>
              <a:rPr lang="en-GB" dirty="0" smtClean="0"/>
              <a:t>Gap comes largely  from occupational </a:t>
            </a:r>
            <a:r>
              <a:rPr lang="en-GB" dirty="0" smtClean="0"/>
              <a:t>segregation as seen previously</a:t>
            </a:r>
            <a:endParaRPr lang="en-GB" dirty="0" smtClean="0"/>
          </a:p>
          <a:p>
            <a:pPr marL="0" indent="0">
              <a:buNone/>
            </a:pPr>
            <a:endParaRPr lang="en-GB" dirty="0" smtClean="0"/>
          </a:p>
          <a:p>
            <a:pPr marL="0" indent="0">
              <a:buNone/>
            </a:pPr>
            <a:endParaRPr lang="en-GB" dirty="0"/>
          </a:p>
          <a:p>
            <a:pPr marL="0" indent="0">
              <a:buNone/>
            </a:pPr>
            <a:endParaRPr lang="en-GB" dirty="0"/>
          </a:p>
          <a:p>
            <a:r>
              <a:rPr lang="en-GB" dirty="0" smtClean="0"/>
              <a:t>Lump sums are lower</a:t>
            </a:r>
          </a:p>
          <a:p>
            <a:r>
              <a:rPr lang="en-GB" dirty="0" smtClean="0"/>
              <a:t>BAME staff are under-represented in lump sum and celebrating success vouchers.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Tree>
    <p:extLst>
      <p:ext uri="{BB962C8B-B14F-4D97-AF65-F5344CB8AC3E}">
        <p14:creationId xmlns:p14="http://schemas.microsoft.com/office/powerpoint/2010/main" val="21119826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39046"/>
            <a:ext cx="8280000" cy="828000"/>
          </a:xfrm>
        </p:spPr>
        <p:txBody>
          <a:bodyPr/>
          <a:lstStyle/>
          <a:p>
            <a:r>
              <a:rPr lang="en-GB" cap="none" dirty="0" smtClean="0"/>
              <a:t>Race At Reading - Students</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12</a:t>
            </a:fld>
            <a:endParaRPr lang="en-GB" altLang="en-US"/>
          </a:p>
        </p:txBody>
      </p:sp>
      <p:pic>
        <p:nvPicPr>
          <p:cNvPr id="5" name="Picture 4"/>
          <p:cNvPicPr>
            <a:picLocks noChangeAspect="1"/>
          </p:cNvPicPr>
          <p:nvPr/>
        </p:nvPicPr>
        <p:blipFill>
          <a:blip r:embed="rId2"/>
          <a:stretch>
            <a:fillRect/>
          </a:stretch>
        </p:blipFill>
        <p:spPr>
          <a:xfrm>
            <a:off x="142309" y="1038286"/>
            <a:ext cx="6487091" cy="2507614"/>
          </a:xfrm>
          <a:prstGeom prst="rect">
            <a:avLst/>
          </a:prstGeom>
        </p:spPr>
      </p:pic>
      <p:sp>
        <p:nvSpPr>
          <p:cNvPr id="6" name="TextBox 5"/>
          <p:cNvSpPr txBox="1"/>
          <p:nvPr/>
        </p:nvSpPr>
        <p:spPr>
          <a:xfrm>
            <a:off x="6641123" y="1061732"/>
            <a:ext cx="2362200" cy="707886"/>
          </a:xfrm>
          <a:prstGeom prst="rect">
            <a:avLst/>
          </a:prstGeom>
          <a:noFill/>
        </p:spPr>
        <p:txBody>
          <a:bodyPr wrap="square" rtlCol="0">
            <a:spAutoFit/>
          </a:bodyPr>
          <a:lstStyle/>
          <a:p>
            <a:r>
              <a:rPr lang="en-GB" dirty="0" smtClean="0">
                <a:solidFill>
                  <a:schemeClr val="tx2"/>
                </a:solidFill>
                <a:latin typeface="+mn-lt"/>
              </a:rPr>
              <a:t>UG Application success</a:t>
            </a:r>
          </a:p>
        </p:txBody>
      </p:sp>
      <p:graphicFrame>
        <p:nvGraphicFramePr>
          <p:cNvPr id="7" name="Table 6"/>
          <p:cNvGraphicFramePr>
            <a:graphicFrameLocks noGrp="1"/>
          </p:cNvGraphicFramePr>
          <p:nvPr>
            <p:extLst>
              <p:ext uri="{D42A27DB-BD31-4B8C-83A1-F6EECF244321}">
                <p14:modId xmlns:p14="http://schemas.microsoft.com/office/powerpoint/2010/main" val="2775061891"/>
              </p:ext>
            </p:extLst>
          </p:nvPr>
        </p:nvGraphicFramePr>
        <p:xfrm>
          <a:off x="424800" y="4038600"/>
          <a:ext cx="8278808" cy="1385888"/>
        </p:xfrm>
        <a:graphic>
          <a:graphicData uri="http://schemas.openxmlformats.org/drawingml/2006/table">
            <a:tbl>
              <a:tblPr firstRow="1" firstCol="1" bandRow="1">
                <a:tableStyleId>{6E25E649-3F16-4E02-A733-19D2CDBF48F0}</a:tableStyleId>
              </a:tblPr>
              <a:tblGrid>
                <a:gridCol w="1222442"/>
                <a:gridCol w="1176061"/>
                <a:gridCol w="1176061"/>
                <a:gridCol w="1176061"/>
                <a:gridCol w="1176061"/>
                <a:gridCol w="1176061"/>
                <a:gridCol w="1176061"/>
              </a:tblGrid>
              <a:tr h="165100">
                <a:tc rowSpan="2">
                  <a:txBody>
                    <a:bodyPr/>
                    <a:lstStyle/>
                    <a:p>
                      <a:pPr>
                        <a:lnSpc>
                          <a:spcPct val="107000"/>
                        </a:lnSpc>
                        <a:spcAft>
                          <a:spcPts val="0"/>
                        </a:spcAft>
                      </a:pPr>
                      <a:r>
                        <a:rPr lang="en-GB" sz="1100">
                          <a:effectLst/>
                        </a:rPr>
                        <a:t>Faculty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2014/5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100">
                          <a:effectLst/>
                        </a:rPr>
                        <a:t>2015/6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100">
                          <a:effectLst/>
                        </a:rPr>
                        <a:t>2016/7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endParaRPr>
                    </a:p>
                  </a:txBody>
                  <a:tcPr marL="68580" marR="68580" marT="0" marB="0"/>
                </a:tc>
              </a:tr>
              <a:tr h="241300">
                <a:tc vMerge="1">
                  <a:txBody>
                    <a:bodyPr/>
                    <a:lstStyle/>
                    <a:p>
                      <a:endParaRPr lang="en-GB"/>
                    </a:p>
                  </a:txBody>
                  <a:tcPr/>
                </a:tc>
                <a:tc>
                  <a:txBody>
                    <a:bodyPr/>
                    <a:lstStyle/>
                    <a:p>
                      <a:pPr>
                        <a:lnSpc>
                          <a:spcPct val="107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1300">
                <a:tc>
                  <a:txBody>
                    <a:bodyPr/>
                    <a:lstStyle/>
                    <a:p>
                      <a:pPr>
                        <a:lnSpc>
                          <a:spcPct val="107000"/>
                        </a:lnSpc>
                        <a:spcAft>
                          <a:spcPts val="0"/>
                        </a:spcAft>
                      </a:pPr>
                      <a:r>
                        <a:rPr lang="en-GB" sz="1100">
                          <a:effectLst/>
                        </a:rPr>
                        <a:t>AHSS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864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1014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1226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1300">
                <a:tc>
                  <a:txBody>
                    <a:bodyPr/>
                    <a:lstStyle/>
                    <a:p>
                      <a:pPr>
                        <a:lnSpc>
                          <a:spcPct val="107000"/>
                        </a:lnSpc>
                        <a:spcAft>
                          <a:spcPts val="0"/>
                        </a:spcAft>
                      </a:pPr>
                      <a:r>
                        <a:rPr lang="en-GB" sz="1100">
                          <a:effectLst/>
                        </a:rPr>
                        <a:t>HBS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462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625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30%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872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34%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1300">
                <a:tc>
                  <a:txBody>
                    <a:bodyPr/>
                    <a:lstStyle/>
                    <a:p>
                      <a:pPr>
                        <a:lnSpc>
                          <a:spcPct val="107000"/>
                        </a:lnSpc>
                        <a:spcAft>
                          <a:spcPts val="0"/>
                        </a:spcAft>
                      </a:pPr>
                      <a:r>
                        <a:rPr lang="en-GB" sz="1100">
                          <a:effectLst/>
                        </a:rPr>
                        <a:t>LS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801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874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1001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1300">
                <a:tc>
                  <a:txBody>
                    <a:bodyPr/>
                    <a:lstStyle/>
                    <a:p>
                      <a:pPr>
                        <a:lnSpc>
                          <a:spcPct val="107000"/>
                        </a:lnSpc>
                        <a:spcAft>
                          <a:spcPts val="0"/>
                        </a:spcAft>
                      </a:pPr>
                      <a:r>
                        <a:rPr lang="en-GB" sz="1100">
                          <a:effectLst/>
                        </a:rPr>
                        <a:t>SC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339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397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21%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a:effectLst/>
                        </a:rPr>
                        <a:t>484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100" dirty="0">
                          <a:effectLst/>
                        </a:rPr>
                        <a:t>24%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8" name="TextBox 7"/>
          <p:cNvSpPr txBox="1"/>
          <p:nvPr/>
        </p:nvSpPr>
        <p:spPr>
          <a:xfrm>
            <a:off x="424800" y="5538627"/>
            <a:ext cx="8278808" cy="400110"/>
          </a:xfrm>
          <a:prstGeom prst="rect">
            <a:avLst/>
          </a:prstGeom>
          <a:noFill/>
        </p:spPr>
        <p:txBody>
          <a:bodyPr wrap="square" rtlCol="0">
            <a:spAutoFit/>
          </a:bodyPr>
          <a:lstStyle/>
          <a:p>
            <a:r>
              <a:rPr lang="en-GB" dirty="0" smtClean="0">
                <a:solidFill>
                  <a:schemeClr val="tx2"/>
                </a:solidFill>
                <a:latin typeface="+mn-lt"/>
              </a:rPr>
              <a:t>UG BAME student body by “faculty”</a:t>
            </a:r>
          </a:p>
        </p:txBody>
      </p:sp>
    </p:spTree>
    <p:extLst>
      <p:ext uri="{BB962C8B-B14F-4D97-AF65-F5344CB8AC3E}">
        <p14:creationId xmlns:p14="http://schemas.microsoft.com/office/powerpoint/2010/main" val="3356294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0"/>
            <a:ext cx="8280000" cy="828000"/>
          </a:xfrm>
        </p:spPr>
        <p:txBody>
          <a:bodyPr/>
          <a:lstStyle/>
          <a:p>
            <a:r>
              <a:rPr lang="en-GB" cap="none" dirty="0" smtClean="0"/>
              <a:t>Ethnicity Attainment Gap 2.1/1sts</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13</a:t>
            </a:fld>
            <a:endParaRPr lang="en-GB" altLang="en-US"/>
          </a:p>
        </p:txBody>
      </p:sp>
      <p:graphicFrame>
        <p:nvGraphicFramePr>
          <p:cNvPr id="5" name="Content Placeholder 4">
            <a:extLst>
              <a:ext uri="{FF2B5EF4-FFF2-40B4-BE49-F238E27FC236}">
                <a16:creationId xmlns:lc="http://schemas.openxmlformats.org/drawingml/2006/lockedCanvas"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200-000002000000}"/>
              </a:ext>
            </a:extLst>
          </p:cNvPr>
          <p:cNvGraphicFramePr>
            <a:graphicFrameLocks noGrp="1"/>
          </p:cNvGraphicFramePr>
          <p:nvPr>
            <p:ph idx="1"/>
            <p:extLst>
              <p:ext uri="{D42A27DB-BD31-4B8C-83A1-F6EECF244321}">
                <p14:modId xmlns:p14="http://schemas.microsoft.com/office/powerpoint/2010/main" val="611907035"/>
              </p:ext>
            </p:extLst>
          </p:nvPr>
        </p:nvGraphicFramePr>
        <p:xfrm>
          <a:off x="425987" y="1219200"/>
          <a:ext cx="8278813" cy="3959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9220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31" y="152400"/>
            <a:ext cx="8280000" cy="828000"/>
          </a:xfrm>
        </p:spPr>
        <p:txBody>
          <a:bodyPr/>
          <a:lstStyle/>
          <a:p>
            <a:r>
              <a:rPr lang="en-GB" cap="none" dirty="0" smtClean="0"/>
              <a:t>Experiences matter…</a:t>
            </a:r>
            <a:endParaRPr lang="en-GB" cap="none" dirty="0"/>
          </a:p>
        </p:txBody>
      </p:sp>
      <p:sp>
        <p:nvSpPr>
          <p:cNvPr id="3" name="Content Placeholder 2"/>
          <p:cNvSpPr>
            <a:spLocks noGrp="1"/>
          </p:cNvSpPr>
          <p:nvPr>
            <p:ph idx="1"/>
          </p:nvPr>
        </p:nvSpPr>
        <p:spPr>
          <a:xfrm>
            <a:off x="401354" y="1219200"/>
            <a:ext cx="8280000" cy="3960000"/>
          </a:xfrm>
        </p:spPr>
        <p:txBody>
          <a:bodyPr/>
          <a:lstStyle/>
          <a:p>
            <a:r>
              <a:rPr lang="en-GB" dirty="0" smtClean="0"/>
              <a:t>31% of minority staff disagree that the “University recognises and celebrates the diversity of ethnicities and culture on campus” (compared to 9% majority staff</a:t>
            </a:r>
          </a:p>
          <a:p>
            <a:r>
              <a:rPr lang="en-GB" dirty="0" smtClean="0"/>
              <a:t>18% of  minority staff and 28% of minority students have witnessed or been the victim of racial harassment on campus (but only 7% of staff and 2% of students have reported it)</a:t>
            </a:r>
          </a:p>
          <a:p>
            <a:r>
              <a:rPr lang="en-GB" dirty="0" smtClean="0"/>
              <a:t>71% of male minority students are confident action would be taken, but </a:t>
            </a:r>
            <a:r>
              <a:rPr lang="en-GB" dirty="0" err="1" smtClean="0"/>
              <a:t>ony</a:t>
            </a:r>
            <a:r>
              <a:rPr lang="en-GB" dirty="0" smtClean="0"/>
              <a:t> 41% of female minority students</a:t>
            </a:r>
          </a:p>
          <a:p>
            <a:r>
              <a:rPr lang="en-GB" dirty="0" smtClean="0"/>
              <a:t>Only 48% of minority students believe </a:t>
            </a:r>
            <a:r>
              <a:rPr lang="en-GB" dirty="0" err="1" smtClean="0"/>
              <a:t>UoR</a:t>
            </a:r>
            <a:r>
              <a:rPr lang="en-GB" dirty="0" smtClean="0"/>
              <a:t> communicates that racially offensive behaviour is unacceptable in halls</a:t>
            </a:r>
          </a:p>
          <a:p>
            <a:r>
              <a:rPr lang="en-GB" dirty="0" smtClean="0"/>
              <a:t>Staff focus groups and interviews (conducted by TMP) suggest some minority staff feel there is a ceiling to their progression at Reading</a:t>
            </a:r>
          </a:p>
          <a:p>
            <a:endParaRPr lang="en-GB" dirty="0"/>
          </a:p>
          <a:p>
            <a:r>
              <a:rPr lang="en-GB" dirty="0" smtClean="0"/>
              <a:t>23% of minority staff and 30% of minority students have been a witness of victim of racial discrimination in the local area</a:t>
            </a:r>
          </a:p>
          <a:p>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spTree>
    <p:extLst>
      <p:ext uri="{BB962C8B-B14F-4D97-AF65-F5344CB8AC3E}">
        <p14:creationId xmlns:p14="http://schemas.microsoft.com/office/powerpoint/2010/main" val="29697600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80000" cy="828000"/>
          </a:xfrm>
        </p:spPr>
        <p:txBody>
          <a:bodyPr/>
          <a:lstStyle/>
          <a:p>
            <a:pPr algn="ctr"/>
            <a:r>
              <a:rPr lang="en-GB" sz="8000" cap="none" dirty="0" smtClean="0"/>
              <a:t>What?</a:t>
            </a:r>
            <a:endParaRPr lang="en-GB" sz="8000"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15</a:t>
            </a:fld>
            <a:endParaRPr lang="en-GB" altLang="en-US"/>
          </a:p>
        </p:txBody>
      </p:sp>
    </p:spTree>
    <p:extLst>
      <p:ext uri="{BB962C8B-B14F-4D97-AF65-F5344CB8AC3E}">
        <p14:creationId xmlns:p14="http://schemas.microsoft.com/office/powerpoint/2010/main" val="14277130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4" y="0"/>
            <a:ext cx="8280000" cy="593032"/>
          </a:xfrm>
        </p:spPr>
        <p:txBody>
          <a:bodyPr/>
          <a:lstStyle/>
          <a:p>
            <a:r>
              <a:rPr lang="en-GB" cap="none" dirty="0" err="1" smtClean="0"/>
              <a:t>UoR</a:t>
            </a:r>
            <a:r>
              <a:rPr lang="en-GB" cap="none" dirty="0" smtClean="0"/>
              <a:t> Targets- Set In 2016</a:t>
            </a:r>
            <a:endParaRPr lang="en-GB"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71010"/>
              </p:ext>
            </p:extLst>
          </p:nvPr>
        </p:nvGraphicFramePr>
        <p:xfrm>
          <a:off x="238470" y="593032"/>
          <a:ext cx="8466330" cy="6066917"/>
        </p:xfrm>
        <a:graphic>
          <a:graphicData uri="http://schemas.openxmlformats.org/drawingml/2006/table">
            <a:tbl>
              <a:tblPr firstRow="1" firstCol="1" bandRow="1">
                <a:tableStyleId>{6E25E649-3F16-4E02-A733-19D2CDBF48F0}</a:tableStyleId>
              </a:tblPr>
              <a:tblGrid>
                <a:gridCol w="3491514"/>
                <a:gridCol w="2419677"/>
                <a:gridCol w="2555139"/>
              </a:tblGrid>
              <a:tr h="195012">
                <a:tc>
                  <a:txBody>
                    <a:bodyPr/>
                    <a:lstStyle/>
                    <a:p>
                      <a:pPr algn="ctr">
                        <a:lnSpc>
                          <a:spcPct val="107000"/>
                        </a:lnSpc>
                        <a:spcAft>
                          <a:spcPts val="0"/>
                        </a:spcAft>
                      </a:pPr>
                      <a:r>
                        <a:rPr lang="en-GB" sz="1200" dirty="0">
                          <a:effectLst/>
                        </a:rPr>
                        <a:t>Metric</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gn="ctr">
                        <a:lnSpc>
                          <a:spcPct val="107000"/>
                        </a:lnSpc>
                        <a:spcAft>
                          <a:spcPts val="0"/>
                        </a:spcAft>
                      </a:pPr>
                      <a:r>
                        <a:rPr lang="en-GB" sz="1200">
                          <a:effectLst/>
                        </a:rPr>
                        <a:t>2020</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gn="ctr">
                        <a:lnSpc>
                          <a:spcPct val="107000"/>
                        </a:lnSpc>
                        <a:spcAft>
                          <a:spcPts val="0"/>
                        </a:spcAft>
                      </a:pPr>
                      <a:r>
                        <a:rPr lang="en-GB" sz="1200">
                          <a:effectLst/>
                        </a:rPr>
                        <a:t>2026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r h="195012">
                <a:tc gridSpan="3">
                  <a:txBody>
                    <a:bodyPr/>
                    <a:lstStyle/>
                    <a:p>
                      <a:pPr algn="ctr">
                        <a:lnSpc>
                          <a:spcPct val="107000"/>
                        </a:lnSpc>
                        <a:spcAft>
                          <a:spcPts val="0"/>
                        </a:spcAft>
                      </a:pPr>
                      <a:r>
                        <a:rPr lang="en-GB" sz="1200" dirty="0">
                          <a:effectLst/>
                        </a:rPr>
                        <a:t>Staff related</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hMerge="1">
                  <a:txBody>
                    <a:bodyPr/>
                    <a:lstStyle/>
                    <a:p>
                      <a:endParaRPr lang="en-GB"/>
                    </a:p>
                  </a:txBody>
                  <a:tcPr/>
                </a:tc>
                <a:tc hMerge="1">
                  <a:txBody>
                    <a:bodyPr/>
                    <a:lstStyle/>
                    <a:p>
                      <a:endParaRPr lang="en-GB"/>
                    </a:p>
                  </a:txBody>
                  <a:tcPr/>
                </a:tc>
              </a:tr>
              <a:tr h="359171">
                <a:tc>
                  <a:txBody>
                    <a:bodyPr/>
                    <a:lstStyle/>
                    <a:p>
                      <a:pPr>
                        <a:lnSpc>
                          <a:spcPct val="107000"/>
                        </a:lnSpc>
                        <a:spcAft>
                          <a:spcPts val="0"/>
                        </a:spcAft>
                      </a:pPr>
                      <a:r>
                        <a:rPr lang="en-GB" sz="1200" dirty="0">
                          <a:effectLst/>
                        </a:rPr>
                        <a:t>BAME representation on Key University Committees (definition)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gridSpan="2">
                  <a:txBody>
                    <a:bodyPr/>
                    <a:lstStyle/>
                    <a:p>
                      <a:pPr>
                        <a:lnSpc>
                          <a:spcPct val="107000"/>
                        </a:lnSpc>
                        <a:spcAft>
                          <a:spcPts val="0"/>
                        </a:spcAft>
                      </a:pPr>
                      <a:r>
                        <a:rPr lang="en-GB" sz="1200" dirty="0">
                          <a:effectLst/>
                        </a:rPr>
                        <a:t>To match academic staff representation by 2020 (14%) and keep pace thereafter</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hMerge="1">
                  <a:txBody>
                    <a:bodyPr/>
                    <a:lstStyle/>
                    <a:p>
                      <a:endParaRPr lang="en-GB"/>
                    </a:p>
                  </a:txBody>
                  <a:tcPr/>
                </a:tc>
              </a:tr>
              <a:tr h="727154">
                <a:tc>
                  <a:txBody>
                    <a:bodyPr/>
                    <a:lstStyle/>
                    <a:p>
                      <a:pPr>
                        <a:lnSpc>
                          <a:spcPct val="107000"/>
                        </a:lnSpc>
                        <a:spcAft>
                          <a:spcPts val="0"/>
                        </a:spcAft>
                      </a:pPr>
                      <a:r>
                        <a:rPr lang="en-GB" sz="1200">
                          <a:effectLst/>
                        </a:rPr>
                        <a:t>Council and its sub-committees diversity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To set targets for BAME representation on their committees consistent with national census baseline for BAME</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r h="1095138">
                <a:tc>
                  <a:txBody>
                    <a:bodyPr/>
                    <a:lstStyle/>
                    <a:p>
                      <a:pPr>
                        <a:lnSpc>
                          <a:spcPct val="107000"/>
                        </a:lnSpc>
                        <a:spcAft>
                          <a:spcPts val="0"/>
                        </a:spcAft>
                      </a:pPr>
                      <a:r>
                        <a:rPr lang="en-GB" sz="1200">
                          <a:effectLst/>
                        </a:rPr>
                        <a:t>Increased BAME representation across non-academic staff body</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A minimum of 15% in each of grades 1-5 non-academic staff and 12% in grades 6-9 non-academic staff to be BAME by 2020. (levels set by 2011 local and national census data respectively to reflect likely recruitment)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a:effectLst/>
                        </a:rPr>
                        <a:t>16% in each of 1-5 and grades 6-9 overall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r h="911146">
                <a:tc>
                  <a:txBody>
                    <a:bodyPr/>
                    <a:lstStyle/>
                    <a:p>
                      <a:pPr>
                        <a:lnSpc>
                          <a:spcPct val="107000"/>
                        </a:lnSpc>
                        <a:spcAft>
                          <a:spcPts val="0"/>
                        </a:spcAft>
                      </a:pPr>
                      <a:r>
                        <a:rPr lang="en-GB" sz="1200">
                          <a:effectLst/>
                        </a:rPr>
                        <a:t>Increased BAME representation amongst academic staff</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A minimum of 14% of academic staff in grades 7 and above to be BAME by 2020. (Higher than national census data due to large number of International academics)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18%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r h="543163">
                <a:tc>
                  <a:txBody>
                    <a:bodyPr/>
                    <a:lstStyle/>
                    <a:p>
                      <a:pPr>
                        <a:lnSpc>
                          <a:spcPct val="107000"/>
                        </a:lnSpc>
                        <a:spcAft>
                          <a:spcPts val="0"/>
                        </a:spcAft>
                      </a:pPr>
                      <a:r>
                        <a:rPr lang="en-GB" sz="1200">
                          <a:effectLst/>
                        </a:rPr>
                        <a:t>University Leadership Roles (HoS/HoF/UEB)</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18% (matching staff percentage) and recognising that this will take longer to achieve.</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r h="177270">
                <a:tc gridSpan="3">
                  <a:txBody>
                    <a:bodyPr/>
                    <a:lstStyle/>
                    <a:p>
                      <a:pPr>
                        <a:lnSpc>
                          <a:spcPct val="107000"/>
                        </a:lnSpc>
                        <a:spcAft>
                          <a:spcPts val="0"/>
                        </a:spcAft>
                      </a:pPr>
                      <a:r>
                        <a:rPr lang="en-GB" sz="1200" dirty="0">
                          <a:effectLst/>
                        </a:rPr>
                        <a:t>Student related</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hMerge="1">
                  <a:txBody>
                    <a:bodyPr/>
                    <a:lstStyle/>
                    <a:p>
                      <a:endParaRPr lang="en-GB"/>
                    </a:p>
                  </a:txBody>
                  <a:tcPr/>
                </a:tc>
                <a:tc hMerge="1">
                  <a:txBody>
                    <a:bodyPr/>
                    <a:lstStyle/>
                    <a:p>
                      <a:endParaRPr lang="en-GB"/>
                    </a:p>
                  </a:txBody>
                  <a:tcPr/>
                </a:tc>
              </a:tr>
              <a:tr h="543163">
                <a:tc>
                  <a:txBody>
                    <a:bodyPr/>
                    <a:lstStyle/>
                    <a:p>
                      <a:pPr>
                        <a:lnSpc>
                          <a:spcPct val="107000"/>
                        </a:lnSpc>
                        <a:spcAft>
                          <a:spcPts val="0"/>
                        </a:spcAft>
                      </a:pPr>
                      <a:r>
                        <a:rPr lang="en-GB" sz="1200">
                          <a:effectLst/>
                        </a:rPr>
                        <a:t>Reduction of the attainment gap (proportion of first and upper second class degrees achieved) between BAME and white undergraduate students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a:effectLst/>
                        </a:rPr>
                        <a:t>Reduction from 16.5 percentage points (2014/15) to 12 percentage points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&lt; 10 percentage points gap</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r h="359171">
                <a:tc>
                  <a:txBody>
                    <a:bodyPr/>
                    <a:lstStyle/>
                    <a:p>
                      <a:pPr>
                        <a:lnSpc>
                          <a:spcPct val="107000"/>
                        </a:lnSpc>
                        <a:spcAft>
                          <a:spcPts val="0"/>
                        </a:spcAft>
                      </a:pPr>
                      <a:r>
                        <a:rPr lang="en-GB" sz="1200">
                          <a:effectLst/>
                        </a:rPr>
                        <a:t>Reduction of the postgraduate BAME student failure rate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a:effectLst/>
                        </a:rPr>
                        <a:t>From 6% (2014/15) to 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c>
                  <a:txBody>
                    <a:bodyPr/>
                    <a:lstStyle/>
                    <a:p>
                      <a:pPr>
                        <a:lnSpc>
                          <a:spcPct val="107000"/>
                        </a:lnSpc>
                        <a:spcAft>
                          <a:spcPts val="0"/>
                        </a:spcAft>
                      </a:pPr>
                      <a:r>
                        <a:rPr lang="en-GB" sz="1200" dirty="0">
                          <a:effectLst/>
                        </a:rPr>
                        <a:t> Parity (c. 3.5%)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6075" marR="66075" marT="0" marB="0"/>
                </a:tc>
              </a:tr>
            </a:tbl>
          </a:graphicData>
        </a:graphic>
      </p:graphicFrame>
      <p:sp>
        <p:nvSpPr>
          <p:cNvPr id="4" name="Slide Number Placeholder 3"/>
          <p:cNvSpPr>
            <a:spLocks noGrp="1"/>
          </p:cNvSpPr>
          <p:nvPr>
            <p:ph type="sldNum" sz="quarter" idx="10"/>
          </p:nvPr>
        </p:nvSpPr>
        <p:spPr/>
        <p:txBody>
          <a:bodyPr/>
          <a:lstStyle/>
          <a:p>
            <a:fld id="{DCF6A46F-80AB-49F3-8C7E-9717ED945456}" type="slidenum">
              <a:rPr lang="en-GB" altLang="en-US" smtClean="0"/>
              <a:pPr/>
              <a:t>16</a:t>
            </a:fld>
            <a:endParaRPr lang="en-GB" altLang="en-US"/>
          </a:p>
        </p:txBody>
      </p:sp>
    </p:spTree>
    <p:extLst>
      <p:ext uri="{BB962C8B-B14F-4D97-AF65-F5344CB8AC3E}">
        <p14:creationId xmlns:p14="http://schemas.microsoft.com/office/powerpoint/2010/main" val="31341241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15" y="2362200"/>
            <a:ext cx="8280000" cy="828000"/>
          </a:xfrm>
        </p:spPr>
        <p:txBody>
          <a:bodyPr/>
          <a:lstStyle/>
          <a:p>
            <a:pPr algn="ctr"/>
            <a:r>
              <a:rPr lang="en-GB" sz="8000" cap="none" dirty="0" smtClean="0"/>
              <a:t>How</a:t>
            </a:r>
            <a:r>
              <a:rPr lang="en-GB" sz="8000" dirty="0" smtClean="0"/>
              <a:t>?</a:t>
            </a:r>
            <a:endParaRPr lang="en-GB" sz="80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17</a:t>
            </a:fld>
            <a:endParaRPr lang="en-GB" altLang="en-US"/>
          </a:p>
        </p:txBody>
      </p:sp>
    </p:spTree>
    <p:extLst>
      <p:ext uri="{BB962C8B-B14F-4D97-AF65-F5344CB8AC3E}">
        <p14:creationId xmlns:p14="http://schemas.microsoft.com/office/powerpoint/2010/main" val="13970723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7" y="105508"/>
            <a:ext cx="8280000" cy="838200"/>
          </a:xfrm>
        </p:spPr>
        <p:txBody>
          <a:bodyPr/>
          <a:lstStyle/>
          <a:p>
            <a:r>
              <a:rPr lang="en-GB" cap="none" dirty="0" smtClean="0"/>
              <a:t>Race Equality Action (RE-Act)</a:t>
            </a:r>
            <a:endParaRPr lang="en-GB" cap="none" dirty="0"/>
          </a:p>
        </p:txBody>
      </p:sp>
      <p:sp>
        <p:nvSpPr>
          <p:cNvPr id="3" name="Content Placeholder 2"/>
          <p:cNvSpPr>
            <a:spLocks noGrp="1"/>
          </p:cNvSpPr>
          <p:nvPr>
            <p:ph idx="1"/>
          </p:nvPr>
        </p:nvSpPr>
        <p:spPr>
          <a:xfrm>
            <a:off x="424800" y="1066800"/>
            <a:ext cx="8280000" cy="3960000"/>
          </a:xfrm>
        </p:spPr>
        <p:txBody>
          <a:bodyPr/>
          <a:lstStyle/>
          <a:p>
            <a:pPr marL="0" indent="0">
              <a:buNone/>
            </a:pPr>
            <a:r>
              <a:rPr lang="en-GB" sz="2400" dirty="0" smtClean="0"/>
              <a:t>2018-2021 Action Plan</a:t>
            </a:r>
          </a:p>
          <a:p>
            <a:pPr marL="0" indent="0">
              <a:buNone/>
            </a:pPr>
            <a:r>
              <a:rPr lang="en-GB" sz="2400" dirty="0" smtClean="0"/>
              <a:t>11 themes drawn from quantitative and qualitative data</a:t>
            </a:r>
          </a:p>
          <a:p>
            <a:pPr marL="817200" lvl="1" indent="-457200">
              <a:buFont typeface="+mj-lt"/>
              <a:buAutoNum type="arabicPeriod"/>
            </a:pPr>
            <a:r>
              <a:rPr lang="en-GB" sz="2400" dirty="0" smtClean="0"/>
              <a:t>Understanding  and </a:t>
            </a:r>
            <a:r>
              <a:rPr lang="en-GB" sz="2400" dirty="0"/>
              <a:t>c</a:t>
            </a:r>
            <a:r>
              <a:rPr lang="en-GB" sz="2400" dirty="0" smtClean="0"/>
              <a:t>elebrating race and ethnicity</a:t>
            </a:r>
          </a:p>
          <a:p>
            <a:pPr marL="817200" lvl="1" indent="-457200">
              <a:buFont typeface="+mj-lt"/>
              <a:buAutoNum type="arabicPeriod"/>
            </a:pPr>
            <a:r>
              <a:rPr lang="en-GB" sz="2400" dirty="0" smtClean="0"/>
              <a:t>Report and Support processes</a:t>
            </a:r>
          </a:p>
          <a:p>
            <a:pPr marL="817200" lvl="1" indent="-457200">
              <a:buFont typeface="+mj-lt"/>
              <a:buAutoNum type="arabicPeriod"/>
            </a:pPr>
            <a:r>
              <a:rPr lang="en-GB" sz="2400" dirty="0" smtClean="0"/>
              <a:t>Zero tolerance messages</a:t>
            </a:r>
          </a:p>
          <a:p>
            <a:pPr marL="817200" lvl="1" indent="-457200">
              <a:buFont typeface="+mj-lt"/>
              <a:buAutoNum type="arabicPeriod"/>
            </a:pPr>
            <a:r>
              <a:rPr lang="en-GB" sz="2400" dirty="0" smtClean="0"/>
              <a:t>Attracting and retaining diverse staff talent</a:t>
            </a:r>
          </a:p>
          <a:p>
            <a:pPr marL="817200" lvl="1" indent="-457200">
              <a:buFont typeface="+mj-lt"/>
              <a:buAutoNum type="arabicPeriod"/>
            </a:pPr>
            <a:r>
              <a:rPr lang="en-GB" sz="2400" dirty="0" smtClean="0"/>
              <a:t>BAME staff progression and development</a:t>
            </a:r>
          </a:p>
          <a:p>
            <a:pPr marL="817200" lvl="1" indent="-457200">
              <a:buFont typeface="+mj-lt"/>
              <a:buAutoNum type="arabicPeriod"/>
            </a:pPr>
            <a:r>
              <a:rPr lang="en-GB" sz="2400" dirty="0" smtClean="0"/>
              <a:t>Ethnicity differentials in reward and recognition</a:t>
            </a:r>
          </a:p>
          <a:p>
            <a:pPr marL="817200" lvl="1" indent="-457200">
              <a:buFont typeface="+mj-lt"/>
              <a:buAutoNum type="arabicPeriod"/>
            </a:pPr>
            <a:r>
              <a:rPr lang="en-GB" sz="2400" dirty="0" smtClean="0"/>
              <a:t>Improving BAME student attainment and progression</a:t>
            </a:r>
          </a:p>
          <a:p>
            <a:pPr marL="817200" lvl="1" indent="-457200">
              <a:buFont typeface="+mj-lt"/>
              <a:buAutoNum type="arabicPeriod"/>
            </a:pPr>
            <a:r>
              <a:rPr lang="en-GB" sz="2400" dirty="0" smtClean="0"/>
              <a:t>Creating diverse and relevant curricula</a:t>
            </a:r>
          </a:p>
          <a:p>
            <a:pPr marL="817200" lvl="1" indent="-457200">
              <a:buFont typeface="+mj-lt"/>
              <a:buAutoNum type="arabicPeriod"/>
            </a:pPr>
            <a:r>
              <a:rPr lang="en-GB" sz="2400" dirty="0" smtClean="0"/>
              <a:t>Building links with the local Community</a:t>
            </a:r>
          </a:p>
          <a:p>
            <a:pPr marL="817200" lvl="1" indent="-457200">
              <a:buFont typeface="+mj-lt"/>
              <a:buAutoNum type="arabicPeriod"/>
            </a:pPr>
            <a:r>
              <a:rPr lang="en-GB" sz="2400" dirty="0" smtClean="0"/>
              <a:t>Intersectionality</a:t>
            </a:r>
          </a:p>
          <a:p>
            <a:pPr marL="0" indent="0">
              <a:buNone/>
            </a:pPr>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18</a:t>
            </a:fld>
            <a:endParaRPr lang="en-GB" altLang="en-US"/>
          </a:p>
        </p:txBody>
      </p:sp>
    </p:spTree>
    <p:extLst>
      <p:ext uri="{BB962C8B-B14F-4D97-AF65-F5344CB8AC3E}">
        <p14:creationId xmlns:p14="http://schemas.microsoft.com/office/powerpoint/2010/main" val="26086964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17512"/>
            <a:ext cx="7509703" cy="6019800"/>
          </a:xfrm>
        </p:spPr>
      </p:pic>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sp>
        <p:nvSpPr>
          <p:cNvPr id="2" name="TextBox 1"/>
          <p:cNvSpPr txBox="1"/>
          <p:nvPr/>
        </p:nvSpPr>
        <p:spPr>
          <a:xfrm>
            <a:off x="6172200" y="990600"/>
            <a:ext cx="1600200" cy="400110"/>
          </a:xfrm>
          <a:prstGeom prst="rect">
            <a:avLst/>
          </a:prstGeom>
          <a:solidFill>
            <a:schemeClr val="bg1"/>
          </a:solidFill>
        </p:spPr>
        <p:txBody>
          <a:bodyPr wrap="square" rtlCol="0">
            <a:spAutoFit/>
          </a:bodyPr>
          <a:lstStyle/>
          <a:p>
            <a:endParaRPr lang="en-GB" dirty="0" smtClean="0">
              <a:solidFill>
                <a:schemeClr val="tx2"/>
              </a:solidFill>
              <a:latin typeface="+mn-lt"/>
            </a:endParaRPr>
          </a:p>
        </p:txBody>
      </p:sp>
    </p:spTree>
    <p:extLst>
      <p:ext uri="{BB962C8B-B14F-4D97-AF65-F5344CB8AC3E}">
        <p14:creationId xmlns:p14="http://schemas.microsoft.com/office/powerpoint/2010/main" val="3960072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p:cNvSpPr/>
          <p:nvPr/>
        </p:nvSpPr>
        <p:spPr>
          <a:xfrm>
            <a:off x="82218" y="2911713"/>
            <a:ext cx="3007866" cy="1647946"/>
          </a:xfrm>
          <a:prstGeom prst="cloud">
            <a:avLst/>
          </a:prstGeom>
          <a:solidFill>
            <a:schemeClr val="accent5"/>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17" name="Cloud 16"/>
          <p:cNvSpPr/>
          <p:nvPr/>
        </p:nvSpPr>
        <p:spPr>
          <a:xfrm>
            <a:off x="576426" y="1298929"/>
            <a:ext cx="2513658" cy="1396981"/>
          </a:xfrm>
          <a:prstGeom prst="cloud">
            <a:avLst/>
          </a:prstGeom>
          <a:solidFill>
            <a:schemeClr val="accent6"/>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6" name="Cloud 15"/>
          <p:cNvSpPr/>
          <p:nvPr/>
        </p:nvSpPr>
        <p:spPr>
          <a:xfrm>
            <a:off x="344934" y="4815501"/>
            <a:ext cx="2025762" cy="1669143"/>
          </a:xfrm>
          <a:prstGeom prst="cloud">
            <a:avLst/>
          </a:prstGeom>
          <a:solidFill>
            <a:schemeClr val="bg2">
              <a:lumMod val="90000"/>
            </a:schemeClr>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15" name="Cloud 14"/>
          <p:cNvSpPr/>
          <p:nvPr/>
        </p:nvSpPr>
        <p:spPr>
          <a:xfrm>
            <a:off x="2633879" y="4128931"/>
            <a:ext cx="2884716" cy="2355713"/>
          </a:xfrm>
          <a:prstGeom prst="cloud">
            <a:avLst/>
          </a:prstGeom>
          <a:solidFill>
            <a:schemeClr val="accent4"/>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4" name="Cloud 13"/>
          <p:cNvSpPr/>
          <p:nvPr/>
        </p:nvSpPr>
        <p:spPr>
          <a:xfrm>
            <a:off x="5549529" y="4815501"/>
            <a:ext cx="3393914" cy="1527468"/>
          </a:xfrm>
          <a:prstGeom prst="cloud">
            <a:avLst/>
          </a:prstGeom>
          <a:solidFill>
            <a:schemeClr val="accent3"/>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13" name="Cloud 12"/>
          <p:cNvSpPr/>
          <p:nvPr/>
        </p:nvSpPr>
        <p:spPr>
          <a:xfrm>
            <a:off x="5434263" y="3152241"/>
            <a:ext cx="3509180" cy="1516917"/>
          </a:xfrm>
          <a:prstGeom prst="cloud">
            <a:avLst/>
          </a:prstGeom>
          <a:solidFill>
            <a:schemeClr val="accent2"/>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2" name="Cloud 11"/>
          <p:cNvSpPr/>
          <p:nvPr/>
        </p:nvSpPr>
        <p:spPr>
          <a:xfrm>
            <a:off x="5224462" y="1186364"/>
            <a:ext cx="3480338" cy="1981191"/>
          </a:xfrm>
          <a:prstGeom prst="cloud">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2" name="Title 1"/>
          <p:cNvSpPr>
            <a:spLocks noGrp="1"/>
          </p:cNvSpPr>
          <p:nvPr>
            <p:ph type="title"/>
          </p:nvPr>
        </p:nvSpPr>
        <p:spPr>
          <a:xfrm>
            <a:off x="82218" y="38535"/>
            <a:ext cx="8949516" cy="609600"/>
          </a:xfrm>
        </p:spPr>
        <p:txBody>
          <a:bodyPr/>
          <a:lstStyle/>
          <a:p>
            <a:pPr algn="ctr"/>
            <a:r>
              <a:rPr lang="en-GB" cap="none" dirty="0" smtClean="0"/>
              <a:t>Why is the University committed to D&amp;I</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5" name="TextBox 4"/>
          <p:cNvSpPr txBox="1"/>
          <p:nvPr/>
        </p:nvSpPr>
        <p:spPr>
          <a:xfrm>
            <a:off x="5434263" y="1392505"/>
            <a:ext cx="3108862" cy="1631216"/>
          </a:xfrm>
          <a:prstGeom prst="rect">
            <a:avLst/>
          </a:prstGeom>
          <a:noFill/>
        </p:spPr>
        <p:txBody>
          <a:bodyPr wrap="square" rtlCol="0">
            <a:spAutoFit/>
          </a:bodyPr>
          <a:lstStyle/>
          <a:p>
            <a:pPr algn="ctr"/>
            <a:r>
              <a:rPr lang="en-GB" dirty="0" smtClean="0">
                <a:solidFill>
                  <a:schemeClr val="bg1"/>
                </a:solidFill>
              </a:rPr>
              <a:t>Enhanced</a:t>
            </a:r>
            <a:r>
              <a:rPr lang="en-GB" dirty="0" smtClean="0">
                <a:solidFill>
                  <a:schemeClr val="bg1"/>
                </a:solidFill>
                <a:latin typeface="+mn-lt"/>
              </a:rPr>
              <a:t> business decisions: diverse and inclusive boards and committees make better decisions</a:t>
            </a:r>
          </a:p>
        </p:txBody>
      </p:sp>
      <p:sp>
        <p:nvSpPr>
          <p:cNvPr id="6" name="TextBox 5"/>
          <p:cNvSpPr txBox="1"/>
          <p:nvPr/>
        </p:nvSpPr>
        <p:spPr>
          <a:xfrm>
            <a:off x="5814009" y="4961844"/>
            <a:ext cx="2761200" cy="1323439"/>
          </a:xfrm>
          <a:prstGeom prst="rect">
            <a:avLst/>
          </a:prstGeom>
          <a:noFill/>
        </p:spPr>
        <p:txBody>
          <a:bodyPr wrap="square" rtlCol="0">
            <a:spAutoFit/>
          </a:bodyPr>
          <a:lstStyle/>
          <a:p>
            <a:pPr algn="ctr"/>
            <a:r>
              <a:rPr lang="en-GB" dirty="0" smtClean="0">
                <a:solidFill>
                  <a:schemeClr val="bg1"/>
                </a:solidFill>
                <a:latin typeface="+mn-lt"/>
              </a:rPr>
              <a:t>Increased </a:t>
            </a:r>
            <a:r>
              <a:rPr lang="en-GB" dirty="0" smtClean="0">
                <a:solidFill>
                  <a:schemeClr val="bg1"/>
                </a:solidFill>
              </a:rPr>
              <a:t>likelihood of attracting and retaining </a:t>
            </a:r>
            <a:r>
              <a:rPr lang="en-GB" dirty="0" smtClean="0">
                <a:solidFill>
                  <a:schemeClr val="bg1"/>
                </a:solidFill>
                <a:latin typeface="+mn-lt"/>
              </a:rPr>
              <a:t>excellent students and staff</a:t>
            </a:r>
          </a:p>
        </p:txBody>
      </p:sp>
      <p:sp>
        <p:nvSpPr>
          <p:cNvPr id="7" name="TextBox 6"/>
          <p:cNvSpPr txBox="1"/>
          <p:nvPr/>
        </p:nvSpPr>
        <p:spPr>
          <a:xfrm>
            <a:off x="5641745" y="3398572"/>
            <a:ext cx="3197454" cy="1044451"/>
          </a:xfrm>
          <a:prstGeom prst="rect">
            <a:avLst/>
          </a:prstGeom>
          <a:noFill/>
        </p:spPr>
        <p:txBody>
          <a:bodyPr wrap="square" rtlCol="0">
            <a:spAutoFit/>
          </a:bodyPr>
          <a:lstStyle/>
          <a:p>
            <a:pPr algn="ctr"/>
            <a:r>
              <a:rPr lang="en-GB" dirty="0"/>
              <a:t>A</a:t>
            </a:r>
            <a:r>
              <a:rPr lang="en-GB" dirty="0" smtClean="0">
                <a:solidFill>
                  <a:schemeClr val="tx2"/>
                </a:solidFill>
                <a:latin typeface="+mn-lt"/>
              </a:rPr>
              <a:t>ccess to research funding (</a:t>
            </a:r>
            <a:r>
              <a:rPr lang="en-GB" dirty="0" smtClean="0"/>
              <a:t>particularly in key Health research theme</a:t>
            </a:r>
            <a:r>
              <a:rPr lang="en-GB" dirty="0" smtClean="0">
                <a:solidFill>
                  <a:schemeClr val="tx2"/>
                </a:solidFill>
                <a:latin typeface="+mn-lt"/>
              </a:rPr>
              <a:t>)</a:t>
            </a:r>
          </a:p>
        </p:txBody>
      </p:sp>
      <p:sp>
        <p:nvSpPr>
          <p:cNvPr id="8" name="TextBox 7"/>
          <p:cNvSpPr txBox="1"/>
          <p:nvPr/>
        </p:nvSpPr>
        <p:spPr>
          <a:xfrm>
            <a:off x="228600" y="3090796"/>
            <a:ext cx="2695733" cy="1323439"/>
          </a:xfrm>
          <a:prstGeom prst="rect">
            <a:avLst/>
          </a:prstGeom>
          <a:noFill/>
        </p:spPr>
        <p:txBody>
          <a:bodyPr wrap="square" rtlCol="0">
            <a:spAutoFit/>
          </a:bodyPr>
          <a:lstStyle/>
          <a:p>
            <a:pPr algn="ctr"/>
            <a:r>
              <a:rPr lang="en-GB" dirty="0" smtClean="0">
                <a:solidFill>
                  <a:schemeClr val="tx2"/>
                </a:solidFill>
                <a:latin typeface="+mn-lt"/>
              </a:rPr>
              <a:t>Benefits to all from better (fair, accessible and transparen</a:t>
            </a:r>
            <a:r>
              <a:rPr lang="en-GB" dirty="0" smtClean="0"/>
              <a:t>t) processes</a:t>
            </a:r>
            <a:endParaRPr lang="en-GB" dirty="0" smtClean="0">
              <a:solidFill>
                <a:schemeClr val="tx2"/>
              </a:solidFill>
              <a:latin typeface="+mn-lt"/>
            </a:endParaRPr>
          </a:p>
        </p:txBody>
      </p:sp>
      <p:sp>
        <p:nvSpPr>
          <p:cNvPr id="9" name="TextBox 8"/>
          <p:cNvSpPr txBox="1"/>
          <p:nvPr/>
        </p:nvSpPr>
        <p:spPr>
          <a:xfrm>
            <a:off x="794206" y="1485350"/>
            <a:ext cx="2209800" cy="1015663"/>
          </a:xfrm>
          <a:prstGeom prst="rect">
            <a:avLst/>
          </a:prstGeom>
          <a:noFill/>
        </p:spPr>
        <p:txBody>
          <a:bodyPr wrap="square" rtlCol="0">
            <a:spAutoFit/>
          </a:bodyPr>
          <a:lstStyle/>
          <a:p>
            <a:pPr algn="ctr"/>
            <a:r>
              <a:rPr lang="en-GB" dirty="0" smtClean="0">
                <a:solidFill>
                  <a:schemeClr val="bg1"/>
                </a:solidFill>
                <a:latin typeface="+mn-lt"/>
              </a:rPr>
              <a:t>Reduced risk of reputational damage</a:t>
            </a:r>
          </a:p>
        </p:txBody>
      </p:sp>
      <p:sp>
        <p:nvSpPr>
          <p:cNvPr id="11" name="TextBox 10"/>
          <p:cNvSpPr txBox="1"/>
          <p:nvPr/>
        </p:nvSpPr>
        <p:spPr>
          <a:xfrm>
            <a:off x="2755227" y="4542755"/>
            <a:ext cx="2851195" cy="1686047"/>
          </a:xfrm>
          <a:prstGeom prst="rect">
            <a:avLst/>
          </a:prstGeom>
          <a:noFill/>
        </p:spPr>
        <p:txBody>
          <a:bodyPr wrap="square" rtlCol="0">
            <a:spAutoFit/>
          </a:bodyPr>
          <a:lstStyle/>
          <a:p>
            <a:pPr algn="ctr"/>
            <a:r>
              <a:rPr lang="en-GB" dirty="0" smtClean="0"/>
              <a:t>Improved </a:t>
            </a:r>
            <a:r>
              <a:rPr lang="en-GB" dirty="0" smtClean="0">
                <a:solidFill>
                  <a:schemeClr val="tx2"/>
                </a:solidFill>
                <a:latin typeface="+mn-lt"/>
              </a:rPr>
              <a:t> attainment and achievement  leading to increased employability of graduates</a:t>
            </a:r>
          </a:p>
        </p:txBody>
      </p:sp>
      <p:sp>
        <p:nvSpPr>
          <p:cNvPr id="19" name="TextBox 18"/>
          <p:cNvSpPr txBox="1"/>
          <p:nvPr/>
        </p:nvSpPr>
        <p:spPr>
          <a:xfrm>
            <a:off x="576426" y="5029200"/>
            <a:ext cx="1794270" cy="1015663"/>
          </a:xfrm>
          <a:prstGeom prst="rect">
            <a:avLst/>
          </a:prstGeom>
          <a:noFill/>
        </p:spPr>
        <p:txBody>
          <a:bodyPr wrap="square" rtlCol="0">
            <a:spAutoFit/>
          </a:bodyPr>
          <a:lstStyle/>
          <a:p>
            <a:r>
              <a:rPr lang="en-GB" dirty="0" smtClean="0"/>
              <a:t>It’s the Law!</a:t>
            </a:r>
          </a:p>
          <a:p>
            <a:r>
              <a:rPr lang="en-GB" dirty="0" smtClean="0">
                <a:solidFill>
                  <a:schemeClr val="tx2"/>
                </a:solidFill>
                <a:latin typeface="+mn-lt"/>
              </a:rPr>
              <a:t>Equality Act</a:t>
            </a:r>
          </a:p>
          <a:p>
            <a:r>
              <a:rPr lang="en-GB" dirty="0" smtClean="0"/>
              <a:t>2010</a:t>
            </a:r>
            <a:endParaRPr lang="en-GB" dirty="0" smtClean="0">
              <a:solidFill>
                <a:schemeClr val="tx2"/>
              </a:solidFill>
              <a:latin typeface="+mn-lt"/>
            </a:endParaRPr>
          </a:p>
        </p:txBody>
      </p:sp>
      <p:sp>
        <p:nvSpPr>
          <p:cNvPr id="20" name="Cloud 19"/>
          <p:cNvSpPr/>
          <p:nvPr/>
        </p:nvSpPr>
        <p:spPr>
          <a:xfrm>
            <a:off x="3274734" y="720924"/>
            <a:ext cx="2025762" cy="1669143"/>
          </a:xfrm>
          <a:prstGeom prst="cloud">
            <a:avLst/>
          </a:prstGeom>
          <a:solidFill>
            <a:srgbClr val="E9D909"/>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21" name="TextBox 20"/>
          <p:cNvSpPr txBox="1"/>
          <p:nvPr/>
        </p:nvSpPr>
        <p:spPr>
          <a:xfrm>
            <a:off x="3581400" y="991442"/>
            <a:ext cx="1993965" cy="1015663"/>
          </a:xfrm>
          <a:prstGeom prst="rect">
            <a:avLst/>
          </a:prstGeom>
          <a:noFill/>
        </p:spPr>
        <p:txBody>
          <a:bodyPr wrap="square" rtlCol="0">
            <a:spAutoFit/>
          </a:bodyPr>
          <a:lstStyle/>
          <a:p>
            <a:r>
              <a:rPr lang="en-GB" dirty="0" smtClean="0">
                <a:solidFill>
                  <a:schemeClr val="tx2"/>
                </a:solidFill>
                <a:latin typeface="+mn-lt"/>
              </a:rPr>
              <a:t>Fairness – it’s the right thing to do</a:t>
            </a:r>
          </a:p>
        </p:txBody>
      </p:sp>
    </p:spTree>
    <p:extLst>
      <p:ext uri="{BB962C8B-B14F-4D97-AF65-F5344CB8AC3E}">
        <p14:creationId xmlns:p14="http://schemas.microsoft.com/office/powerpoint/2010/main" val="1480372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14" grpId="0" animBg="1"/>
      <p:bldP spid="13" grpId="0" animBg="1"/>
      <p:bldP spid="12" grpId="0" animBg="1"/>
      <p:bldP spid="5" grpId="0"/>
      <p:bldP spid="6" grpId="0"/>
      <p:bldP spid="7" grpId="0"/>
      <p:bldP spid="8" grpId="0"/>
      <p:bldP spid="9" grpId="0"/>
      <p:bldP spid="11"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80000" cy="828000"/>
          </a:xfrm>
        </p:spPr>
        <p:txBody>
          <a:bodyPr/>
          <a:lstStyle/>
          <a:p>
            <a:r>
              <a:rPr lang="en-GB" dirty="0" smtClean="0"/>
              <a:t>1. </a:t>
            </a:r>
            <a:r>
              <a:rPr lang="en-GB" cap="none" dirty="0" smtClean="0"/>
              <a:t>Understanding And Celebrating </a:t>
            </a:r>
            <a:br>
              <a:rPr lang="en-GB" cap="none" dirty="0" smtClean="0"/>
            </a:br>
            <a:r>
              <a:rPr lang="en-GB" cap="none" dirty="0" smtClean="0"/>
              <a:t>Race And Ethnicity at Reading</a:t>
            </a:r>
            <a:endParaRPr lang="en-GB" cap="none" dirty="0"/>
          </a:p>
        </p:txBody>
      </p:sp>
      <p:sp>
        <p:nvSpPr>
          <p:cNvPr id="3" name="Content Placeholder 2"/>
          <p:cNvSpPr>
            <a:spLocks noGrp="1"/>
          </p:cNvSpPr>
          <p:nvPr>
            <p:ph idx="1"/>
          </p:nvPr>
        </p:nvSpPr>
        <p:spPr>
          <a:xfrm>
            <a:off x="257908" y="1600200"/>
            <a:ext cx="8280000" cy="3960000"/>
          </a:xfrm>
        </p:spPr>
        <p:txBody>
          <a:bodyPr/>
          <a:lstStyle/>
          <a:p>
            <a:r>
              <a:rPr lang="en-GB" dirty="0" smtClean="0"/>
              <a:t>Annual programme of events across the University, some centre led, others from Schools or functions, in association with RUSU.</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20</a:t>
            </a:fld>
            <a:endParaRPr lang="en-GB"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03850"/>
            <a:ext cx="1733550" cy="2552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216" y="2321435"/>
            <a:ext cx="1905000" cy="1905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695" y="2938315"/>
            <a:ext cx="1722967" cy="23067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4309" y="4505937"/>
            <a:ext cx="2457450" cy="18573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2321435"/>
            <a:ext cx="1351788" cy="206955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3130" y="4306260"/>
            <a:ext cx="1685299" cy="2069610"/>
          </a:xfrm>
          <a:prstGeom prst="rect">
            <a:avLst/>
          </a:prstGeom>
        </p:spPr>
      </p:pic>
    </p:spTree>
    <p:extLst>
      <p:ext uri="{BB962C8B-B14F-4D97-AF65-F5344CB8AC3E}">
        <p14:creationId xmlns:p14="http://schemas.microsoft.com/office/powerpoint/2010/main" val="18724063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80000" cy="828000"/>
          </a:xfrm>
        </p:spPr>
        <p:txBody>
          <a:bodyPr/>
          <a:lstStyle/>
          <a:p>
            <a:r>
              <a:rPr lang="en-GB" cap="none" dirty="0" smtClean="0"/>
              <a:t>2&amp;3 Support And Report / </a:t>
            </a:r>
            <a:br>
              <a:rPr lang="en-GB" cap="none" dirty="0" smtClean="0"/>
            </a:br>
            <a:r>
              <a:rPr lang="en-GB" cap="none" dirty="0" smtClean="0"/>
              <a:t>Zero Tolerance Message</a:t>
            </a:r>
            <a:endParaRPr lang="en-GB" cap="non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062" y="1546692"/>
            <a:ext cx="3962400" cy="2290763"/>
          </a:xfrm>
        </p:spPr>
      </p:pic>
      <p:sp>
        <p:nvSpPr>
          <p:cNvPr id="4" name="Slide Number Placeholder 3"/>
          <p:cNvSpPr>
            <a:spLocks noGrp="1"/>
          </p:cNvSpPr>
          <p:nvPr>
            <p:ph type="sldNum" sz="quarter" idx="10"/>
          </p:nvPr>
        </p:nvSpPr>
        <p:spPr/>
        <p:txBody>
          <a:bodyPr/>
          <a:lstStyle/>
          <a:p>
            <a:fld id="{DCF6A46F-80AB-49F3-8C7E-9717ED945456}" type="slidenum">
              <a:rPr lang="en-GB" altLang="en-US" smtClean="0"/>
              <a:pPr/>
              <a:t>21</a:t>
            </a:fld>
            <a:endParaRPr lang="en-GB"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659822" y="3048000"/>
            <a:ext cx="4027393" cy="3020545"/>
          </a:xfrm>
          <a:prstGeom prst="rect">
            <a:avLst/>
          </a:prstGeom>
        </p:spPr>
      </p:pic>
    </p:spTree>
    <p:extLst>
      <p:ext uri="{BB962C8B-B14F-4D97-AF65-F5344CB8AC3E}">
        <p14:creationId xmlns:p14="http://schemas.microsoft.com/office/powerpoint/2010/main" val="24105547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80000" cy="828000"/>
          </a:xfrm>
        </p:spPr>
        <p:txBody>
          <a:bodyPr/>
          <a:lstStyle/>
          <a:p>
            <a:r>
              <a:rPr lang="en-GB" dirty="0"/>
              <a:t>4</a:t>
            </a:r>
            <a:r>
              <a:rPr lang="en-GB" dirty="0" smtClean="0"/>
              <a:t>. </a:t>
            </a:r>
            <a:r>
              <a:rPr lang="en-GB" cap="none" dirty="0" smtClean="0"/>
              <a:t>Attracting And Retaining </a:t>
            </a:r>
            <a:br>
              <a:rPr lang="en-GB" cap="none" dirty="0" smtClean="0"/>
            </a:br>
            <a:r>
              <a:rPr lang="en-GB" cap="none" dirty="0" smtClean="0"/>
              <a:t>Diverse Staff Talent</a:t>
            </a:r>
            <a:endParaRPr lang="en-GB" cap="none" dirty="0"/>
          </a:p>
        </p:txBody>
      </p:sp>
      <p:sp>
        <p:nvSpPr>
          <p:cNvPr id="3" name="Content Placeholder 2"/>
          <p:cNvSpPr>
            <a:spLocks noGrp="1"/>
          </p:cNvSpPr>
          <p:nvPr>
            <p:ph idx="1"/>
          </p:nvPr>
        </p:nvSpPr>
        <p:spPr>
          <a:xfrm>
            <a:off x="252046" y="4944092"/>
            <a:ext cx="8280000" cy="3960000"/>
          </a:xfrm>
        </p:spPr>
        <p:txBody>
          <a:bodyPr/>
          <a:lstStyle/>
          <a:p>
            <a:r>
              <a:rPr lang="en-GB" dirty="0">
                <a:hlinkClick r:id="rId2"/>
              </a:rPr>
              <a:t>www.reading.ac.uk/faces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22</a:t>
            </a:fld>
            <a:endParaRPr lang="en-GB" alt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5154" y="1524000"/>
            <a:ext cx="3809025" cy="32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24400" y="1828800"/>
            <a:ext cx="3980400" cy="2554545"/>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chemeClr val="tx2"/>
                </a:solidFill>
                <a:latin typeface="+mn-lt"/>
              </a:rPr>
              <a:t>Anonymised shortlisting trial</a:t>
            </a:r>
          </a:p>
          <a:p>
            <a:pPr marL="342900" indent="-342900">
              <a:buFont typeface="Arial" panose="020B0604020202020204" pitchFamily="34" charset="0"/>
              <a:buChar char="•"/>
            </a:pPr>
            <a:r>
              <a:rPr lang="en-GB" dirty="0" smtClean="0"/>
              <a:t>Enhanced guidance for chairs of recruitment and selection panels</a:t>
            </a:r>
          </a:p>
          <a:p>
            <a:pPr marL="342900" indent="-342900">
              <a:buFont typeface="Arial" panose="020B0604020202020204" pitchFamily="34" charset="0"/>
              <a:buChar char="•"/>
            </a:pPr>
            <a:r>
              <a:rPr lang="en-GB" dirty="0" smtClean="0">
                <a:solidFill>
                  <a:schemeClr val="tx2"/>
                </a:solidFill>
                <a:latin typeface="+mn-lt"/>
              </a:rPr>
              <a:t>Exit interviews</a:t>
            </a:r>
          </a:p>
          <a:p>
            <a:pPr marL="342900" indent="-342900">
              <a:buFont typeface="Arial" panose="020B0604020202020204" pitchFamily="34" charset="0"/>
              <a:buChar char="•"/>
            </a:pPr>
            <a:r>
              <a:rPr lang="en-GB" dirty="0" err="1" smtClean="0"/>
              <a:t>RISE@Reading</a:t>
            </a:r>
            <a:r>
              <a:rPr lang="en-GB" dirty="0" smtClean="0"/>
              <a:t> (Ready for Inclusive Leadership at Reading</a:t>
            </a:r>
          </a:p>
          <a:p>
            <a:pPr marL="342900" indent="-342900">
              <a:buFont typeface="Arial" panose="020B0604020202020204" pitchFamily="34" charset="0"/>
              <a:buChar char="•"/>
            </a:pPr>
            <a:r>
              <a:rPr lang="en-GB" dirty="0" smtClean="0">
                <a:solidFill>
                  <a:schemeClr val="tx2"/>
                </a:solidFill>
                <a:latin typeface="+mn-lt"/>
              </a:rPr>
              <a:t>Advertising in different places</a:t>
            </a:r>
          </a:p>
        </p:txBody>
      </p:sp>
    </p:spTree>
    <p:extLst>
      <p:ext uri="{BB962C8B-B14F-4D97-AF65-F5344CB8AC3E}">
        <p14:creationId xmlns:p14="http://schemas.microsoft.com/office/powerpoint/2010/main" val="21393822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280000" cy="828000"/>
          </a:xfrm>
        </p:spPr>
        <p:txBody>
          <a:bodyPr/>
          <a:lstStyle/>
          <a:p>
            <a:r>
              <a:rPr lang="en-GB" dirty="0" smtClean="0"/>
              <a:t>5&amp;6. </a:t>
            </a:r>
            <a:r>
              <a:rPr lang="en-GB" cap="none" dirty="0" smtClean="0"/>
              <a:t>BAME Staff Progression </a:t>
            </a:r>
            <a:br>
              <a:rPr lang="en-GB" cap="none" dirty="0" smtClean="0"/>
            </a:br>
            <a:r>
              <a:rPr lang="en-GB" cap="none" dirty="0" smtClean="0"/>
              <a:t>And Development / reducing pay </a:t>
            </a:r>
            <a:br>
              <a:rPr lang="en-GB" cap="none" dirty="0" smtClean="0"/>
            </a:br>
            <a:r>
              <a:rPr lang="en-GB" cap="none" dirty="0" smtClean="0"/>
              <a:t>differentials</a:t>
            </a:r>
            <a:endParaRPr lang="en-GB" cap="none" dirty="0"/>
          </a:p>
        </p:txBody>
      </p:sp>
      <p:sp>
        <p:nvSpPr>
          <p:cNvPr id="3" name="Content Placeholder 2"/>
          <p:cNvSpPr>
            <a:spLocks noGrp="1"/>
          </p:cNvSpPr>
          <p:nvPr>
            <p:ph idx="1"/>
          </p:nvPr>
        </p:nvSpPr>
        <p:spPr/>
        <p:txBody>
          <a:bodyPr/>
          <a:lstStyle/>
          <a:p>
            <a:r>
              <a:rPr lang="en-GB" dirty="0" smtClean="0"/>
              <a:t>Working to understand different success rate in academic promotions</a:t>
            </a:r>
          </a:p>
          <a:p>
            <a:r>
              <a:rPr lang="en-GB" dirty="0" smtClean="0"/>
              <a:t>Better quality data on ethnicity </a:t>
            </a:r>
            <a:r>
              <a:rPr lang="en-GB" dirty="0" smtClean="0"/>
              <a:t>differences in experience of and access to training </a:t>
            </a:r>
            <a:r>
              <a:rPr lang="en-GB" dirty="0" smtClean="0"/>
              <a:t>on offer</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23</a:t>
            </a:fld>
            <a:endParaRPr lang="en-GB" altLang="en-US"/>
          </a:p>
        </p:txBody>
      </p:sp>
    </p:spTree>
    <p:extLst>
      <p:ext uri="{BB962C8B-B14F-4D97-AF65-F5344CB8AC3E}">
        <p14:creationId xmlns:p14="http://schemas.microsoft.com/office/powerpoint/2010/main" val="29452719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80000" cy="828000"/>
          </a:xfrm>
        </p:spPr>
        <p:txBody>
          <a:bodyPr/>
          <a:lstStyle/>
          <a:p>
            <a:r>
              <a:rPr lang="en-GB" cap="none" dirty="0" smtClean="0"/>
              <a:t>7.  Improving BAME Student </a:t>
            </a:r>
            <a:br>
              <a:rPr lang="en-GB" cap="none" dirty="0" smtClean="0"/>
            </a:br>
            <a:r>
              <a:rPr lang="en-GB" cap="none" dirty="0" smtClean="0"/>
              <a:t>Attainment And Progression</a:t>
            </a:r>
            <a:endParaRPr lang="en-GB" cap="none" dirty="0"/>
          </a:p>
        </p:txBody>
      </p:sp>
      <p:sp>
        <p:nvSpPr>
          <p:cNvPr id="3" name="Content Placeholder 2"/>
          <p:cNvSpPr>
            <a:spLocks noGrp="1"/>
          </p:cNvSpPr>
          <p:nvPr>
            <p:ph idx="1"/>
          </p:nvPr>
        </p:nvSpPr>
        <p:spPr>
          <a:xfrm>
            <a:off x="424800" y="3514739"/>
            <a:ext cx="8280000" cy="2535314"/>
          </a:xfrm>
        </p:spPr>
        <p:txBody>
          <a:bodyPr/>
          <a:lstStyle/>
          <a:p>
            <a:r>
              <a:rPr lang="en-GB" dirty="0" smtClean="0"/>
              <a:t>SESTEM study on experiences of minority ethnicity students in STEM subjects (Billy Wong, IoE)</a:t>
            </a:r>
          </a:p>
          <a:p>
            <a:r>
              <a:rPr lang="en-GB" dirty="0" smtClean="0"/>
              <a:t>Diversify student services front-line staff – “sense of belonging”, relatedness</a:t>
            </a:r>
            <a:endParaRPr lang="en-GB" dirty="0" smtClean="0"/>
          </a:p>
          <a:p>
            <a:r>
              <a:rPr lang="en-GB" dirty="0" smtClean="0"/>
              <a:t>Develop support for commuter students and BTEC students</a:t>
            </a:r>
            <a:endParaRPr lang="en-GB" dirty="0" smtClean="0"/>
          </a:p>
          <a:p>
            <a:r>
              <a:rPr lang="en-GB" dirty="0" smtClean="0"/>
              <a:t>Learning analytics and improved metrics to allow identification of students who are struggling or disengaging with study</a:t>
            </a:r>
          </a:p>
          <a:p>
            <a:r>
              <a:rPr lang="en-GB" dirty="0" smtClean="0"/>
              <a:t>Teaching staff development</a:t>
            </a:r>
          </a:p>
          <a:p>
            <a:r>
              <a:rPr lang="en-GB" dirty="0" smtClean="0"/>
              <a:t>Working with home white students on identity and race, and language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24</a:t>
            </a:fld>
            <a:endParaRPr lang="en-GB" alt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600" y="1419255"/>
            <a:ext cx="3048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784" y="1274074"/>
            <a:ext cx="3128308" cy="1804416"/>
          </a:xfrm>
          <a:prstGeom prst="rect">
            <a:avLst/>
          </a:prstGeom>
        </p:spPr>
      </p:pic>
      <p:sp>
        <p:nvSpPr>
          <p:cNvPr id="7" name="TextBox 6"/>
          <p:cNvSpPr txBox="1"/>
          <p:nvPr/>
        </p:nvSpPr>
        <p:spPr>
          <a:xfrm>
            <a:off x="3551903" y="3136928"/>
            <a:ext cx="3810000" cy="400110"/>
          </a:xfrm>
          <a:prstGeom prst="rect">
            <a:avLst/>
          </a:prstGeom>
          <a:noFill/>
        </p:spPr>
        <p:txBody>
          <a:bodyPr wrap="square" rtlCol="0">
            <a:spAutoFit/>
          </a:bodyPr>
          <a:lstStyle/>
          <a:p>
            <a:r>
              <a:rPr lang="en-GB" dirty="0" smtClean="0">
                <a:solidFill>
                  <a:schemeClr val="tx2"/>
                </a:solidFill>
                <a:latin typeface="+mn-lt"/>
              </a:rPr>
              <a:t>Peer Assisted Learning (PAL)</a:t>
            </a:r>
          </a:p>
        </p:txBody>
      </p:sp>
      <p:sp>
        <p:nvSpPr>
          <p:cNvPr id="8" name="TextBox 7"/>
          <p:cNvSpPr txBox="1"/>
          <p:nvPr/>
        </p:nvSpPr>
        <p:spPr>
          <a:xfrm>
            <a:off x="7163286" y="2327394"/>
            <a:ext cx="1905000" cy="707886"/>
          </a:xfrm>
          <a:prstGeom prst="rect">
            <a:avLst/>
          </a:prstGeom>
          <a:solidFill>
            <a:srgbClr val="FFC000"/>
          </a:solidFill>
        </p:spPr>
        <p:txBody>
          <a:bodyPr wrap="square" rtlCol="0">
            <a:spAutoFit/>
          </a:bodyPr>
          <a:lstStyle/>
          <a:p>
            <a:pPr algn="ctr"/>
            <a:r>
              <a:rPr lang="en-GB" dirty="0" smtClean="0">
                <a:solidFill>
                  <a:schemeClr val="tx2"/>
                </a:solidFill>
                <a:latin typeface="+mn-lt"/>
              </a:rPr>
              <a:t>Academic Tutor System</a:t>
            </a:r>
          </a:p>
        </p:txBody>
      </p:sp>
      <p:sp>
        <p:nvSpPr>
          <p:cNvPr id="9" name="TextBox 8"/>
          <p:cNvSpPr txBox="1"/>
          <p:nvPr/>
        </p:nvSpPr>
        <p:spPr>
          <a:xfrm>
            <a:off x="7190325" y="1364651"/>
            <a:ext cx="1676400" cy="707886"/>
          </a:xfrm>
          <a:prstGeom prst="rect">
            <a:avLst/>
          </a:prstGeom>
          <a:solidFill>
            <a:schemeClr val="accent1">
              <a:lumMod val="60000"/>
              <a:lumOff val="40000"/>
            </a:schemeClr>
          </a:solidFill>
        </p:spPr>
        <p:txBody>
          <a:bodyPr wrap="square" rtlCol="0">
            <a:spAutoFit/>
          </a:bodyPr>
          <a:lstStyle/>
          <a:p>
            <a:pPr algn="ctr"/>
            <a:r>
              <a:rPr lang="en-GB" dirty="0" smtClean="0">
                <a:solidFill>
                  <a:schemeClr val="tx2"/>
                </a:solidFill>
                <a:latin typeface="+mn-lt"/>
              </a:rPr>
              <a:t>Thrive career mentoring</a:t>
            </a:r>
          </a:p>
        </p:txBody>
      </p:sp>
      <p:sp>
        <p:nvSpPr>
          <p:cNvPr id="10" name="TextBox 9"/>
          <p:cNvSpPr txBox="1"/>
          <p:nvPr/>
        </p:nvSpPr>
        <p:spPr>
          <a:xfrm>
            <a:off x="7190325" y="314980"/>
            <a:ext cx="1676400" cy="707886"/>
          </a:xfrm>
          <a:prstGeom prst="rect">
            <a:avLst/>
          </a:prstGeom>
          <a:solidFill>
            <a:schemeClr val="accent5">
              <a:lumMod val="60000"/>
              <a:lumOff val="40000"/>
            </a:schemeClr>
          </a:solidFill>
        </p:spPr>
        <p:txBody>
          <a:bodyPr wrap="square" rtlCol="0">
            <a:spAutoFit/>
          </a:bodyPr>
          <a:lstStyle/>
          <a:p>
            <a:pPr algn="ctr"/>
            <a:r>
              <a:rPr lang="en-GB" dirty="0" smtClean="0">
                <a:solidFill>
                  <a:schemeClr val="tx2"/>
                </a:solidFill>
                <a:latin typeface="+mn-lt"/>
              </a:rPr>
              <a:t>Study</a:t>
            </a:r>
          </a:p>
          <a:p>
            <a:pPr algn="ctr"/>
            <a:r>
              <a:rPr lang="en-GB" dirty="0" smtClean="0">
                <a:solidFill>
                  <a:schemeClr val="tx2"/>
                </a:solidFill>
                <a:latin typeface="+mn-lt"/>
              </a:rPr>
              <a:t>Smart</a:t>
            </a:r>
          </a:p>
        </p:txBody>
      </p:sp>
    </p:spTree>
    <p:extLst>
      <p:ext uri="{BB962C8B-B14F-4D97-AF65-F5344CB8AC3E}">
        <p14:creationId xmlns:p14="http://schemas.microsoft.com/office/powerpoint/2010/main" val="17443836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456"/>
            <a:ext cx="8280000" cy="533400"/>
          </a:xfrm>
        </p:spPr>
        <p:txBody>
          <a:bodyPr/>
          <a:lstStyle/>
          <a:p>
            <a:r>
              <a:rPr lang="en-GB" dirty="0"/>
              <a:t>8</a:t>
            </a:r>
            <a:r>
              <a:rPr lang="en-GB" dirty="0" smtClean="0"/>
              <a:t>. </a:t>
            </a:r>
            <a:r>
              <a:rPr lang="en-GB" cap="none" dirty="0" smtClean="0"/>
              <a:t>Creating Diverse Curricula</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25</a:t>
            </a:fld>
            <a:endParaRPr lang="en-GB" altLang="en-US"/>
          </a:p>
        </p:txBody>
      </p:sp>
      <p:pic>
        <p:nvPicPr>
          <p:cNvPr id="5" name="Picture 4"/>
          <p:cNvPicPr>
            <a:picLocks noChangeAspect="1"/>
          </p:cNvPicPr>
          <p:nvPr/>
        </p:nvPicPr>
        <p:blipFill>
          <a:blip r:embed="rId2"/>
          <a:stretch>
            <a:fillRect/>
          </a:stretch>
        </p:blipFill>
        <p:spPr>
          <a:xfrm>
            <a:off x="228600" y="990600"/>
            <a:ext cx="4343400" cy="3883014"/>
          </a:xfrm>
          <a:prstGeom prst="rect">
            <a:avLst/>
          </a:prstGeom>
        </p:spPr>
      </p:pic>
      <p:sp>
        <p:nvSpPr>
          <p:cNvPr id="6" name="Rectangle 5"/>
          <p:cNvSpPr/>
          <p:nvPr/>
        </p:nvSpPr>
        <p:spPr>
          <a:xfrm>
            <a:off x="4572000" y="731504"/>
            <a:ext cx="4572000" cy="4401205"/>
          </a:xfrm>
          <a:prstGeom prst="rect">
            <a:avLst/>
          </a:prstGeom>
        </p:spPr>
        <p:txBody>
          <a:bodyPr>
            <a:spAutoFit/>
          </a:bodyPr>
          <a:lstStyle/>
          <a:p>
            <a:r>
              <a:rPr lang="en-GB" b="1" dirty="0" smtClean="0">
                <a:solidFill>
                  <a:srgbClr val="000000"/>
                </a:solidFill>
                <a:latin typeface="___WRD_EMBED_SUB_40"/>
              </a:rPr>
              <a:t>….</a:t>
            </a:r>
            <a:r>
              <a:rPr lang="en-GB" dirty="0" smtClean="0">
                <a:solidFill>
                  <a:srgbClr val="000000"/>
                </a:solidFill>
                <a:latin typeface="Effra" panose="020B0603020203020204" pitchFamily="34" charset="0"/>
              </a:rPr>
              <a:t>designed </a:t>
            </a:r>
            <a:r>
              <a:rPr lang="en-GB" dirty="0">
                <a:solidFill>
                  <a:srgbClr val="000000"/>
                </a:solidFill>
                <a:latin typeface="Effra" panose="020B0603020203020204" pitchFamily="34" charset="0"/>
              </a:rPr>
              <a:t>to meet the needs and be representative of the world we live in, recognising the contributions made by different genders, cultures, races and the perspectives of/impact on different </a:t>
            </a:r>
            <a:r>
              <a:rPr lang="en-GB" dirty="0" smtClean="0">
                <a:solidFill>
                  <a:srgbClr val="000000"/>
                </a:solidFill>
                <a:latin typeface="Effra" panose="020B0603020203020204" pitchFamily="34" charset="0"/>
              </a:rPr>
              <a:t>groups… </a:t>
            </a:r>
            <a:r>
              <a:rPr lang="en-GB" dirty="0">
                <a:solidFill>
                  <a:srgbClr val="000000"/>
                </a:solidFill>
                <a:latin typeface="___WRD_EMBED_SUB_40"/>
              </a:rPr>
              <a:t>	</a:t>
            </a:r>
          </a:p>
          <a:p>
            <a:endParaRPr lang="en-GB" b="1" dirty="0">
              <a:solidFill>
                <a:srgbClr val="000000"/>
              </a:solidFill>
              <a:latin typeface="___WRD_EMBED_SUB_40"/>
            </a:endParaRPr>
          </a:p>
          <a:p>
            <a:r>
              <a:rPr lang="en-GB" b="1" dirty="0" smtClean="0">
                <a:solidFill>
                  <a:srgbClr val="000000"/>
                </a:solidFill>
                <a:latin typeface="___WRD_EMBED_SUB_40"/>
              </a:rPr>
              <a:t>….</a:t>
            </a:r>
            <a:r>
              <a:rPr lang="en-GB" dirty="0" smtClean="0">
                <a:solidFill>
                  <a:srgbClr val="000000"/>
                </a:solidFill>
                <a:latin typeface="Effra" panose="020B0603020203020204" pitchFamily="34" charset="0"/>
              </a:rPr>
              <a:t>not </a:t>
            </a:r>
            <a:r>
              <a:rPr lang="en-GB" dirty="0">
                <a:solidFill>
                  <a:srgbClr val="000000"/>
                </a:solidFill>
                <a:latin typeface="Effra" panose="020B0603020203020204" pitchFamily="34" charset="0"/>
              </a:rPr>
              <a:t>limited by the scholarly perspective of one culture or country; rather, it is defined by the opportunities it gives students to consider global perspectives on their subject and its application, and to develop intercultural competence. </a:t>
            </a:r>
            <a:r>
              <a:rPr lang="en-GB" dirty="0">
                <a:solidFill>
                  <a:srgbClr val="000000"/>
                </a:solidFill>
                <a:latin typeface="___WRD_EMBED_SUB_40"/>
              </a:rPr>
              <a:t>	</a:t>
            </a:r>
          </a:p>
        </p:txBody>
      </p:sp>
      <p:sp>
        <p:nvSpPr>
          <p:cNvPr id="7" name="TextBox 6"/>
          <p:cNvSpPr txBox="1"/>
          <p:nvPr/>
        </p:nvSpPr>
        <p:spPr>
          <a:xfrm>
            <a:off x="231058" y="5362579"/>
            <a:ext cx="8476200" cy="1015663"/>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chemeClr val="tx2"/>
                </a:solidFill>
                <a:latin typeface="+mn-lt"/>
              </a:rPr>
              <a:t>Embedding cultural competency training for staff and students</a:t>
            </a:r>
          </a:p>
          <a:p>
            <a:pPr marL="342900" indent="-342900">
              <a:buFont typeface="Arial" panose="020B0604020202020204" pitchFamily="34" charset="0"/>
              <a:buChar char="•"/>
            </a:pPr>
            <a:r>
              <a:rPr lang="en-GB" dirty="0" smtClean="0">
                <a:solidFill>
                  <a:schemeClr val="tx2"/>
                </a:solidFill>
                <a:latin typeface="+mn-lt"/>
              </a:rPr>
              <a:t>Review progress on ethnicity dimensions of programme review</a:t>
            </a:r>
          </a:p>
          <a:p>
            <a:pPr marL="342900" indent="-342900">
              <a:buFont typeface="Arial" panose="020B0604020202020204" pitchFamily="34" charset="0"/>
              <a:buChar char="•"/>
            </a:pPr>
            <a:r>
              <a:rPr lang="en-GB" dirty="0" smtClean="0"/>
              <a:t>Showcase of good practice, spring 2019</a:t>
            </a:r>
            <a:endParaRPr lang="en-GB" dirty="0" smtClean="0">
              <a:solidFill>
                <a:schemeClr val="tx2"/>
              </a:solidFill>
              <a:latin typeface="+mn-lt"/>
            </a:endParaRPr>
          </a:p>
        </p:txBody>
      </p:sp>
    </p:spTree>
    <p:extLst>
      <p:ext uri="{BB962C8B-B14F-4D97-AF65-F5344CB8AC3E}">
        <p14:creationId xmlns:p14="http://schemas.microsoft.com/office/powerpoint/2010/main" val="16962790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93" y="-9331"/>
            <a:ext cx="8280000" cy="828000"/>
          </a:xfrm>
        </p:spPr>
        <p:txBody>
          <a:bodyPr/>
          <a:lstStyle/>
          <a:p>
            <a:r>
              <a:rPr lang="en-GB" cap="none" dirty="0" smtClean="0"/>
              <a:t>9. Linking With Local Communities</a:t>
            </a:r>
            <a:r>
              <a:rPr lang="en-GB" dirty="0" smtClean="0"/>
              <a:t> </a:t>
            </a:r>
            <a:endParaRPr lang="en-GB" cap="none" dirty="0"/>
          </a:p>
        </p:txBody>
      </p:sp>
      <p:sp>
        <p:nvSpPr>
          <p:cNvPr id="3" name="Content Placeholder 2"/>
          <p:cNvSpPr>
            <a:spLocks noGrp="1"/>
          </p:cNvSpPr>
          <p:nvPr>
            <p:ph idx="1"/>
          </p:nvPr>
        </p:nvSpPr>
        <p:spPr>
          <a:xfrm>
            <a:off x="304800" y="1066800"/>
            <a:ext cx="8280000" cy="1219200"/>
          </a:xfrm>
        </p:spPr>
        <p:txBody>
          <a:bodyPr/>
          <a:lstStyle/>
          <a:p>
            <a:r>
              <a:rPr lang="en-GB" dirty="0" smtClean="0"/>
              <a:t>Start a local discussion forum with e.g. Reading Borough Council, Oracle, NHS, Fire service and other organisations to share understanding and host events. Boost mentoring opportunities for students via this network</a:t>
            </a:r>
          </a:p>
          <a:p>
            <a:endParaRPr lang="en-GB"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26</a:t>
            </a:fld>
            <a:endParaRPr lang="en-GB" altLang="en-US"/>
          </a:p>
        </p:txBody>
      </p:sp>
      <p:sp>
        <p:nvSpPr>
          <p:cNvPr id="5" name="Title 1"/>
          <p:cNvSpPr txBox="1">
            <a:spLocks/>
          </p:cNvSpPr>
          <p:nvPr/>
        </p:nvSpPr>
        <p:spPr bwMode="auto">
          <a:xfrm>
            <a:off x="275303" y="2120131"/>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kern="0" smtClean="0"/>
              <a:t>10. </a:t>
            </a:r>
            <a:r>
              <a:rPr lang="en-GB" kern="0" cap="none" smtClean="0"/>
              <a:t>Thinking About Intersectionality</a:t>
            </a:r>
            <a:endParaRPr lang="en-GB" kern="0" cap="none" dirty="0"/>
          </a:p>
        </p:txBody>
      </p:sp>
      <p:sp>
        <p:nvSpPr>
          <p:cNvPr id="6" name="TextBox 5"/>
          <p:cNvSpPr txBox="1"/>
          <p:nvPr/>
        </p:nvSpPr>
        <p:spPr>
          <a:xfrm>
            <a:off x="457200" y="3276600"/>
            <a:ext cx="8098103" cy="2246769"/>
          </a:xfrm>
          <a:prstGeom prst="rect">
            <a:avLst/>
          </a:prstGeom>
          <a:noFill/>
        </p:spPr>
        <p:txBody>
          <a:bodyPr wrap="square" rtlCol="0">
            <a:spAutoFit/>
          </a:bodyPr>
          <a:lstStyle/>
          <a:p>
            <a:r>
              <a:rPr lang="en-GB" dirty="0" smtClean="0"/>
              <a:t>Extend  provision for faith support as diversity of religious belief rises amongst students, in particular introduce a voluntary Muslim chaplain role.</a:t>
            </a:r>
          </a:p>
          <a:p>
            <a:endParaRPr lang="en-GB" dirty="0">
              <a:solidFill>
                <a:schemeClr val="tx2"/>
              </a:solidFill>
              <a:latin typeface="+mn-lt"/>
            </a:endParaRPr>
          </a:p>
          <a:p>
            <a:r>
              <a:rPr lang="en-GB" dirty="0" smtClean="0"/>
              <a:t>Extend Diversity data dashboards to allow analysis by sex AND race (in recognition of big differentials in experience/attainment for female students of colour)</a:t>
            </a:r>
            <a:endParaRPr lang="en-GB" dirty="0" smtClean="0">
              <a:solidFill>
                <a:schemeClr val="tx2"/>
              </a:solidFill>
              <a:latin typeface="+mn-lt"/>
            </a:endParaRPr>
          </a:p>
        </p:txBody>
      </p:sp>
    </p:spTree>
    <p:extLst>
      <p:ext uri="{BB962C8B-B14F-4D97-AF65-F5344CB8AC3E}">
        <p14:creationId xmlns:p14="http://schemas.microsoft.com/office/powerpoint/2010/main" val="22310039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0"/>
            <a:ext cx="8280000" cy="685800"/>
          </a:xfrm>
        </p:spPr>
        <p:txBody>
          <a:bodyPr/>
          <a:lstStyle/>
          <a:p>
            <a:r>
              <a:rPr lang="en-GB" cap="none" dirty="0" smtClean="0"/>
              <a:t>Getting Involved</a:t>
            </a:r>
            <a:endParaRPr lang="en-GB" cap="none" dirty="0"/>
          </a:p>
        </p:txBody>
      </p:sp>
      <p:sp>
        <p:nvSpPr>
          <p:cNvPr id="3" name="Content Placeholder 2"/>
          <p:cNvSpPr>
            <a:spLocks noGrp="1"/>
          </p:cNvSpPr>
          <p:nvPr>
            <p:ph idx="1"/>
          </p:nvPr>
        </p:nvSpPr>
        <p:spPr>
          <a:xfrm>
            <a:off x="395492" y="1066800"/>
            <a:ext cx="8280000" cy="3960000"/>
          </a:xfrm>
        </p:spPr>
        <p:txBody>
          <a:bodyPr/>
          <a:lstStyle/>
          <a:p>
            <a:r>
              <a:rPr lang="en-GB" dirty="0" smtClean="0"/>
              <a:t>Organisation has responsibility, but organisations are made up of individuals. </a:t>
            </a:r>
          </a:p>
          <a:p>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27</a:t>
            </a:fld>
            <a:endParaRPr lang="en-GB"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3657600" cy="3676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750" y="2057400"/>
            <a:ext cx="3676850" cy="3676850"/>
          </a:xfrm>
          <a:prstGeom prst="rect">
            <a:avLst/>
          </a:prstGeom>
        </p:spPr>
      </p:pic>
    </p:spTree>
    <p:extLst>
      <p:ext uri="{BB962C8B-B14F-4D97-AF65-F5344CB8AC3E}">
        <p14:creationId xmlns:p14="http://schemas.microsoft.com/office/powerpoint/2010/main" val="168546966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7" y="130257"/>
            <a:ext cx="8280000" cy="828000"/>
          </a:xfrm>
        </p:spPr>
        <p:txBody>
          <a:bodyPr/>
          <a:lstStyle/>
          <a:p>
            <a:r>
              <a:rPr lang="en-GB" cap="none" dirty="0" smtClean="0"/>
              <a:t>Put On Your Race Equality Lenses</a:t>
            </a:r>
            <a:endParaRPr lang="en-GB" cap="none" dirty="0"/>
          </a:p>
        </p:txBody>
      </p:sp>
      <p:sp>
        <p:nvSpPr>
          <p:cNvPr id="3" name="Content Placeholder 2"/>
          <p:cNvSpPr>
            <a:spLocks noGrp="1"/>
          </p:cNvSpPr>
          <p:nvPr>
            <p:ph idx="1"/>
          </p:nvPr>
        </p:nvSpPr>
        <p:spPr>
          <a:xfrm>
            <a:off x="395492" y="1219200"/>
            <a:ext cx="8280000" cy="3960000"/>
          </a:xfrm>
        </p:spPr>
        <p:txBody>
          <a:bodyPr/>
          <a:lstStyle/>
          <a:p>
            <a:r>
              <a:rPr lang="en-GB" dirty="0" smtClean="0"/>
              <a:t>Help the RE-ACT Team</a:t>
            </a:r>
          </a:p>
          <a:p>
            <a:r>
              <a:rPr lang="en-GB" dirty="0" smtClean="0"/>
              <a:t>Join the Cultural Diversity Group</a:t>
            </a:r>
          </a:p>
          <a:p>
            <a:r>
              <a:rPr lang="en-GB" dirty="0" smtClean="0"/>
              <a:t>SBTL meetings, admissions, open days. </a:t>
            </a:r>
          </a:p>
          <a:p>
            <a:r>
              <a:rPr lang="en-GB" dirty="0" smtClean="0"/>
              <a:t>5 Year Plans</a:t>
            </a:r>
          </a:p>
          <a:p>
            <a:r>
              <a:rPr lang="en-GB" dirty="0" smtClean="0"/>
              <a:t>Curriculum Framework </a:t>
            </a:r>
          </a:p>
          <a:p>
            <a:r>
              <a:rPr lang="en-GB" dirty="0" smtClean="0"/>
              <a:t>Reflection  and actions in your area including</a:t>
            </a:r>
          </a:p>
          <a:p>
            <a:pPr lvl="1"/>
            <a:r>
              <a:rPr lang="en-GB" dirty="0" smtClean="0"/>
              <a:t>Your own experiences of race, including recognition of white privilege (</a:t>
            </a:r>
            <a:r>
              <a:rPr lang="en-GB" dirty="0" err="1" smtClean="0"/>
              <a:t>RISE@Reading</a:t>
            </a:r>
            <a:r>
              <a:rPr lang="en-GB" dirty="0" smtClean="0"/>
              <a:t> might be one way to be supported to do this. Also read White Fragility by Robin D’Angelo)</a:t>
            </a:r>
          </a:p>
          <a:p>
            <a:pPr lvl="1"/>
            <a:r>
              <a:rPr lang="en-GB" dirty="0" smtClean="0"/>
              <a:t>Recruitment and selection</a:t>
            </a:r>
          </a:p>
          <a:p>
            <a:pPr lvl="1"/>
            <a:r>
              <a:rPr lang="en-GB" dirty="0" smtClean="0"/>
              <a:t>Teaching content</a:t>
            </a:r>
          </a:p>
          <a:p>
            <a:pPr lvl="1"/>
            <a:r>
              <a:rPr lang="en-GB" dirty="0" smtClean="0"/>
              <a:t>Assessment type</a:t>
            </a:r>
          </a:p>
          <a:p>
            <a:pPr lvl="1"/>
            <a:r>
              <a:rPr lang="en-GB" dirty="0" smtClean="0"/>
              <a:t>Group work</a:t>
            </a:r>
          </a:p>
          <a:p>
            <a:pPr lvl="1"/>
            <a:r>
              <a:rPr lang="en-GB" dirty="0" smtClean="0"/>
              <a:t>Discussion of identity as part of programme (to facilitate group work?)</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28</a:t>
            </a:fld>
            <a:endParaRPr lang="en-GB"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662965"/>
            <a:ext cx="3831170" cy="25362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091574"/>
            <a:ext cx="1055983" cy="1616682"/>
          </a:xfrm>
          <a:prstGeom prst="rect">
            <a:avLst/>
          </a:prstGeom>
        </p:spPr>
      </p:pic>
    </p:spTree>
    <p:extLst>
      <p:ext uri="{BB962C8B-B14F-4D97-AF65-F5344CB8AC3E}">
        <p14:creationId xmlns:p14="http://schemas.microsoft.com/office/powerpoint/2010/main" val="27612723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p:cNvSpPr>
          <p:nvPr/>
        </p:nvSpPr>
        <p:spPr bwMode="auto">
          <a:xfrm>
            <a:off x="755650" y="6519863"/>
            <a:ext cx="6350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lgn="l" eaLnBrk="0" hangingPunct="0">
              <a:lnSpc>
                <a:spcPct val="110000"/>
              </a:lnSpc>
              <a:spcBef>
                <a:spcPts val="600"/>
              </a:spcBef>
              <a:buClr>
                <a:srgbClr val="642864"/>
              </a:buClr>
              <a:buSzPct val="100000"/>
              <a:buFont typeface="Lucida Grande" charset="0"/>
              <a:buChar char="•"/>
              <a:defRPr sz="2400">
                <a:solidFill>
                  <a:schemeClr val="tx1"/>
                </a:solidFill>
                <a:latin typeface="Lucida Grande" charset="0"/>
                <a:ea typeface="ヒラギノ角ゴ ProN W3" charset="-128"/>
                <a:sym typeface="Lucida Grande" charset="0"/>
              </a:defRPr>
            </a:lvl1pPr>
            <a:lvl2pPr marL="742950" indent="-285750" algn="l" eaLnBrk="0" hangingPunct="0">
              <a:lnSpc>
                <a:spcPct val="110000"/>
              </a:lnSpc>
              <a:spcBef>
                <a:spcPts val="200"/>
              </a:spcBef>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2pPr>
            <a:lvl3pPr marL="1143000" indent="-228600" algn="l" eaLnBrk="0" hangingPunct="0">
              <a:lnSpc>
                <a:spcPct val="110000"/>
              </a:lnSpc>
              <a:spcBef>
                <a:spcPts val="200"/>
              </a:spcBef>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3pPr>
            <a:lvl4pPr marL="1600200" indent="-228600" algn="l" eaLnBrk="0" hangingPunct="0">
              <a:lnSpc>
                <a:spcPct val="110000"/>
              </a:lnSpc>
              <a:spcBef>
                <a:spcPts val="200"/>
              </a:spcBef>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4pPr>
            <a:lvl5pPr marL="2057400" indent="-228600" algn="l" eaLnBrk="0" hangingPunct="0">
              <a:lnSpc>
                <a:spcPct val="110000"/>
              </a:lnSpc>
              <a:spcBef>
                <a:spcPts val="200"/>
              </a:spcBef>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5pPr>
            <a:lvl6pPr marL="2514600" indent="-228600" eaLnBrk="0" fontAlgn="base" hangingPunct="0">
              <a:lnSpc>
                <a:spcPct val="110000"/>
              </a:lnSpc>
              <a:spcBef>
                <a:spcPts val="200"/>
              </a:spcBef>
              <a:spcAft>
                <a:spcPct val="0"/>
              </a:spcAft>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6pPr>
            <a:lvl7pPr marL="2971800" indent="-228600" eaLnBrk="0" fontAlgn="base" hangingPunct="0">
              <a:lnSpc>
                <a:spcPct val="110000"/>
              </a:lnSpc>
              <a:spcBef>
                <a:spcPts val="200"/>
              </a:spcBef>
              <a:spcAft>
                <a:spcPct val="0"/>
              </a:spcAft>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7pPr>
            <a:lvl8pPr marL="3429000" indent="-228600" eaLnBrk="0" fontAlgn="base" hangingPunct="0">
              <a:lnSpc>
                <a:spcPct val="110000"/>
              </a:lnSpc>
              <a:spcBef>
                <a:spcPts val="200"/>
              </a:spcBef>
              <a:spcAft>
                <a:spcPct val="0"/>
              </a:spcAft>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8pPr>
            <a:lvl9pPr marL="3886200" indent="-228600" eaLnBrk="0" fontAlgn="base" hangingPunct="0">
              <a:lnSpc>
                <a:spcPct val="110000"/>
              </a:lnSpc>
              <a:spcBef>
                <a:spcPts val="200"/>
              </a:spcBef>
              <a:spcAft>
                <a:spcPct val="0"/>
              </a:spcAft>
              <a:buClr>
                <a:srgbClr val="642864"/>
              </a:buClr>
              <a:buSzPct val="100000"/>
              <a:buFont typeface="Lucida Grande" charset="0"/>
              <a:buChar char="»"/>
              <a:defRPr sz="2000">
                <a:solidFill>
                  <a:schemeClr val="tx1"/>
                </a:solidFill>
                <a:latin typeface="Lucida Grande" charset="0"/>
                <a:ea typeface="ヒラギノ角ゴ ProN W3" charset="-128"/>
                <a:sym typeface="Lucida Grande" charset="0"/>
              </a:defRPr>
            </a:lvl9pPr>
          </a:lstStyle>
          <a:p>
            <a:pPr eaLnBrk="1" hangingPunct="1">
              <a:lnSpc>
                <a:spcPct val="100000"/>
              </a:lnSpc>
              <a:spcBef>
                <a:spcPct val="0"/>
              </a:spcBef>
              <a:buClrTx/>
              <a:buSzTx/>
              <a:buFontTx/>
              <a:buNone/>
            </a:pPr>
            <a:endParaRPr lang="en-US" altLang="en-US" sz="1400" dirty="0"/>
          </a:p>
        </p:txBody>
      </p:sp>
      <p:sp>
        <p:nvSpPr>
          <p:cNvPr id="8199" name="Rectangle 10"/>
          <p:cNvSpPr>
            <a:spLocks noGrp="1" noChangeArrowheads="1"/>
          </p:cNvSpPr>
          <p:nvPr>
            <p:ph type="title"/>
          </p:nvPr>
        </p:nvSpPr>
        <p:spPr>
          <a:xfrm>
            <a:off x="390496" y="59586"/>
            <a:ext cx="7153304" cy="800100"/>
          </a:xfrm>
        </p:spPr>
        <p:txBody>
          <a:bodyPr/>
          <a:lstStyle/>
          <a:p>
            <a:pPr algn="ctr" eaLnBrk="1" hangingPunct="1"/>
            <a:r>
              <a:rPr lang="en-US" altLang="en-US" sz="3600" b="1" cap="none" dirty="0" smtClean="0">
                <a:latin typeface="Rdg Vesta" pitchFamily="2" charset="0"/>
              </a:rPr>
              <a:t>The Law: Equality Act 2010</a:t>
            </a:r>
          </a:p>
        </p:txBody>
      </p:sp>
      <p:graphicFrame>
        <p:nvGraphicFramePr>
          <p:cNvPr id="14" name="Diagram 13"/>
          <p:cNvGraphicFramePr/>
          <p:nvPr>
            <p:extLst/>
          </p:nvPr>
        </p:nvGraphicFramePr>
        <p:xfrm>
          <a:off x="467544" y="1397000"/>
          <a:ext cx="806489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67545" y="990600"/>
            <a:ext cx="8524055" cy="3785652"/>
          </a:xfrm>
          <a:prstGeom prst="rect">
            <a:avLst/>
          </a:prstGeom>
          <a:noFill/>
        </p:spPr>
        <p:txBody>
          <a:bodyPr wrap="square" rtlCol="0">
            <a:spAutoFit/>
          </a:bodyPr>
          <a:lstStyle/>
          <a:p>
            <a:r>
              <a:rPr lang="en-GB" sz="2400" dirty="0" smtClean="0"/>
              <a:t>Has additional requirements for public sector organisations, including universities, to:</a:t>
            </a:r>
          </a:p>
          <a:p>
            <a:endParaRPr lang="en-GB" sz="2400" dirty="0" smtClean="0"/>
          </a:p>
          <a:p>
            <a:pPr marL="342900" indent="-342900">
              <a:buFont typeface="Arial" panose="020B0604020202020204" pitchFamily="34" charset="0"/>
              <a:buChar char="•"/>
            </a:pPr>
            <a:r>
              <a:rPr lang="en-GB" sz="2400" dirty="0" smtClean="0"/>
              <a:t>Eliminate </a:t>
            </a:r>
            <a:r>
              <a:rPr lang="en-GB" sz="2400" dirty="0"/>
              <a:t>unlawful discrimination, harassment and victimisation and other conduct prohibited by the Act.</a:t>
            </a:r>
          </a:p>
          <a:p>
            <a:pPr marL="342900" indent="-342900">
              <a:buFont typeface="Arial" panose="020B0604020202020204" pitchFamily="34" charset="0"/>
              <a:buChar char="•"/>
            </a:pPr>
            <a:r>
              <a:rPr lang="en-GB" sz="2400" dirty="0"/>
              <a:t>Advance equality of opportunity between people who share a protected characteristic and those who do not.</a:t>
            </a:r>
          </a:p>
          <a:p>
            <a:pPr marL="342900" indent="-342900">
              <a:buFont typeface="Arial" panose="020B0604020202020204" pitchFamily="34" charset="0"/>
              <a:buChar char="•"/>
            </a:pPr>
            <a:r>
              <a:rPr lang="en-GB" sz="2400" dirty="0"/>
              <a:t>Foster good relations between people who share a protected characteristic and those who do not.</a:t>
            </a:r>
          </a:p>
          <a:p>
            <a:endParaRPr lang="en-GB" sz="2400" dirty="0" smtClean="0">
              <a:solidFill>
                <a:schemeClr val="tx2"/>
              </a:solidFill>
            </a:endParaRPr>
          </a:p>
        </p:txBody>
      </p:sp>
    </p:spTree>
    <p:extLst>
      <p:ext uri="{BB962C8B-B14F-4D97-AF65-F5344CB8AC3E}">
        <p14:creationId xmlns:p14="http://schemas.microsoft.com/office/powerpoint/2010/main" val="2899979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2590800"/>
            <a:ext cx="8280000" cy="828000"/>
          </a:xfrm>
        </p:spPr>
        <p:txBody>
          <a:bodyPr/>
          <a:lstStyle/>
          <a:p>
            <a:pPr algn="ctr"/>
            <a:r>
              <a:rPr lang="en-GB" sz="8000" dirty="0" smtClean="0"/>
              <a:t>WHY?</a:t>
            </a:r>
            <a:endParaRPr lang="en-GB" sz="80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35045397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graphicFrame>
        <p:nvGraphicFramePr>
          <p:cNvPr id="5" name="Chart 4"/>
          <p:cNvGraphicFramePr/>
          <p:nvPr>
            <p:extLst>
              <p:ext uri="{D42A27DB-BD31-4B8C-83A1-F6EECF244321}">
                <p14:modId xmlns:p14="http://schemas.microsoft.com/office/powerpoint/2010/main" val="3007850386"/>
              </p:ext>
            </p:extLst>
          </p:nvPr>
        </p:nvGraphicFramePr>
        <p:xfrm>
          <a:off x="566633" y="990600"/>
          <a:ext cx="7782081"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a:xfrm>
            <a:off x="98022" y="162600"/>
            <a:ext cx="8280000" cy="828000"/>
          </a:xfrm>
        </p:spPr>
        <p:txBody>
          <a:bodyPr/>
          <a:lstStyle/>
          <a:p>
            <a:r>
              <a:rPr lang="en-GB" cap="none" dirty="0" smtClean="0"/>
              <a:t>Race At Reading – Academic Staff</a:t>
            </a:r>
            <a:endParaRPr lang="en-GB" cap="none" dirty="0"/>
          </a:p>
        </p:txBody>
      </p:sp>
      <p:pic>
        <p:nvPicPr>
          <p:cNvPr id="10" name="Picture 9"/>
          <p:cNvPicPr>
            <a:picLocks noChangeAspect="1"/>
          </p:cNvPicPr>
          <p:nvPr/>
        </p:nvPicPr>
        <p:blipFill>
          <a:blip r:embed="rId3"/>
          <a:stretch>
            <a:fillRect/>
          </a:stretch>
        </p:blipFill>
        <p:spPr>
          <a:xfrm>
            <a:off x="537325" y="3658490"/>
            <a:ext cx="7616075" cy="2742694"/>
          </a:xfrm>
          <a:prstGeom prst="rect">
            <a:avLst/>
          </a:prstGeom>
        </p:spPr>
      </p:pic>
    </p:spTree>
    <p:extLst>
      <p:ext uri="{BB962C8B-B14F-4D97-AF65-F5344CB8AC3E}">
        <p14:creationId xmlns:p14="http://schemas.microsoft.com/office/powerpoint/2010/main" val="38309783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6979"/>
            <a:ext cx="7177102" cy="5743575"/>
          </a:xfrm>
          <a:prstGeom prst="rect">
            <a:avLst/>
          </a:prstGeom>
          <a:noFill/>
        </p:spPr>
      </p:pic>
    </p:spTree>
    <p:extLst>
      <p:ext uri="{BB962C8B-B14F-4D97-AF65-F5344CB8AC3E}">
        <p14:creationId xmlns:p14="http://schemas.microsoft.com/office/powerpoint/2010/main" val="21789307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2" y="-45655"/>
            <a:ext cx="8280000" cy="828000"/>
          </a:xfrm>
        </p:spPr>
        <p:txBody>
          <a:bodyPr/>
          <a:lstStyle/>
          <a:p>
            <a:r>
              <a:rPr lang="en-GB" cap="none" dirty="0" smtClean="0"/>
              <a:t>Increasingly Out Of Sync With Students</a:t>
            </a:r>
            <a:endParaRPr lang="en-GB" cap="none"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pic>
        <p:nvPicPr>
          <p:cNvPr id="6" name="Picture 5"/>
          <p:cNvPicPr>
            <a:picLocks noChangeAspect="1"/>
          </p:cNvPicPr>
          <p:nvPr/>
        </p:nvPicPr>
        <p:blipFill>
          <a:blip r:embed="rId2"/>
          <a:stretch>
            <a:fillRect/>
          </a:stretch>
        </p:blipFill>
        <p:spPr>
          <a:xfrm>
            <a:off x="826476" y="3757686"/>
            <a:ext cx="6954553" cy="2548789"/>
          </a:xfrm>
          <a:prstGeom prst="rect">
            <a:avLst/>
          </a:prstGeom>
        </p:spPr>
      </p:pic>
      <p:pic>
        <p:nvPicPr>
          <p:cNvPr id="8" name="Picture 7"/>
          <p:cNvPicPr>
            <a:picLocks noChangeAspect="1"/>
          </p:cNvPicPr>
          <p:nvPr/>
        </p:nvPicPr>
        <p:blipFill>
          <a:blip r:embed="rId3"/>
          <a:stretch>
            <a:fillRect/>
          </a:stretch>
        </p:blipFill>
        <p:spPr>
          <a:xfrm>
            <a:off x="838200" y="1090979"/>
            <a:ext cx="6942830" cy="2358073"/>
          </a:xfrm>
          <a:prstGeom prst="rect">
            <a:avLst/>
          </a:prstGeom>
        </p:spPr>
      </p:pic>
    </p:spTree>
    <p:extLst>
      <p:ext uri="{BB962C8B-B14F-4D97-AF65-F5344CB8AC3E}">
        <p14:creationId xmlns:p14="http://schemas.microsoft.com/office/powerpoint/2010/main" val="37512820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10" name="Title 1"/>
          <p:cNvSpPr>
            <a:spLocks noGrp="1"/>
          </p:cNvSpPr>
          <p:nvPr>
            <p:ph type="title"/>
          </p:nvPr>
        </p:nvSpPr>
        <p:spPr>
          <a:xfrm>
            <a:off x="98022" y="-29308"/>
            <a:ext cx="8280000" cy="828000"/>
          </a:xfrm>
        </p:spPr>
        <p:txBody>
          <a:bodyPr/>
          <a:lstStyle/>
          <a:p>
            <a:r>
              <a:rPr lang="en-GB" cap="none" dirty="0" smtClean="0"/>
              <a:t>Race At Reading – Professional Services</a:t>
            </a:r>
            <a:endParaRPr lang="en-GB" cap="none" dirty="0"/>
          </a:p>
        </p:txBody>
      </p:sp>
      <p:graphicFrame>
        <p:nvGraphicFramePr>
          <p:cNvPr id="11" name="Chart 10"/>
          <p:cNvGraphicFramePr/>
          <p:nvPr>
            <p:extLst>
              <p:ext uri="{D42A27DB-BD31-4B8C-83A1-F6EECF244321}">
                <p14:modId xmlns:p14="http://schemas.microsoft.com/office/powerpoint/2010/main" val="4081463851"/>
              </p:ext>
            </p:extLst>
          </p:nvPr>
        </p:nvGraphicFramePr>
        <p:xfrm>
          <a:off x="1447800" y="3792066"/>
          <a:ext cx="6096000" cy="2456969"/>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p:cNvPicPr>
            <a:picLocks noChangeAspect="1"/>
          </p:cNvPicPr>
          <p:nvPr/>
        </p:nvPicPr>
        <p:blipFill>
          <a:blip r:embed="rId3"/>
          <a:stretch>
            <a:fillRect/>
          </a:stretch>
        </p:blipFill>
        <p:spPr>
          <a:xfrm>
            <a:off x="609599" y="990600"/>
            <a:ext cx="3200401" cy="2609558"/>
          </a:xfrm>
          <a:prstGeom prst="rect">
            <a:avLst/>
          </a:prstGeom>
        </p:spPr>
      </p:pic>
      <p:pic>
        <p:nvPicPr>
          <p:cNvPr id="14" name="Picture 13"/>
          <p:cNvPicPr>
            <a:picLocks noChangeAspect="1"/>
          </p:cNvPicPr>
          <p:nvPr/>
        </p:nvPicPr>
        <p:blipFill>
          <a:blip r:embed="rId4"/>
          <a:stretch>
            <a:fillRect/>
          </a:stretch>
        </p:blipFill>
        <p:spPr>
          <a:xfrm>
            <a:off x="5029200" y="990600"/>
            <a:ext cx="3414268" cy="2630198"/>
          </a:xfrm>
          <a:prstGeom prst="rect">
            <a:avLst/>
          </a:prstGeom>
        </p:spPr>
      </p:pic>
    </p:spTree>
    <p:extLst>
      <p:ext uri="{BB962C8B-B14F-4D97-AF65-F5344CB8AC3E}">
        <p14:creationId xmlns:p14="http://schemas.microsoft.com/office/powerpoint/2010/main" val="33788875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pic>
        <p:nvPicPr>
          <p:cNvPr id="8" name="Picture 7"/>
          <p:cNvPicPr>
            <a:picLocks noChangeAspect="1"/>
          </p:cNvPicPr>
          <p:nvPr/>
        </p:nvPicPr>
        <p:blipFill>
          <a:blip r:embed="rId2"/>
          <a:stretch>
            <a:fillRect/>
          </a:stretch>
        </p:blipFill>
        <p:spPr>
          <a:xfrm>
            <a:off x="457200" y="121450"/>
            <a:ext cx="6781800" cy="6736550"/>
          </a:xfrm>
          <a:prstGeom prst="rect">
            <a:avLst/>
          </a:prstGeom>
        </p:spPr>
      </p:pic>
      <p:sp>
        <p:nvSpPr>
          <p:cNvPr id="9" name="TextBox 8"/>
          <p:cNvSpPr txBox="1"/>
          <p:nvPr/>
        </p:nvSpPr>
        <p:spPr>
          <a:xfrm>
            <a:off x="7391400" y="533400"/>
            <a:ext cx="1524000" cy="1631216"/>
          </a:xfrm>
          <a:prstGeom prst="rect">
            <a:avLst/>
          </a:prstGeom>
          <a:noFill/>
        </p:spPr>
        <p:txBody>
          <a:bodyPr wrap="square" rtlCol="0">
            <a:spAutoFit/>
          </a:bodyPr>
          <a:lstStyle/>
          <a:p>
            <a:r>
              <a:rPr lang="en-GB" dirty="0" smtClean="0">
                <a:solidFill>
                  <a:schemeClr val="tx2"/>
                </a:solidFill>
                <a:latin typeface="+mn-lt"/>
              </a:rPr>
              <a:t>BAME G1-3 ~ 18%</a:t>
            </a:r>
          </a:p>
          <a:p>
            <a:endParaRPr lang="en-GB" dirty="0"/>
          </a:p>
          <a:p>
            <a:r>
              <a:rPr lang="en-GB" dirty="0" smtClean="0">
                <a:solidFill>
                  <a:schemeClr val="tx2"/>
                </a:solidFill>
                <a:latin typeface="+mn-lt"/>
              </a:rPr>
              <a:t>BAME G6+ ~7%</a:t>
            </a:r>
            <a:endParaRPr lang="en-GB" dirty="0" smtClean="0">
              <a:solidFill>
                <a:schemeClr val="tx2"/>
              </a:solidFill>
              <a:latin typeface="+mn-lt"/>
            </a:endParaRPr>
          </a:p>
        </p:txBody>
      </p:sp>
    </p:spTree>
    <p:extLst>
      <p:ext uri="{BB962C8B-B14F-4D97-AF65-F5344CB8AC3E}">
        <p14:creationId xmlns:p14="http://schemas.microsoft.com/office/powerpoint/2010/main" val="1259466560"/>
      </p:ext>
    </p:extLst>
  </p:cSld>
  <p:clrMapOvr>
    <a:masterClrMapping/>
  </p:clrMapOvr>
  <p:transition>
    <p:fade/>
  </p:transition>
</p:sld>
</file>

<file path=ppt/theme/theme1.xml><?xml version="1.0" encoding="utf-8"?>
<a:theme xmlns:a="http://schemas.openxmlformats.org/drawingml/2006/main" name="UoR-PP-Template-STANDARD-WIDTH-NO-ANIMATION-v-26">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R-PP-Template-STANDARD-WIDTH-NO-ANIMATION-v-25.potx" id="{815CF6D9-AB4F-4EDE-AEE8-1D7DBADF7759}" vid="{E62BC24C-FEE2-4FCE-801C-1017D2D165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12747</TotalTime>
  <Words>1587</Words>
  <Application>Microsoft Office PowerPoint</Application>
  <PresentationFormat>On-screen Show (4:3)</PresentationFormat>
  <Paragraphs>229</Paragraphs>
  <Slides>28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AngsanaUPC</vt:lpstr>
      <vt:lpstr>___WRD_EMBED_SUB_40</vt:lpstr>
      <vt:lpstr>Rdg Vesta</vt:lpstr>
      <vt:lpstr>Calibri</vt:lpstr>
      <vt:lpstr>Effra Light</vt:lpstr>
      <vt:lpstr>Effra Bold</vt:lpstr>
      <vt:lpstr>Effra</vt:lpstr>
      <vt:lpstr>ヒラギノ角ゴ ProN W3</vt:lpstr>
      <vt:lpstr>Lucida Grande</vt:lpstr>
      <vt:lpstr>UoR-PP-Template-STANDARD-WIDTH-NO-ANIMATION-v-26</vt:lpstr>
      <vt:lpstr>Race Equality at Reading: 2018-2021 Action Plan Launch</vt:lpstr>
      <vt:lpstr>Why is the University committed to D&amp;I</vt:lpstr>
      <vt:lpstr>The Law: Equality Act 2010</vt:lpstr>
      <vt:lpstr>WHY?</vt:lpstr>
      <vt:lpstr>Race At Reading – Academic Staff</vt:lpstr>
      <vt:lpstr>PowerPoint Presentation</vt:lpstr>
      <vt:lpstr>Increasingly Out Of Sync With Students</vt:lpstr>
      <vt:lpstr>Race At Reading – Professional Services</vt:lpstr>
      <vt:lpstr>PowerPoint Presentation</vt:lpstr>
      <vt:lpstr>Out Of Sync With Local Population</vt:lpstr>
      <vt:lpstr>Ethnicity pay gap</vt:lpstr>
      <vt:lpstr>Race At Reading - Students</vt:lpstr>
      <vt:lpstr>Ethnicity Attainment Gap 2.1/1sts</vt:lpstr>
      <vt:lpstr>Experiences matter…</vt:lpstr>
      <vt:lpstr>What?</vt:lpstr>
      <vt:lpstr>UoR Targets- Set In 2016</vt:lpstr>
      <vt:lpstr>How?</vt:lpstr>
      <vt:lpstr>Race Equality Action (RE-Act)</vt:lpstr>
      <vt:lpstr>PowerPoint Presentation</vt:lpstr>
      <vt:lpstr>1. Understanding And Celebrating  Race And Ethnicity at Reading</vt:lpstr>
      <vt:lpstr>2&amp;3 Support And Report /  Zero Tolerance Message</vt:lpstr>
      <vt:lpstr>4. Attracting And Retaining  Diverse Staff Talent</vt:lpstr>
      <vt:lpstr>5&amp;6. BAME Staff Progression  And Development / reducing pay  differentials</vt:lpstr>
      <vt:lpstr>7.  Improving BAME Student  Attainment And Progression</vt:lpstr>
      <vt:lpstr>8. Creating Diverse Curricula</vt:lpstr>
      <vt:lpstr>9. Linking With Local Communities </vt:lpstr>
      <vt:lpstr>Getting Involved</vt:lpstr>
      <vt:lpstr>Put On Your Race Equality Lenses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dc:creator>
  <cp:lastModifiedBy>Eleanor Jo Highwood</cp:lastModifiedBy>
  <cp:revision>273</cp:revision>
  <cp:lastPrinted>2016-02-29T18:21:39Z</cp:lastPrinted>
  <dcterms:created xsi:type="dcterms:W3CDTF">2016-01-13T16:10:55Z</dcterms:created>
  <dcterms:modified xsi:type="dcterms:W3CDTF">2018-11-21T16:53:42Z</dcterms:modified>
</cp:coreProperties>
</file>