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1.xml" ContentType="application/vnd.openxmlformats-officedocument.presentationml.notesSlide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29"/>
  </p:notesMasterIdLst>
  <p:handoutMasterIdLst>
    <p:handoutMasterId r:id="rId30"/>
  </p:handoutMasterIdLst>
  <p:sldIdLst>
    <p:sldId id="257" r:id="rId2"/>
    <p:sldId id="258" r:id="rId3"/>
    <p:sldId id="259" r:id="rId4"/>
    <p:sldId id="262" r:id="rId5"/>
    <p:sldId id="288" r:id="rId6"/>
    <p:sldId id="261" r:id="rId7"/>
    <p:sldId id="263" r:id="rId8"/>
    <p:sldId id="289" r:id="rId9"/>
    <p:sldId id="266" r:id="rId10"/>
    <p:sldId id="264" r:id="rId11"/>
    <p:sldId id="265" r:id="rId12"/>
    <p:sldId id="267" r:id="rId13"/>
    <p:sldId id="271" r:id="rId14"/>
    <p:sldId id="270" r:id="rId15"/>
    <p:sldId id="272" r:id="rId16"/>
    <p:sldId id="273" r:id="rId17"/>
    <p:sldId id="285" r:id="rId18"/>
    <p:sldId id="276" r:id="rId19"/>
    <p:sldId id="277" r:id="rId20"/>
    <p:sldId id="268" r:id="rId21"/>
    <p:sldId id="278" r:id="rId22"/>
    <p:sldId id="287" r:id="rId23"/>
    <p:sldId id="290" r:id="rId24"/>
    <p:sldId id="281" r:id="rId25"/>
    <p:sldId id="282" r:id="rId26"/>
    <p:sldId id="280" r:id="rId27"/>
    <p:sldId id="284" r:id="rId28"/>
  </p:sldIdLst>
  <p:sldSz cx="9144000" cy="6858000" type="screen4x3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148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Michael\Documents\wsmith6\WordList\Consistency%20MICASE%20eng%20biol%20arts.xls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oleObject" Target="file:///C:\Users\Michael\Documents\My%20docs\Corpus%20data\Point%20in%20MICASE.xlsx" TargetMode="External"/><Relationship Id="rId1" Type="http://schemas.openxmlformats.org/officeDocument/2006/relationships/themeOverride" Target="../theme/themeOverride1.xml"/><Relationship Id="rId4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Michael\Documents\My%20docs\Corpus%20data\Point%20in%20MICASE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Book2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openxmlformats.org/officeDocument/2006/relationships/oleObject" Target="Chart%20in%20Microsoft%20PowerPoint" TargetMode="External"/><Relationship Id="rId1" Type="http://schemas.openxmlformats.org/officeDocument/2006/relationships/themeOverride" Target="../theme/themeOverride2.xml"/><Relationship Id="rId4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/>
              <a:t>MICASE: consistency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tx1">
            <a:lumMod val="75000"/>
          </a:schemeClr>
        </a:solidFill>
        <a:ln>
          <a:noFill/>
        </a:ln>
        <a:effectLst/>
        <a:sp3d/>
      </c:spPr>
    </c:floor>
    <c:sideWall>
      <c:thickness val="0"/>
      <c:spPr>
        <a:solidFill>
          <a:schemeClr val="tx1">
            <a:lumMod val="75000"/>
          </a:schemeClr>
        </a:solidFill>
        <a:ln>
          <a:noFill/>
        </a:ln>
        <a:effectLst/>
        <a:sp3d/>
      </c:spPr>
    </c:sideWall>
    <c:backWall>
      <c:thickness val="0"/>
      <c:spPr>
        <a:solidFill>
          <a:schemeClr val="tx1">
            <a:lumMod val="75000"/>
          </a:schemeClr>
        </a:solidFill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cat>
            <c:multiLvlStrRef>
              <c:f>'WordSmith Detailed Consistency '!$E$38:$F$40</c:f>
              <c:multiLvlStrCache>
                <c:ptCount val="3"/>
                <c:lvl>
                  <c:pt idx="0">
                    <c:v>all</c:v>
                  </c:pt>
                  <c:pt idx="1">
                    <c:v>all</c:v>
                  </c:pt>
                  <c:pt idx="2">
                    <c:v>all</c:v>
                  </c:pt>
                </c:lvl>
                <c:lvl>
                  <c:pt idx="0">
                    <c:v>engineering</c:v>
                  </c:pt>
                  <c:pt idx="1">
                    <c:v>biology</c:v>
                  </c:pt>
                  <c:pt idx="2">
                    <c:v>arts &amp; hum</c:v>
                  </c:pt>
                </c:lvl>
              </c:multiLvlStrCache>
            </c:multiLvlStrRef>
          </c:cat>
          <c:val>
            <c:numRef>
              <c:f>'WordSmith Detailed Consistency '!$G$38:$G$40</c:f>
              <c:numCache>
                <c:formatCode>0.00</c:formatCode>
                <c:ptCount val="3"/>
                <c:pt idx="0">
                  <c:v>0.35973340272903442</c:v>
                </c:pt>
                <c:pt idx="1">
                  <c:v>0.43350189924240112</c:v>
                </c:pt>
                <c:pt idx="2">
                  <c:v>0.50462758541107178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1A-4A2D-A053-832344FA26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0"/>
        <c:gapDepth val="75"/>
        <c:shape val="box"/>
        <c:axId val="195468672"/>
        <c:axId val="196301952"/>
        <c:axId val="0"/>
      </c:bar3DChart>
      <c:catAx>
        <c:axId val="19546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301952"/>
        <c:crosses val="autoZero"/>
        <c:auto val="1"/>
        <c:lblAlgn val="ctr"/>
        <c:lblOffset val="100"/>
        <c:noMultiLvlLbl val="0"/>
      </c:catAx>
      <c:valAx>
        <c:axId val="196301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468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GB" sz="1800" b="1" i="0" dirty="0">
                <a:solidFill>
                  <a:schemeClr val="bg1"/>
                </a:solidFill>
              </a:rPr>
              <a:t>“I” </a:t>
            </a:r>
            <a:r>
              <a:rPr lang="en-GB" sz="1800" b="1" dirty="0">
                <a:solidFill>
                  <a:schemeClr val="bg1"/>
                </a:solidFill>
              </a:rPr>
              <a:t>in academic</a:t>
            </a:r>
            <a:r>
              <a:rPr lang="en-GB" sz="1800" b="1" baseline="0" dirty="0">
                <a:solidFill>
                  <a:schemeClr val="bg1"/>
                </a:solidFill>
              </a:rPr>
              <a:t> speech events (per 10k </a:t>
            </a:r>
            <a:r>
              <a:rPr lang="en-GB" sz="1800" b="1" baseline="0" dirty="0" err="1">
                <a:solidFill>
                  <a:schemeClr val="bg1"/>
                </a:solidFill>
              </a:rPr>
              <a:t>wds</a:t>
            </a:r>
            <a:r>
              <a:rPr lang="en-GB" sz="1800" b="1" baseline="0" dirty="0">
                <a:solidFill>
                  <a:schemeClr val="bg1"/>
                </a:solidFill>
              </a:rPr>
              <a:t>)</a:t>
            </a:r>
            <a:endParaRPr lang="en-GB" sz="1800" b="1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18454855643044618"/>
          <c:y val="2.777777777777777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solidFill>
          <a:schemeClr val="tx1">
            <a:lumMod val="75000"/>
          </a:schemeClr>
        </a:solidFill>
        <a:ln>
          <a:noFill/>
        </a:ln>
        <a:effectLst/>
        <a:sp3d/>
      </c:spPr>
    </c:sideWall>
    <c:backWall>
      <c:thickness val="0"/>
      <c:spPr>
        <a:solidFill>
          <a:schemeClr val="tx1">
            <a:lumMod val="75000"/>
          </a:schemeClr>
        </a:solidFill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2530864197530837E-2"/>
                  <c:y val="-0.39155049827382854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downArrow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403310002916302"/>
                      <c:h val="7.53831241076672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229-4E1A-9B3A-EE5826ACF85F}"/>
                </c:ext>
              </c:extLst>
            </c:dLbl>
            <c:dLbl>
              <c:idx val="1"/>
              <c:layout>
                <c:manualLayout>
                  <c:x val="1.1419753086419753E-2"/>
                  <c:y val="-0.319680264345368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downArrow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A229-4E1A-9B3A-EE5826ACF85F}"/>
                </c:ext>
              </c:extLst>
            </c:dLbl>
            <c:dLbl>
              <c:idx val="2"/>
              <c:layout>
                <c:manualLayout>
                  <c:x val="1.6666666666666666E-2"/>
                  <c:y val="-0.35451330560635658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downArrow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2-A229-4E1A-9B3A-EE5826ACF85F}"/>
                </c:ext>
              </c:extLst>
            </c:dLbl>
            <c:dLbl>
              <c:idx val="3"/>
              <c:layout>
                <c:manualLayout>
                  <c:x val="1.2345679012345678E-2"/>
                  <c:y val="-6.2610888011345456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downArrow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A229-4E1A-9B3A-EE5826ACF85F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downArrow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Sheet3!$C$6:$C$9</c:f>
              <c:strCache>
                <c:ptCount val="4"/>
                <c:pt idx="0">
                  <c:v>1-1 lit sup</c:v>
                </c:pt>
                <c:pt idx="1">
                  <c:v>guest sp inf</c:v>
                </c:pt>
                <c:pt idx="2">
                  <c:v>med lec A</c:v>
                </c:pt>
                <c:pt idx="3">
                  <c:v>med lec B</c:v>
                </c:pt>
              </c:strCache>
            </c:strRef>
          </c:cat>
          <c:val>
            <c:numRef>
              <c:f>Sheet3!$D$6:$D$9</c:f>
              <c:numCache>
                <c:formatCode>General</c:formatCode>
                <c:ptCount val="4"/>
                <c:pt idx="0">
                  <c:v>314</c:v>
                </c:pt>
                <c:pt idx="1">
                  <c:v>247</c:v>
                </c:pt>
                <c:pt idx="2">
                  <c:v>283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229-4E1A-9B3A-EE5826ACF8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3809280"/>
        <c:axId val="133810816"/>
        <c:axId val="0"/>
      </c:bar3DChart>
      <c:catAx>
        <c:axId val="133809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810816"/>
        <c:crosses val="autoZero"/>
        <c:auto val="1"/>
        <c:lblAlgn val="ctr"/>
        <c:lblOffset val="100"/>
        <c:noMultiLvlLbl val="0"/>
      </c:catAx>
      <c:valAx>
        <c:axId val="133810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809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Consistency: MICASE sub-corpora vs social conversation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tx1">
            <a:lumMod val="75000"/>
          </a:schemeClr>
        </a:solidFill>
        <a:ln>
          <a:noFill/>
        </a:ln>
        <a:effectLst/>
        <a:sp3d/>
      </c:spPr>
    </c:floor>
    <c:sideWall>
      <c:thickness val="0"/>
      <c:spPr>
        <a:solidFill>
          <a:schemeClr val="tx1">
            <a:lumMod val="75000"/>
          </a:schemeClr>
        </a:solidFill>
        <a:ln>
          <a:noFill/>
        </a:ln>
        <a:effectLst/>
        <a:sp3d/>
      </c:spPr>
    </c:sideWall>
    <c:backWall>
      <c:thickness val="0"/>
      <c:spPr>
        <a:solidFill>
          <a:schemeClr val="tx1">
            <a:lumMod val="75000"/>
          </a:schemeClr>
        </a:solidFill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cat>
            <c:multiLvlStrRef>
              <c:f>Sheet1!$A$3:$B$5</c:f>
              <c:multiLvlStrCache>
                <c:ptCount val="3"/>
                <c:lvl>
                  <c:pt idx="0">
                    <c:v>soc conv</c:v>
                  </c:pt>
                  <c:pt idx="1">
                    <c:v>soc conv</c:v>
                  </c:pt>
                  <c:pt idx="2">
                    <c:v>soc conv</c:v>
                  </c:pt>
                </c:lvl>
                <c:lvl>
                  <c:pt idx="0">
                    <c:v>enginerring</c:v>
                  </c:pt>
                  <c:pt idx="1">
                    <c:v>biology</c:v>
                  </c:pt>
                  <c:pt idx="2">
                    <c:v>arts &amp; hum</c:v>
                  </c:pt>
                </c:lvl>
              </c:multiLvlStrCache>
            </c:multiLvlStrRef>
          </c:cat>
          <c:val>
            <c:numRef>
              <c:f>Sheet1!$C$3:$C$5</c:f>
              <c:numCache>
                <c:formatCode>General</c:formatCode>
                <c:ptCount val="3"/>
                <c:pt idx="0">
                  <c:v>0.33200000000000002</c:v>
                </c:pt>
                <c:pt idx="1">
                  <c:v>0.36</c:v>
                </c:pt>
                <c:pt idx="2">
                  <c:v>0.40400000000000003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71D-4AAA-85DD-413332CA5B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5"/>
        <c:shape val="box"/>
        <c:axId val="195737472"/>
        <c:axId val="195739008"/>
        <c:axId val="0"/>
      </c:bar3DChart>
      <c:catAx>
        <c:axId val="19573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739008"/>
        <c:crosses val="autoZero"/>
        <c:auto val="1"/>
        <c:lblAlgn val="ctr"/>
        <c:lblOffset val="100"/>
        <c:noMultiLvlLbl val="0"/>
      </c:catAx>
      <c:valAx>
        <c:axId val="195739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737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100" baseline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GB" sz="2000" i="1">
                <a:solidFill>
                  <a:schemeClr val="bg1"/>
                </a:solidFill>
                <a:effectLst/>
              </a:rPr>
              <a:t>know</a:t>
            </a:r>
            <a:r>
              <a:rPr lang="en-GB" sz="2000">
                <a:solidFill>
                  <a:schemeClr val="bg1"/>
                </a:solidFill>
                <a:effectLst/>
              </a:rPr>
              <a:t> in MICASE</a:t>
            </a:r>
          </a:p>
        </c:rich>
      </c:tx>
      <c:layout>
        <c:manualLayout>
          <c:xMode val="edge"/>
          <c:yMode val="edge"/>
          <c:x val="0.39477418097658934"/>
          <c:y val="1.8547680134302729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0D1-46B0-B1F4-880F56F145C9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0D1-46B0-B1F4-880F56F145C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Sheet1!$A$3:$A$4</c:f>
              <c:strCache>
                <c:ptCount val="2"/>
                <c:pt idx="0">
                  <c:v>you know</c:v>
                </c:pt>
                <c:pt idx="1">
                  <c:v>other</c:v>
                </c:pt>
              </c:strCache>
            </c:strRef>
          </c:cat>
          <c:val>
            <c:numRef>
              <c:f>Sheet1!$B$3:$B$4</c:f>
              <c:numCache>
                <c:formatCode>General</c:formatCode>
                <c:ptCount val="2"/>
                <c:pt idx="0">
                  <c:v>7169</c:v>
                </c:pt>
                <c:pt idx="1">
                  <c:v>4500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0D1-46B0-B1F4-880F56F145C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tx1">
        <a:lumMod val="75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GB" sz="2400" i="1" dirty="0"/>
              <a:t>Point</a:t>
            </a:r>
            <a:r>
              <a:rPr lang="en-GB" sz="2400" dirty="0"/>
              <a:t> in MICASE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C82-4ABE-A93E-4962E72DBDE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C82-4ABE-A93E-4962E72DBDE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Sheet4!$A$6:$A$7</c:f>
              <c:strCache>
                <c:ptCount val="2"/>
                <c:pt idx="0">
                  <c:v>Physical Sciences and Engineering</c:v>
                </c:pt>
                <c:pt idx="1">
                  <c:v>Humanities</c:v>
                </c:pt>
              </c:strCache>
            </c:strRef>
          </c:cat>
          <c:val>
            <c:numRef>
              <c:f>Sheet4!$B$6:$B$7</c:f>
              <c:numCache>
                <c:formatCode>General</c:formatCode>
                <c:ptCount val="2"/>
                <c:pt idx="0">
                  <c:v>421</c:v>
                </c:pt>
                <c:pt idx="1">
                  <c:v>437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C82-4ABE-A93E-4962E72DBD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000" i="1" dirty="0"/>
              <a:t>Point</a:t>
            </a:r>
            <a:r>
              <a:rPr lang="en-GB" sz="2000" dirty="0"/>
              <a:t> across interaction types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Sheet4!$B$11</c:f>
              <c:strCache>
                <c:ptCount val="1"/>
                <c:pt idx="0">
                  <c:v>physical sciences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Sheet4!$A$12:$A$16</c:f>
              <c:strCache>
                <c:ptCount val="5"/>
                <c:pt idx="0">
                  <c:v>Highly interactive</c:v>
                </c:pt>
                <c:pt idx="1">
                  <c:v>Highly monologic</c:v>
                </c:pt>
                <c:pt idx="2">
                  <c:v>Mostly interactive</c:v>
                </c:pt>
                <c:pt idx="3">
                  <c:v>Mostly monologic</c:v>
                </c:pt>
                <c:pt idx="4">
                  <c:v>Mixed</c:v>
                </c:pt>
              </c:strCache>
            </c:strRef>
          </c:cat>
          <c:val>
            <c:numRef>
              <c:f>Sheet4!$B$12:$B$16</c:f>
              <c:numCache>
                <c:formatCode>General</c:formatCode>
                <c:ptCount val="5"/>
                <c:pt idx="0">
                  <c:v>90</c:v>
                </c:pt>
                <c:pt idx="1">
                  <c:v>10</c:v>
                </c:pt>
                <c:pt idx="2">
                  <c:v>88</c:v>
                </c:pt>
                <c:pt idx="3">
                  <c:v>178</c:v>
                </c:pt>
                <c:pt idx="4">
                  <c:v>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7D-4970-AB9B-EAC1A35A232A}"/>
            </c:ext>
          </c:extLst>
        </c:ser>
        <c:ser>
          <c:idx val="1"/>
          <c:order val="1"/>
          <c:tx>
            <c:strRef>
              <c:f>Sheet4!$C$11</c:f>
              <c:strCache>
                <c:ptCount val="1"/>
                <c:pt idx="0">
                  <c:v>arts &amp; hum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Sheet4!$A$12:$A$16</c:f>
              <c:strCache>
                <c:ptCount val="5"/>
                <c:pt idx="0">
                  <c:v>Highly interactive</c:v>
                </c:pt>
                <c:pt idx="1">
                  <c:v>Highly monologic</c:v>
                </c:pt>
                <c:pt idx="2">
                  <c:v>Mostly interactive</c:v>
                </c:pt>
                <c:pt idx="3">
                  <c:v>Mostly monologic</c:v>
                </c:pt>
                <c:pt idx="4">
                  <c:v>Mixed</c:v>
                </c:pt>
              </c:strCache>
            </c:strRef>
          </c:cat>
          <c:val>
            <c:numRef>
              <c:f>Sheet4!$C$12:$C$16</c:f>
              <c:numCache>
                <c:formatCode>General</c:formatCode>
                <c:ptCount val="5"/>
                <c:pt idx="0">
                  <c:v>183</c:v>
                </c:pt>
                <c:pt idx="1">
                  <c:v>10</c:v>
                </c:pt>
                <c:pt idx="2">
                  <c:v>133</c:v>
                </c:pt>
                <c:pt idx="3">
                  <c:v>48</c:v>
                </c:pt>
                <c:pt idx="4">
                  <c:v>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57D-4970-AB9B-EAC1A35A23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5896064"/>
        <c:axId val="195897600"/>
      </c:barChart>
      <c:catAx>
        <c:axId val="195896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897600"/>
        <c:crosses val="autoZero"/>
        <c:auto val="1"/>
        <c:lblAlgn val="ctr"/>
        <c:lblOffset val="100"/>
        <c:noMultiLvlLbl val="0"/>
      </c:catAx>
      <c:valAx>
        <c:axId val="195897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</a:schemeClr>
              </a:solidFill>
              <a:rou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896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rgbClr val="FFFF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i="1" dirty="0"/>
              <a:t>In terms of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tx1">
            <a:lumMod val="75000"/>
          </a:schemeClr>
        </a:solidFill>
        <a:ln>
          <a:noFill/>
        </a:ln>
        <a:effectLst/>
        <a:sp3d/>
      </c:spPr>
    </c:floor>
    <c:sideWall>
      <c:thickness val="0"/>
      <c:spPr>
        <a:solidFill>
          <a:schemeClr val="tx1">
            <a:lumMod val="75000"/>
          </a:schemeClr>
        </a:solidFill>
        <a:ln>
          <a:noFill/>
        </a:ln>
        <a:effectLst/>
        <a:sp3d/>
      </c:spPr>
    </c:sideWall>
    <c:backWall>
      <c:thickness val="0"/>
      <c:spPr>
        <a:solidFill>
          <a:schemeClr val="tx1">
            <a:lumMod val="75000"/>
          </a:schemeClr>
        </a:solidFill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705307149610765"/>
          <c:y val="0.11393652183270075"/>
          <c:w val="0.82492371907225714"/>
          <c:h val="0.82188205333266029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In terms of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cat>
            <c:strRef>
              <c:f>Sheet1!$B$4:$C$4</c:f>
              <c:strCache>
                <c:ptCount val="2"/>
                <c:pt idx="0">
                  <c:v>Soc conv</c:v>
                </c:pt>
                <c:pt idx="1">
                  <c:v>BASE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  <c:pt idx="0">
                  <c:v>44</c:v>
                </c:pt>
                <c:pt idx="1">
                  <c:v>456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3C9-4815-B3D4-C71CBFA72D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5915136"/>
        <c:axId val="196740224"/>
        <c:axId val="0"/>
      </c:bar3DChart>
      <c:catAx>
        <c:axId val="195915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740224"/>
        <c:crosses val="autoZero"/>
        <c:auto val="1"/>
        <c:lblAlgn val="ctr"/>
        <c:lblOffset val="100"/>
        <c:noMultiLvlLbl val="0"/>
      </c:catAx>
      <c:valAx>
        <c:axId val="1967402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915136"/>
        <c:crosses val="autoZero"/>
        <c:crossBetween val="between"/>
      </c:valAx>
      <c:spPr>
        <a:solidFill>
          <a:schemeClr val="tx1">
            <a:lumMod val="75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GB" i="1" dirty="0"/>
              <a:t>In terms of ... </a:t>
            </a:r>
            <a:r>
              <a:rPr lang="en-GB" dirty="0"/>
              <a:t>(MICASE)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>
              <a:outerShdw blurRad="63500" dist="38100" dir="5400000" rotWithShape="0">
                <a:srgbClr val="000000">
                  <a:alpha val="6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38100" h="12700"/>
            </a:sp3d>
          </c:spPr>
          <c:invertIfNegative val="0"/>
          <c:cat>
            <c:strRef>
              <c:f>Sheet1!$A$5:$A$8</c:f>
              <c:strCache>
                <c:ptCount val="4"/>
                <c:pt idx="0">
                  <c:v>Social Sciences and Education</c:v>
                </c:pt>
                <c:pt idx="1">
                  <c:v>Humanities</c:v>
                </c:pt>
                <c:pt idx="2">
                  <c:v>Biological and Health Sciences</c:v>
                </c:pt>
                <c:pt idx="3">
                  <c:v>Physical Sciences and Engineering</c:v>
                </c:pt>
              </c:strCache>
            </c:strRef>
          </c:cat>
          <c:val>
            <c:numRef>
              <c:f>Sheet1!$B$5:$B$8</c:f>
              <c:numCache>
                <c:formatCode>General</c:formatCode>
                <c:ptCount val="4"/>
                <c:pt idx="0">
                  <c:v>155</c:v>
                </c:pt>
                <c:pt idx="1">
                  <c:v>153</c:v>
                </c:pt>
                <c:pt idx="2">
                  <c:v>140</c:v>
                </c:pt>
                <c:pt idx="3">
                  <c:v>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E7-45E3-9013-836DB363F2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6781952"/>
        <c:axId val="196783488"/>
        <c:axId val="0"/>
      </c:bar3DChart>
      <c:catAx>
        <c:axId val="196781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783488"/>
        <c:crosses val="autoZero"/>
        <c:auto val="1"/>
        <c:lblAlgn val="ctr"/>
        <c:lblOffset val="100"/>
        <c:noMultiLvlLbl val="0"/>
      </c:catAx>
      <c:valAx>
        <c:axId val="196783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781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i="1" dirty="0"/>
              <a:t>Does that make sense? </a:t>
            </a:r>
            <a:r>
              <a:rPr lang="en-GB" dirty="0"/>
              <a:t>(MICASE)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prstClr val="black"/>
            </a:solidFill>
            <a:ln w="9525" cap="flat" cmpd="sng" algn="ctr">
              <a:solidFill>
                <a:prstClr val="black"/>
              </a:solidFill>
              <a:round/>
            </a:ln>
            <a:effectLst/>
            <a:sp3d contourW="9525">
              <a:contourClr>
                <a:prstClr val="black"/>
              </a:contourClr>
            </a:sp3d>
          </c:spPr>
          <c:invertIfNegative val="0"/>
          <c:cat>
            <c:strRef>
              <c:f>Sheet1!$A$4:$A$7</c:f>
              <c:strCache>
                <c:ptCount val="4"/>
                <c:pt idx="0">
                  <c:v>Humanities</c:v>
                </c:pt>
                <c:pt idx="1">
                  <c:v>Social Sciences and Education</c:v>
                </c:pt>
                <c:pt idx="2">
                  <c:v>Biological and Health Sciences</c:v>
                </c:pt>
                <c:pt idx="3">
                  <c:v>Physical Sciences and Engineering</c:v>
                </c:pt>
              </c:strCache>
            </c:strRef>
          </c:cat>
          <c:val>
            <c:numRef>
              <c:f>Sheet1!$B$4:$B$7</c:f>
              <c:numCache>
                <c:formatCode>General</c:formatCode>
                <c:ptCount val="4"/>
                <c:pt idx="0">
                  <c:v>11</c:v>
                </c:pt>
                <c:pt idx="1">
                  <c:v>12</c:v>
                </c:pt>
                <c:pt idx="2">
                  <c:v>16</c:v>
                </c:pt>
                <c:pt idx="3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2DF-4A1D-BAE3-9EE39E36F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97116288"/>
        <c:axId val="197117824"/>
        <c:axId val="0"/>
      </c:bar3DChart>
      <c:catAx>
        <c:axId val="197116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117824"/>
        <c:crosses val="autoZero"/>
        <c:auto val="1"/>
        <c:lblAlgn val="ctr"/>
        <c:lblOffset val="100"/>
        <c:noMultiLvlLbl val="0"/>
      </c:catAx>
      <c:valAx>
        <c:axId val="1971178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116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i="1"/>
              <a:t>I</a:t>
            </a:r>
            <a:r>
              <a:rPr lang="en-GB" b="1"/>
              <a:t> and </a:t>
            </a:r>
            <a:r>
              <a:rPr lang="en-GB" b="1" i="1"/>
              <a:t>you</a:t>
            </a:r>
            <a:r>
              <a:rPr lang="en-GB" b="1"/>
              <a:t>: consistency in Soc conv &amp; BASE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ubbleChart>
        <c:varyColors val="0"/>
        <c:ser>
          <c:idx val="0"/>
          <c:order val="0"/>
          <c:tx>
            <c:strRef>
              <c:f>'[Chart in Microsoft PowerPoint]Sheet2'!$C$6</c:f>
              <c:strCache>
                <c:ptCount val="1"/>
                <c:pt idx="0">
                  <c:v>I</c:v>
                </c:pt>
              </c:strCache>
            </c:strRef>
          </c:tx>
          <c:spPr>
            <a:solidFill>
              <a:srgbClr val="FF0000"/>
            </a:solidFill>
            <a:ln>
              <a:solidFill>
                <a:prstClr val="black"/>
              </a:solidFill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65C0B953-3CA6-4525-96EC-8FD96A0542B4}" type="XVALUE">
                      <a:rPr lang="en-US" smtClean="0"/>
                      <a:pPr/>
                      <a:t>[X VALUE]</a:t>
                    </a:fld>
                    <a:r>
                      <a:rPr lang="en-US" baseline="0"/>
                      <a:t>  </a:t>
                    </a:r>
                    <a:fld id="{1B4B393E-68F8-4673-8396-06435F3F6572}" type="BUBBLESIZE">
                      <a:rPr lang="en-US" baseline="0" smtClean="0"/>
                      <a:pPr/>
                      <a:t>[BUBBLE SIZE]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8B9-401C-A8C6-EF9CF7D255E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BASE 11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B9-401C-A8C6-EF9CF7D255EF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1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xVal>
            <c:strRef>
              <c:f>'[Chart in Microsoft PowerPoint]Sheet2'!$D$5:$E$5</c:f>
              <c:strCache>
                <c:ptCount val="2"/>
                <c:pt idx="0">
                  <c:v>CONV</c:v>
                </c:pt>
                <c:pt idx="1">
                  <c:v>ACAD spoken</c:v>
                </c:pt>
              </c:strCache>
            </c:strRef>
          </c:xVal>
          <c:yVal>
            <c:numRef>
              <c:f>'[Chart in Microsoft PowerPoint]Sheet2'!$D$6:$E$6</c:f>
              <c:numCache>
                <c:formatCode>General</c:formatCode>
                <c:ptCount val="2"/>
                <c:pt idx="0">
                  <c:v>1</c:v>
                </c:pt>
                <c:pt idx="1">
                  <c:v>11</c:v>
                </c:pt>
              </c:numCache>
            </c:numRef>
          </c:yVal>
          <c:bubbleSize>
            <c:numLit>
              <c:formatCode>General</c:formatCode>
              <c:ptCount val="2"/>
              <c:pt idx="0">
                <c:v>1</c:v>
              </c:pt>
              <c:pt idx="1">
                <c:v>1</c:v>
              </c:pt>
            </c:numLit>
          </c:bubbleSize>
          <c:bubble3D val="1"/>
          <c:extLst xmlns:c16r2="http://schemas.microsoft.com/office/drawing/2015/06/chart">
            <c:ext xmlns:c16="http://schemas.microsoft.com/office/drawing/2014/chart" uri="{C3380CC4-5D6E-409C-BE32-E72D297353CC}">
              <c16:uniqueId val="{00000000-D8B9-401C-A8C6-EF9CF7D255EF}"/>
            </c:ext>
          </c:extLst>
        </c:ser>
        <c:ser>
          <c:idx val="1"/>
          <c:order val="1"/>
          <c:tx>
            <c:strRef>
              <c:f>'[Chart in Microsoft PowerPoint]Sheet2'!$C$7</c:f>
              <c:strCache>
                <c:ptCount val="1"/>
                <c:pt idx="0">
                  <c:v>you</c:v>
                </c:pt>
              </c:strCache>
            </c:strRef>
          </c:tx>
          <c:spPr>
            <a:solidFill>
              <a:srgbClr val="0070C0"/>
            </a:solidFill>
            <a:ln>
              <a:solidFill>
                <a:prstClr val="black"/>
              </a:solidFill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A410CAD2-4AA4-476B-8A22-5CAE7090255B}" type="XVALUE">
                      <a:rPr lang="en-US" smtClean="0"/>
                      <a:pPr/>
                      <a:t>[X VALUE]</a:t>
                    </a:fld>
                    <a:r>
                      <a:rPr lang="en-US" baseline="0"/>
                      <a:t> 4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8B9-401C-A8C6-EF9CF7D255E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BASE 8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B9-401C-A8C6-EF9CF7D255EF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1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xVal>
            <c:strRef>
              <c:f>'[Chart in Microsoft PowerPoint]Sheet2'!$D$5:$E$5</c:f>
              <c:strCache>
                <c:ptCount val="2"/>
                <c:pt idx="0">
                  <c:v>CONV</c:v>
                </c:pt>
                <c:pt idx="1">
                  <c:v>ACAD spoken</c:v>
                </c:pt>
              </c:strCache>
            </c:strRef>
          </c:xVal>
          <c:yVal>
            <c:numRef>
              <c:f>'[Chart in Microsoft PowerPoint]Sheet2'!$D$7:$E$7</c:f>
              <c:numCache>
                <c:formatCode>General</c:formatCode>
                <c:ptCount val="2"/>
                <c:pt idx="0">
                  <c:v>4</c:v>
                </c:pt>
                <c:pt idx="1">
                  <c:v>8</c:v>
                </c:pt>
              </c:numCache>
            </c:numRef>
          </c:yVal>
          <c:bubbleSize>
            <c:numLit>
              <c:formatCode>General</c:formatCode>
              <c:ptCount val="2"/>
              <c:pt idx="0">
                <c:v>1</c:v>
              </c:pt>
              <c:pt idx="1">
                <c:v>1</c:v>
              </c:pt>
            </c:numLit>
          </c:bubbleSize>
          <c:bubble3D val="1"/>
          <c:extLst xmlns:c16r2="http://schemas.microsoft.com/office/drawing/2015/06/chart">
            <c:ext xmlns:c16="http://schemas.microsoft.com/office/drawing/2014/chart" uri="{C3380CC4-5D6E-409C-BE32-E72D297353CC}">
              <c16:uniqueId val="{00000001-D8B9-401C-A8C6-EF9CF7D255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40"/>
        <c:showNegBubbles val="0"/>
        <c:axId val="197226496"/>
        <c:axId val="197228032"/>
      </c:bubbleChart>
      <c:valAx>
        <c:axId val="197226496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197228032"/>
        <c:crosses val="autoZero"/>
        <c:crossBetween val="midCat"/>
      </c:valAx>
      <c:valAx>
        <c:axId val="19722803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226496"/>
        <c:crosses val="autoZero"/>
        <c:crossBetween val="midCat"/>
        <c:majorUnit val="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D3D3384C-865D-4475-9DBB-A9B76117B5F5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EF397B43-B136-4E93-BA1B-CD1B6F0DC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900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477CB6ED-75C1-44AA-8F1F-CCDF9C9AC876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D6CFEC57-E6C2-47C9-A5DC-07CA91220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724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300" dirty="0"/>
              <a:t>In the detailed consistency analysis, </a:t>
            </a:r>
            <a:r>
              <a:rPr lang="en-GB" sz="1300" i="1" dirty="0"/>
              <a:t>I</a:t>
            </a:r>
            <a:r>
              <a:rPr lang="en-GB" sz="1300" dirty="0"/>
              <a:t> and </a:t>
            </a:r>
            <a:r>
              <a:rPr lang="en-GB" sz="1300" i="1" dirty="0"/>
              <a:t>you</a:t>
            </a:r>
            <a:r>
              <a:rPr lang="en-GB" sz="1300" dirty="0"/>
              <a:t> continue to have uneven distribution in the MICASE seminars, ranging from 277 occurrences to 93 per 10,000 words for </a:t>
            </a:r>
            <a:r>
              <a:rPr lang="en-GB" sz="1300" i="1" dirty="0"/>
              <a:t>I</a:t>
            </a:r>
            <a:r>
              <a:rPr lang="en-GB" sz="1300" dirty="0"/>
              <a:t>, and 319 to 240 for </a:t>
            </a:r>
            <a:r>
              <a:rPr lang="en-GB" sz="1300" i="1" dirty="0"/>
              <a:t>you</a:t>
            </a:r>
            <a:r>
              <a:rPr lang="en-GB" sz="1300" dirty="0"/>
              <a:t>, respectively. The range of variation is much less, though, than in the other corpora, with the ratio for </a:t>
            </a:r>
            <a:r>
              <a:rPr lang="en-GB" sz="1300" i="1" dirty="0"/>
              <a:t>I</a:t>
            </a:r>
            <a:r>
              <a:rPr lang="en-GB" sz="1300" dirty="0"/>
              <a:t> being only 3:1 from highest to lowest, and for </a:t>
            </a:r>
            <a:r>
              <a:rPr lang="en-GB" sz="1300" i="1" dirty="0"/>
              <a:t>you</a:t>
            </a:r>
            <a:r>
              <a:rPr lang="en-GB" sz="1300" dirty="0"/>
              <a:t> being 1.3:1. The seminars, then, seem to show a much more consistent use of these two highly interactive pronouns across different teaching events.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73DD6-5237-4FCC-89EF-7DBC10521F7A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446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300" dirty="0"/>
              <a:t>The raw frequency is in med </a:t>
            </a:r>
            <a:r>
              <a:rPr lang="en-GB" sz="1300" dirty="0" err="1"/>
              <a:t>lec</a:t>
            </a:r>
            <a:r>
              <a:rPr lang="en-GB" sz="1300" dirty="0"/>
              <a:t> B is three occurrences of </a:t>
            </a:r>
            <a:r>
              <a:rPr lang="en-GB" sz="1300" i="1" dirty="0"/>
              <a:t>I</a:t>
            </a:r>
            <a:r>
              <a:rPr lang="en-GB" sz="1300" dirty="0"/>
              <a:t>, two are discourse-managerial (</a:t>
            </a:r>
            <a:r>
              <a:rPr lang="en-GB" sz="1300" i="1" dirty="0"/>
              <a:t>as I mentioned</a:t>
            </a:r>
            <a:r>
              <a:rPr lang="en-GB" sz="1300" dirty="0"/>
              <a:t> twice) plus one occurrence of I </a:t>
            </a:r>
            <a:r>
              <a:rPr lang="en-GB" sz="1300" i="1" dirty="0"/>
              <a:t>beg your pardon </a:t>
            </a:r>
            <a:r>
              <a:rPr lang="en-GB" sz="1300" dirty="0"/>
              <a:t>to correct a verbal slip.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73DD6-5237-4FCC-89EF-7DBC10521F7A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523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fld id="{7F47CC08-44C5-4D95-B9A4-F8B45D28582E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84903FEE-7281-422C-8C5B-885A7675D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1877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CC08-44C5-4D95-B9A4-F8B45D28582E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3FEE-7281-422C-8C5B-885A7675D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465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CC08-44C5-4D95-B9A4-F8B45D28582E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3FEE-7281-422C-8C5B-885A7675D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329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CC08-44C5-4D95-B9A4-F8B45D28582E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3FEE-7281-422C-8C5B-885A7675D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443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CC08-44C5-4D95-B9A4-F8B45D28582E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3FEE-7281-422C-8C5B-885A7675D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674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CC08-44C5-4D95-B9A4-F8B45D28582E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3FEE-7281-422C-8C5B-885A7675D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289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CC08-44C5-4D95-B9A4-F8B45D28582E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3FEE-7281-422C-8C5B-885A7675D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487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CC08-44C5-4D95-B9A4-F8B45D28582E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3FEE-7281-422C-8C5B-885A7675D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143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CC08-44C5-4D95-B9A4-F8B45D28582E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3FEE-7281-422C-8C5B-885A7675D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54710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CC08-44C5-4D95-B9A4-F8B45D28582E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3FEE-7281-422C-8C5B-885A7675D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39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CC08-44C5-4D95-B9A4-F8B45D28582E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3FEE-7281-422C-8C5B-885A7675D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99424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CC08-44C5-4D95-B9A4-F8B45D28582E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3FEE-7281-422C-8C5B-885A7675D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035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CC08-44C5-4D95-B9A4-F8B45D28582E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3FEE-7281-422C-8C5B-885A7675D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710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CC08-44C5-4D95-B9A4-F8B45D28582E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3FEE-7281-422C-8C5B-885A7675D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92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CC08-44C5-4D95-B9A4-F8B45D28582E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3FEE-7281-422C-8C5B-885A7675D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6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CC08-44C5-4D95-B9A4-F8B45D28582E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3FEE-7281-422C-8C5B-885A7675D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15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CC08-44C5-4D95-B9A4-F8B45D28582E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3FEE-7281-422C-8C5B-885A7675D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79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F47CC08-44C5-4D95-B9A4-F8B45D28582E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4903FEE-7281-422C-8C5B-885A7675D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0506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1544128"/>
            <a:ext cx="5829300" cy="1759715"/>
          </a:xfrm>
        </p:spPr>
        <p:txBody>
          <a:bodyPr>
            <a:normAutofit/>
          </a:bodyPr>
          <a:lstStyle/>
          <a:p>
            <a:pPr algn="ctr"/>
            <a:r>
              <a:rPr lang="en-GB" sz="3600" b="1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vocabulary of academic speaking: an interdisciplinary perspective</a:t>
            </a:r>
            <a:endParaRPr lang="en-GB" sz="3600" cap="non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1700" y="3902202"/>
            <a:ext cx="4800600" cy="1314450"/>
          </a:xfrm>
        </p:spPr>
        <p:txBody>
          <a:bodyPr>
            <a:normAutofit/>
          </a:bodyPr>
          <a:lstStyle/>
          <a:p>
            <a:pPr algn="ctr"/>
            <a:r>
              <a:rPr lang="en-US" sz="3200" b="1" cap="none" dirty="0"/>
              <a:t>Michael McCarthy</a:t>
            </a:r>
          </a:p>
        </p:txBody>
      </p:sp>
    </p:spTree>
    <p:extLst>
      <p:ext uri="{BB962C8B-B14F-4D97-AF65-F5344CB8AC3E}">
        <p14:creationId xmlns:p14="http://schemas.microsoft.com/office/powerpoint/2010/main" val="1362646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856771"/>
              </p:ext>
            </p:extLst>
          </p:nvPr>
        </p:nvGraphicFramePr>
        <p:xfrm>
          <a:off x="1547664" y="1844824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key word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ym typeface="Wingdings 2"/>
                        </a:rPr>
                        <a:t>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ym typeface="Wingdings 2"/>
                        </a:rPr>
                        <a:t>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err="1"/>
                        <a:t>er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ym typeface="Wingdings 2"/>
                        </a:rPr>
                        <a:t>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ym typeface="Wingdings 2"/>
                        </a:rPr>
                        <a:t>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err="1"/>
                        <a:t>erm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ym typeface="Wingdings 2"/>
                        </a:rPr>
                        <a:t>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ym typeface="Wingdings 2"/>
                        </a:rPr>
                        <a:t>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ym typeface="Wingdings 2"/>
                        </a:rPr>
                        <a:t>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ym typeface="Wingdings 2"/>
                        </a:rPr>
                        <a:t>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ym typeface="Wingdings 2"/>
                        </a:rPr>
                        <a:t>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okay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ym typeface="Wingdings 2"/>
                        </a:rPr>
                        <a:t>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ym typeface="Wingdings 2"/>
                        </a:rPr>
                        <a:t>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know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ym typeface="Wingdings 2"/>
                        </a:rPr>
                        <a:t>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ym typeface="Wingdings 2"/>
                        </a:rPr>
                        <a:t>X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476672"/>
            <a:ext cx="7924800" cy="106613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FFFF00"/>
                </a:solidFill>
              </a:rPr>
              <a:t>Frequency</a:t>
            </a:r>
            <a:r>
              <a:rPr lang="en-GB" dirty="0"/>
              <a:t> versus </a:t>
            </a:r>
            <a:r>
              <a:rPr lang="en-GB" dirty="0">
                <a:solidFill>
                  <a:srgbClr val="FFFF00"/>
                </a:solidFill>
              </a:rPr>
              <a:t>key words</a:t>
            </a:r>
            <a:r>
              <a:rPr lang="en-GB" dirty="0"/>
              <a:t>: academic speaking vs. social conversation</a:t>
            </a:r>
          </a:p>
        </p:txBody>
      </p:sp>
    </p:spTree>
    <p:extLst>
      <p:ext uri="{BB962C8B-B14F-4D97-AF65-F5344CB8AC3E}">
        <p14:creationId xmlns:p14="http://schemas.microsoft.com/office/powerpoint/2010/main" val="413019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015664"/>
              </p:ext>
            </p:extLst>
          </p:nvPr>
        </p:nvGraphicFramePr>
        <p:xfrm>
          <a:off x="1035170" y="500331"/>
          <a:ext cx="7263441" cy="4494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1700653" y="3422777"/>
            <a:ext cx="5675593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In conversation, 66% of </a:t>
            </a:r>
            <a:r>
              <a:rPr lang="en-GB" sz="2400" i="1" dirty="0"/>
              <a:t>know</a:t>
            </a:r>
            <a:r>
              <a:rPr lang="en-GB" sz="2400" dirty="0"/>
              <a:t> = </a:t>
            </a:r>
            <a:r>
              <a:rPr lang="en-GB" sz="2400" i="1" dirty="0"/>
              <a:t>you know</a:t>
            </a:r>
          </a:p>
        </p:txBody>
      </p:sp>
    </p:spTree>
    <p:extLst>
      <p:ext uri="{BB962C8B-B14F-4D97-AF65-F5344CB8AC3E}">
        <p14:creationId xmlns:p14="http://schemas.microsoft.com/office/powerpoint/2010/main" val="247048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007530" cy="1456267"/>
          </a:xfrm>
        </p:spPr>
        <p:txBody>
          <a:bodyPr/>
          <a:lstStyle/>
          <a:p>
            <a:r>
              <a:rPr lang="en-GB" dirty="0"/>
              <a:t>Some examples from top 100 key words: MICASE &amp; 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856" y="2142068"/>
            <a:ext cx="6596743" cy="3649133"/>
          </a:xfrm>
        </p:spPr>
        <p:txBody>
          <a:bodyPr>
            <a:normAutofit/>
          </a:bodyPr>
          <a:lstStyle/>
          <a:p>
            <a:r>
              <a:rPr lang="en-GB" sz="4800" dirty="0"/>
              <a:t>point</a:t>
            </a:r>
          </a:p>
          <a:p>
            <a:r>
              <a:rPr lang="en-GB" sz="4800" dirty="0"/>
              <a:t>terms </a:t>
            </a:r>
          </a:p>
          <a:p>
            <a:r>
              <a:rPr lang="en-GB" sz="4800" dirty="0"/>
              <a:t>sense</a:t>
            </a:r>
          </a:p>
        </p:txBody>
      </p:sp>
    </p:spTree>
    <p:extLst>
      <p:ext uri="{BB962C8B-B14F-4D97-AF65-F5344CB8AC3E}">
        <p14:creationId xmlns:p14="http://schemas.microsoft.com/office/powerpoint/2010/main" val="94873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007530" cy="1456267"/>
          </a:xfrm>
        </p:spPr>
        <p:txBody>
          <a:bodyPr/>
          <a:lstStyle/>
          <a:p>
            <a:r>
              <a:rPr lang="en-GB" dirty="0"/>
              <a:t>Some examples from top 100 key words: MICASE &amp; 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856" y="2142068"/>
            <a:ext cx="6596743" cy="3649133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rgbClr val="FFFF00"/>
                </a:solidFill>
              </a:rPr>
              <a:t>point</a:t>
            </a:r>
          </a:p>
          <a:p>
            <a:r>
              <a:rPr lang="en-GB" sz="48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terms </a:t>
            </a:r>
          </a:p>
          <a:p>
            <a:r>
              <a:rPr lang="en-GB" sz="48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sense</a:t>
            </a:r>
          </a:p>
        </p:txBody>
      </p:sp>
    </p:spTree>
    <p:extLst>
      <p:ext uri="{BB962C8B-B14F-4D97-AF65-F5344CB8AC3E}">
        <p14:creationId xmlns:p14="http://schemas.microsoft.com/office/powerpoint/2010/main" val="3835109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5190537"/>
              </p:ext>
            </p:extLst>
          </p:nvPr>
        </p:nvGraphicFramePr>
        <p:xfrm>
          <a:off x="927463" y="783771"/>
          <a:ext cx="7171508" cy="5316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01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7322"/>
              </p:ext>
            </p:extLst>
          </p:nvPr>
        </p:nvGraphicFramePr>
        <p:xfrm>
          <a:off x="653143" y="444137"/>
          <a:ext cx="7863840" cy="5812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4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007530" cy="1456267"/>
          </a:xfrm>
        </p:spPr>
        <p:txBody>
          <a:bodyPr/>
          <a:lstStyle/>
          <a:p>
            <a:r>
              <a:rPr lang="en-GB" dirty="0"/>
              <a:t>Some examples from top 100 key words: MICASE &amp; 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856" y="2142068"/>
            <a:ext cx="6596743" cy="3649133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point</a:t>
            </a:r>
          </a:p>
          <a:p>
            <a:r>
              <a:rPr lang="en-GB" sz="4800" dirty="0">
                <a:solidFill>
                  <a:srgbClr val="FFFF00"/>
                </a:solidFill>
              </a:rPr>
              <a:t>terms</a:t>
            </a:r>
            <a:r>
              <a:rPr lang="en-GB" sz="4800" dirty="0"/>
              <a:t> </a:t>
            </a:r>
          </a:p>
          <a:p>
            <a:r>
              <a:rPr lang="en-GB" sz="48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sense</a:t>
            </a:r>
          </a:p>
        </p:txBody>
      </p:sp>
    </p:spTree>
    <p:extLst>
      <p:ext uri="{BB962C8B-B14F-4D97-AF65-F5344CB8AC3E}">
        <p14:creationId xmlns:p14="http://schemas.microsoft.com/office/powerpoint/2010/main" val="6983848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8578743"/>
              </p:ext>
            </p:extLst>
          </p:nvPr>
        </p:nvGraphicFramePr>
        <p:xfrm>
          <a:off x="561703" y="391887"/>
          <a:ext cx="8098971" cy="6021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596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categoryEl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8510946"/>
              </p:ext>
            </p:extLst>
          </p:nvPr>
        </p:nvGraphicFramePr>
        <p:xfrm>
          <a:off x="653143" y="561703"/>
          <a:ext cx="7811588" cy="5695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9304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Chart bld="seriesEl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007530" cy="1456267"/>
          </a:xfrm>
        </p:spPr>
        <p:txBody>
          <a:bodyPr/>
          <a:lstStyle/>
          <a:p>
            <a:r>
              <a:rPr lang="en-GB" dirty="0"/>
              <a:t>Some examples from top 100 key words: MICASE &amp; 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856" y="2142068"/>
            <a:ext cx="6596743" cy="3649133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point</a:t>
            </a:r>
          </a:p>
          <a:p>
            <a:r>
              <a:rPr lang="en-GB" sz="4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terms </a:t>
            </a:r>
          </a:p>
          <a:p>
            <a:r>
              <a:rPr lang="en-GB" sz="4800" dirty="0">
                <a:solidFill>
                  <a:srgbClr val="FFFF00"/>
                </a:solidFill>
              </a:rPr>
              <a:t>sense</a:t>
            </a:r>
          </a:p>
        </p:txBody>
      </p:sp>
    </p:spTree>
    <p:extLst>
      <p:ext uri="{BB962C8B-B14F-4D97-AF65-F5344CB8AC3E}">
        <p14:creationId xmlns:p14="http://schemas.microsoft.com/office/powerpoint/2010/main" val="175407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92" y="609601"/>
            <a:ext cx="7513608" cy="1456267"/>
          </a:xfrm>
        </p:spPr>
        <p:txBody>
          <a:bodyPr/>
          <a:lstStyle/>
          <a:p>
            <a:r>
              <a:rPr lang="en-GB" b="1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B31166"/>
              </a:buClr>
              <a:buFont typeface="Arial" panose="020B0604020202020204" pitchFamily="34" charset="0"/>
              <a:buChar char="•"/>
            </a:pPr>
            <a:r>
              <a:rPr lang="en-GB" sz="3200" dirty="0"/>
              <a:t>Is spoken academic English like or unlike conversational English? </a:t>
            </a:r>
          </a:p>
          <a:p>
            <a:pPr lvl="0">
              <a:buClr>
                <a:srgbClr val="B31166"/>
              </a:buClr>
              <a:buFont typeface="Arial" panose="020B0604020202020204" pitchFamily="34" charset="0"/>
              <a:buChar char="•"/>
            </a:pPr>
            <a:r>
              <a:rPr lang="en-GB" sz="3200" dirty="0"/>
              <a:t>Are there discipline-specific constraints?</a:t>
            </a:r>
          </a:p>
          <a:p>
            <a:pPr lvl="0">
              <a:buClr>
                <a:srgbClr val="B31166"/>
              </a:buClr>
              <a:buFont typeface="Arial" panose="020B0604020202020204" pitchFamily="34" charset="0"/>
              <a:buChar char="•"/>
            </a:pPr>
            <a:r>
              <a:rPr lang="en-GB" sz="3200" dirty="0"/>
              <a:t>Insights from corpus analysis</a:t>
            </a:r>
          </a:p>
          <a:p>
            <a:pPr lvl="0">
              <a:buClr>
                <a:srgbClr val="B31166"/>
              </a:buClr>
              <a:buFont typeface="Arial" panose="020B0604020202020204" pitchFamily="34" charset="0"/>
              <a:buChar char="•"/>
            </a:pPr>
            <a:r>
              <a:rPr lang="en-GB" sz="3200" dirty="0"/>
              <a:t>How might these influence EAP materials?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9757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Sense</a:t>
            </a:r>
            <a:r>
              <a:rPr lang="en-GB" dirty="0"/>
              <a:t>  (MICASE)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6202" y="2065868"/>
            <a:ext cx="7846860" cy="39691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346899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7932727"/>
              </p:ext>
            </p:extLst>
          </p:nvPr>
        </p:nvGraphicFramePr>
        <p:xfrm>
          <a:off x="574765" y="731519"/>
          <a:ext cx="7942217" cy="553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354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El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2"/>
            <a:ext cx="7772400" cy="500742"/>
          </a:xfrm>
        </p:spPr>
        <p:txBody>
          <a:bodyPr>
            <a:normAutofit fontScale="90000"/>
          </a:bodyPr>
          <a:lstStyle/>
          <a:p>
            <a:r>
              <a:rPr lang="en-GB" i="1" dirty="0"/>
              <a:t>Does that make sense?  </a:t>
            </a:r>
            <a:r>
              <a:rPr lang="en-GB" dirty="0"/>
              <a:t>(BASE)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1222829"/>
            <a:ext cx="8439399" cy="452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37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60" y="609601"/>
            <a:ext cx="7602583" cy="1456267"/>
          </a:xfrm>
        </p:spPr>
        <p:txBody>
          <a:bodyPr/>
          <a:lstStyle/>
          <a:p>
            <a:r>
              <a:rPr lang="en-GB" dirty="0"/>
              <a:t>Consistency: a further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859" y="1671805"/>
            <a:ext cx="7615647" cy="3649133"/>
          </a:xfrm>
        </p:spPr>
        <p:txBody>
          <a:bodyPr>
            <a:normAutofit/>
          </a:bodyPr>
          <a:lstStyle/>
          <a:p>
            <a:r>
              <a:rPr lang="en-GB" sz="3600" dirty="0"/>
              <a:t>Distribution of pronouns is a key to stylistic differences</a:t>
            </a:r>
          </a:p>
        </p:txBody>
      </p:sp>
    </p:spTree>
    <p:extLst>
      <p:ext uri="{BB962C8B-B14F-4D97-AF65-F5344CB8AC3E}">
        <p14:creationId xmlns:p14="http://schemas.microsoft.com/office/powerpoint/2010/main" val="73607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8639" y="249098"/>
            <a:ext cx="7772400" cy="683622"/>
          </a:xfrm>
        </p:spPr>
        <p:txBody>
          <a:bodyPr/>
          <a:lstStyle/>
          <a:p>
            <a:r>
              <a:rPr lang="en-US" sz="3200" dirty="0"/>
              <a:t>consistency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32721"/>
            <a:ext cx="8229600" cy="71320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Shift in relative values of </a:t>
            </a:r>
            <a:r>
              <a:rPr lang="en-GB" i="1" dirty="0"/>
              <a:t>I </a:t>
            </a:r>
            <a:r>
              <a:rPr lang="en-GB" dirty="0"/>
              <a:t>and </a:t>
            </a:r>
            <a:r>
              <a:rPr lang="en-GB" i="1" dirty="0"/>
              <a:t>you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2590097"/>
              </p:ext>
            </p:extLst>
          </p:nvPr>
        </p:nvGraphicFramePr>
        <p:xfrm>
          <a:off x="744583" y="1319349"/>
          <a:ext cx="7837714" cy="4950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154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category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8194"/>
            <a:ext cx="7772400" cy="770710"/>
          </a:xfrm>
        </p:spPr>
        <p:txBody>
          <a:bodyPr>
            <a:normAutofit/>
          </a:bodyPr>
          <a:lstStyle/>
          <a:p>
            <a:r>
              <a:rPr lang="en-GB" dirty="0"/>
              <a:t>Variation across events: use of “I”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1410111"/>
              </p:ext>
            </p:extLst>
          </p:nvPr>
        </p:nvGraphicFramePr>
        <p:xfrm>
          <a:off x="457200" y="890588"/>
          <a:ext cx="8229600" cy="523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981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categoryEl"/>
        </p:bldSub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2"/>
            <a:ext cx="7772400" cy="563928"/>
          </a:xfrm>
        </p:spPr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73529"/>
            <a:ext cx="8229600" cy="523609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Academic speaking shares much in common with conversation (lexis, grammar, pragmatic marking)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No one prescribed or proscribed style: distribution of interactive vocabulary has discipline-specific implications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Institutional labels (lecture, seminar, tutorial) not an infallible guide to degree of conversational features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Different tools (frequency, key words, chunks, consistency) all add to nuanced picture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EAP and academically/vocationally oriented materials can directly teach the </a:t>
            </a:r>
            <a:r>
              <a:rPr lang="en-GB" sz="2400" dirty="0" err="1"/>
              <a:t>lexico</a:t>
            </a:r>
            <a:r>
              <a:rPr lang="en-GB" sz="2400" dirty="0"/>
              <a:t>-grammar of academic speaking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Learners need to be prepared for a wide range of possible styles</a:t>
            </a:r>
          </a:p>
        </p:txBody>
      </p:sp>
    </p:spTree>
    <p:extLst>
      <p:ext uri="{BB962C8B-B14F-4D97-AF65-F5344CB8AC3E}">
        <p14:creationId xmlns:p14="http://schemas.microsoft.com/office/powerpoint/2010/main" val="53293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3851" y="2360024"/>
            <a:ext cx="6531430" cy="1456267"/>
          </a:xfrm>
        </p:spPr>
        <p:txBody>
          <a:bodyPr>
            <a:noAutofit/>
          </a:bodyPr>
          <a:lstStyle/>
          <a:p>
            <a:pPr algn="ctr"/>
            <a:r>
              <a:rPr lang="en-GB" sz="4800" b="1" dirty="0"/>
              <a:t>Thank you for listening</a:t>
            </a:r>
          </a:p>
        </p:txBody>
      </p:sp>
    </p:spTree>
    <p:extLst>
      <p:ext uri="{BB962C8B-B14F-4D97-AF65-F5344CB8AC3E}">
        <p14:creationId xmlns:p14="http://schemas.microsoft.com/office/powerpoint/2010/main" val="232374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Corpus 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ESP/EAP tradition began with the close analysis of written texts, with limited research on lectures</a:t>
            </a:r>
          </a:p>
          <a:p>
            <a:r>
              <a:rPr lang="en-GB" sz="2400" dirty="0"/>
              <a:t>First spoken corpora, like written, tended to survey the language as a whole</a:t>
            </a:r>
          </a:p>
          <a:p>
            <a:r>
              <a:rPr lang="en-GB" sz="2400" dirty="0"/>
              <a:t>Development towards smaller, targeted spoken corpora (e.g. workplace, media, EAP)</a:t>
            </a:r>
          </a:p>
          <a:p>
            <a:r>
              <a:rPr lang="en-GB" sz="2400" dirty="0"/>
              <a:t>Now several good spoken academic corpora available (e.g. MICASE BASE), plus major publishers’ corpora</a:t>
            </a:r>
          </a:p>
        </p:txBody>
      </p:sp>
    </p:spTree>
    <p:extLst>
      <p:ext uri="{BB962C8B-B14F-4D97-AF65-F5344CB8AC3E}">
        <p14:creationId xmlns:p14="http://schemas.microsoft.com/office/powerpoint/2010/main" val="216958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784" y="609601"/>
            <a:ext cx="7254815" cy="1456267"/>
          </a:xfrm>
        </p:spPr>
        <p:txBody>
          <a:bodyPr/>
          <a:lstStyle/>
          <a:p>
            <a:r>
              <a:rPr lang="en-GB" b="1" dirty="0"/>
              <a:t>Some sub-corpora of MICASE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784" y="1736626"/>
            <a:ext cx="7254816" cy="3649133"/>
          </a:xfrm>
        </p:spPr>
        <p:txBody>
          <a:bodyPr>
            <a:normAutofit/>
          </a:bodyPr>
          <a:lstStyle/>
          <a:p>
            <a:r>
              <a:rPr lang="en-GB" sz="2800" dirty="0"/>
              <a:t>Biology</a:t>
            </a:r>
          </a:p>
          <a:p>
            <a:r>
              <a:rPr lang="en-GB" sz="2800" dirty="0"/>
              <a:t>Engineering</a:t>
            </a:r>
          </a:p>
          <a:p>
            <a:r>
              <a:rPr lang="en-GB" sz="2800" dirty="0"/>
              <a:t>Arts &amp; Humanities</a:t>
            </a:r>
          </a:p>
          <a:p>
            <a:r>
              <a:rPr lang="en-GB" sz="2800" dirty="0"/>
              <a:t>Each approx. 190k words</a:t>
            </a:r>
          </a:p>
        </p:txBody>
      </p:sp>
    </p:spTree>
    <p:extLst>
      <p:ext uri="{BB962C8B-B14F-4D97-AF65-F5344CB8AC3E}">
        <p14:creationId xmlns:p14="http://schemas.microsoft.com/office/powerpoint/2010/main" val="144708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How much do the sub-corpora share with the whole corpus?</a:t>
            </a:r>
          </a:p>
          <a:p>
            <a:r>
              <a:rPr lang="en-GB" sz="3600" dirty="0"/>
              <a:t>How much do the sub-corpora compare with non-academic speaking?</a:t>
            </a:r>
          </a:p>
        </p:txBody>
      </p:sp>
    </p:spTree>
    <p:extLst>
      <p:ext uri="{BB962C8B-B14F-4D97-AF65-F5344CB8AC3E}">
        <p14:creationId xmlns:p14="http://schemas.microsoft.com/office/powerpoint/2010/main" val="363078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2820325"/>
              </p:ext>
            </p:extLst>
          </p:nvPr>
        </p:nvGraphicFramePr>
        <p:xfrm>
          <a:off x="577969" y="431321"/>
          <a:ext cx="8005313" cy="5848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936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El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5356138"/>
              </p:ext>
            </p:extLst>
          </p:nvPr>
        </p:nvGraphicFramePr>
        <p:xfrm>
          <a:off x="724619" y="655607"/>
          <a:ext cx="7617124" cy="5520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909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El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Frequency and Key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Frequency: raw totals of occurrences</a:t>
            </a:r>
          </a:p>
          <a:p>
            <a:r>
              <a:rPr lang="en-GB" sz="3200" dirty="0"/>
              <a:t>Key words: words occurring (or not occurring) with statistical significance</a:t>
            </a:r>
          </a:p>
        </p:txBody>
      </p:sp>
    </p:spTree>
    <p:extLst>
      <p:ext uri="{BB962C8B-B14F-4D97-AF65-F5344CB8AC3E}">
        <p14:creationId xmlns:p14="http://schemas.microsoft.com/office/powerpoint/2010/main" val="299064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High-frequency items in academic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068"/>
            <a:ext cx="7772400" cy="41411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200" dirty="0"/>
              <a:t>MICASE &amp; BASE: Frequency: (in top 100) </a:t>
            </a:r>
          </a:p>
          <a:p>
            <a:r>
              <a:rPr lang="en-GB" sz="3200" dirty="0"/>
              <a:t>items associated with conversation, informality and interactive contexts: </a:t>
            </a:r>
            <a:r>
              <a:rPr lang="en-GB" sz="3200" i="1" dirty="0"/>
              <a:t>you, I, like</a:t>
            </a:r>
            <a:endParaRPr lang="en-GB" sz="3200" dirty="0"/>
          </a:p>
          <a:p>
            <a:r>
              <a:rPr lang="en-GB" sz="3200" dirty="0"/>
              <a:t>hesitation markers (</a:t>
            </a:r>
            <a:r>
              <a:rPr lang="en-GB" sz="3200" i="1" dirty="0"/>
              <a:t>um</a:t>
            </a:r>
            <a:r>
              <a:rPr lang="en-GB" sz="3200" dirty="0"/>
              <a:t>, </a:t>
            </a:r>
            <a:r>
              <a:rPr lang="en-GB" sz="3200" i="1" dirty="0"/>
              <a:t>uh</a:t>
            </a:r>
            <a:r>
              <a:rPr lang="en-GB" sz="3200" dirty="0"/>
              <a:t>)</a:t>
            </a:r>
          </a:p>
          <a:p>
            <a:r>
              <a:rPr lang="en-GB" sz="3200" dirty="0"/>
              <a:t>discourse/pragmatic markers and/or response tokens (</a:t>
            </a:r>
            <a:r>
              <a:rPr lang="en-GB" sz="3200" i="1" dirty="0"/>
              <a:t>right, well, think, know, actually, okay</a:t>
            </a:r>
            <a:r>
              <a:rPr lang="en-GB" sz="3200" dirty="0"/>
              <a:t>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79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826</TotalTime>
  <Words>694</Words>
  <Application>Microsoft Office PowerPoint</Application>
  <PresentationFormat>On-screen Show (4:3)</PresentationFormat>
  <Paragraphs>119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Celestial</vt:lpstr>
      <vt:lpstr>The vocabulary of academic speaking: an interdisciplinary perspective</vt:lpstr>
      <vt:lpstr>Outline</vt:lpstr>
      <vt:lpstr>Corpus evidence</vt:lpstr>
      <vt:lpstr>Some sub-corpora of MICASE</vt:lpstr>
      <vt:lpstr>consistency</vt:lpstr>
      <vt:lpstr>PowerPoint Presentation</vt:lpstr>
      <vt:lpstr>PowerPoint Presentation</vt:lpstr>
      <vt:lpstr>Frequency and Key words</vt:lpstr>
      <vt:lpstr>High-frequency items in academic speaking</vt:lpstr>
      <vt:lpstr>Frequency versus key words: academic speaking vs. social conversation</vt:lpstr>
      <vt:lpstr>PowerPoint Presentation</vt:lpstr>
      <vt:lpstr>Some examples from top 100 key words: MICASE &amp; BASE</vt:lpstr>
      <vt:lpstr>Some examples from top 100 key words: MICASE &amp; BASE</vt:lpstr>
      <vt:lpstr>PowerPoint Presentation</vt:lpstr>
      <vt:lpstr>PowerPoint Presentation</vt:lpstr>
      <vt:lpstr>Some examples from top 100 key words: MICASE &amp; BASE</vt:lpstr>
      <vt:lpstr>PowerPoint Presentation</vt:lpstr>
      <vt:lpstr>PowerPoint Presentation</vt:lpstr>
      <vt:lpstr>Some examples from top 100 key words: MICASE &amp; BASE</vt:lpstr>
      <vt:lpstr>Sense  (MICASE)</vt:lpstr>
      <vt:lpstr>PowerPoint Presentation</vt:lpstr>
      <vt:lpstr>Does that make sense?  (BASE)</vt:lpstr>
      <vt:lpstr>Consistency: a further example</vt:lpstr>
      <vt:lpstr>consistency</vt:lpstr>
      <vt:lpstr>Variation across events: use of “I”</vt:lpstr>
      <vt:lpstr>conclusion</vt:lpstr>
      <vt:lpstr>Thank you for listening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vocabulary of academic speaking: an interdisciplinary perspective</dc:title>
  <dc:creator>Michael McCarthy</dc:creator>
  <cp:lastModifiedBy>Michael McCarthy</cp:lastModifiedBy>
  <cp:revision>39</cp:revision>
  <cp:lastPrinted>2016-07-13T11:32:41Z</cp:lastPrinted>
  <dcterms:created xsi:type="dcterms:W3CDTF">2016-07-07T08:22:29Z</dcterms:created>
  <dcterms:modified xsi:type="dcterms:W3CDTF">2016-07-18T12:14:09Z</dcterms:modified>
</cp:coreProperties>
</file>