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3" r:id="rId4"/>
    <p:sldId id="272" r:id="rId5"/>
    <p:sldId id="257" r:id="rId6"/>
    <p:sldId id="274" r:id="rId7"/>
    <p:sldId id="291" r:id="rId8"/>
    <p:sldId id="275" r:id="rId9"/>
    <p:sldId id="276" r:id="rId10"/>
    <p:sldId id="290" r:id="rId11"/>
    <p:sldId id="262" r:id="rId12"/>
    <p:sldId id="278" r:id="rId13"/>
    <p:sldId id="289" r:id="rId14"/>
    <p:sldId id="271" r:id="rId15"/>
    <p:sldId id="263" r:id="rId16"/>
    <p:sldId id="288" r:id="rId17"/>
    <p:sldId id="282" r:id="rId18"/>
    <p:sldId id="285" r:id="rId19"/>
    <p:sldId id="286" r:id="rId20"/>
    <p:sldId id="283" r:id="rId21"/>
    <p:sldId id="287" r:id="rId22"/>
    <p:sldId id="284" r:id="rId23"/>
    <p:sldId id="279" r:id="rId24"/>
    <p:sldId id="280" r:id="rId25"/>
    <p:sldId id="281" r:id="rId2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77419" autoAdjust="0"/>
  </p:normalViewPr>
  <p:slideViewPr>
    <p:cSldViewPr snapToGrid="0">
      <p:cViewPr varScale="1">
        <p:scale>
          <a:sx n="48" d="100"/>
          <a:sy n="48" d="100"/>
        </p:scale>
        <p:origin x="-126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84"/>
    </p:cViewPr>
  </p:sorterViewPr>
  <p:notesViewPr>
    <p:cSldViewPr snapToGrid="0">
      <p:cViewPr varScale="1">
        <p:scale>
          <a:sx n="51" d="100"/>
          <a:sy n="51" d="100"/>
        </p:scale>
        <p:origin x="-2958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CB292-DA18-4F65-835A-A3186FB32946}" type="datetimeFigureOut">
              <a:rPr lang="en-GB" smtClean="0"/>
              <a:pPr/>
              <a:t>16/07/2016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8946C-718B-4650-B829-27027CC925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2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GB" dirty="0" smtClean="0"/>
              <a:t>– power and the state – approaches to studying the structures of modern states, pluralism and elitism. </a:t>
            </a:r>
            <a:r>
              <a:rPr lang="en-GB" dirty="0" err="1" smtClean="0"/>
              <a:t>Politcal</a:t>
            </a:r>
            <a:r>
              <a:rPr lang="en-GB" dirty="0" smtClean="0"/>
              <a:t> value of freedom – equality and democracy</a:t>
            </a:r>
          </a:p>
          <a:p>
            <a:pPr marL="228600" indent="-228600">
              <a:buAutoNum type="arabicParenR"/>
            </a:pPr>
            <a:r>
              <a:rPr lang="en-GB" dirty="0" smtClean="0"/>
              <a:t>– liberalism conservatism </a:t>
            </a:r>
          </a:p>
          <a:p>
            <a:pPr marL="228600" indent="-228600">
              <a:buNone/>
            </a:pPr>
            <a:endParaRPr lang="en-GB" dirty="0" smtClean="0"/>
          </a:p>
          <a:p>
            <a:pPr marL="228600" indent="-228600">
              <a:buNone/>
            </a:pPr>
            <a:endParaRPr lang="en-GB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 will study the ideas which inform and explain political activity alongside political institutions and behaviour.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Charisma, anti-</a:t>
            </a:r>
            <a:r>
              <a:rPr lang="en-GB" dirty="0" err="1" smtClean="0"/>
              <a:t>semitism</a:t>
            </a:r>
            <a:r>
              <a:rPr lang="en-GB" dirty="0" smtClean="0"/>
              <a:t>,</a:t>
            </a:r>
            <a:r>
              <a:rPr lang="en-GB" baseline="0" dirty="0" smtClean="0"/>
              <a:t> civil </a:t>
            </a:r>
            <a:r>
              <a:rPr lang="en-GB" baseline="0" dirty="0" err="1" smtClean="0"/>
              <a:t>disobediance</a:t>
            </a:r>
            <a:r>
              <a:rPr lang="en-GB" baseline="0" dirty="0" smtClean="0"/>
              <a:t>, coalition, </a:t>
            </a:r>
            <a:r>
              <a:rPr lang="en-GB" baseline="0" dirty="0" err="1" smtClean="0"/>
              <a:t>cuorruption</a:t>
            </a:r>
            <a:r>
              <a:rPr lang="en-GB" baseline="0" dirty="0" smtClean="0"/>
              <a:t>, colonialism, failed state, executive, globalisation , gender, laissez faire, status, totalitarianism </a:t>
            </a:r>
            <a:endParaRPr lang="en-GB" dirty="0" smtClean="0"/>
          </a:p>
          <a:p>
            <a:pPr marL="228600" indent="-228600">
              <a:buNone/>
            </a:pPr>
            <a:endParaRPr lang="en-GB" dirty="0" smtClean="0"/>
          </a:p>
          <a:p>
            <a:pPr marL="228600" indent="-228600">
              <a:buAutoNum type="arabicParenR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Both</a:t>
            </a:r>
            <a:r>
              <a:rPr lang="en-GB" baseline="0" dirty="0" smtClean="0"/>
              <a:t> subjects emphasise independent thought and skills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trike="sngStrike" dirty="0" smtClean="0"/>
              <a:t>History in general </a:t>
            </a:r>
            <a:r>
              <a:rPr lang="en-GB" strike="noStrike" baseline="0" dirty="0" smtClean="0"/>
              <a:t> </a:t>
            </a:r>
            <a:r>
              <a:rPr lang="en-GB" b="1" strike="noStrike" baseline="0" dirty="0" smtClean="0"/>
              <a:t>Both</a:t>
            </a:r>
            <a:r>
              <a:rPr lang="en-GB" strike="noStrike" baseline="0" dirty="0" smtClean="0"/>
              <a:t> </a:t>
            </a:r>
            <a:r>
              <a:rPr lang="en-GB" dirty="0" smtClean="0"/>
              <a:t>encourages and develops both conceptual and thematic thinking and requires the results to be expressed coherently and persuasively. </a:t>
            </a:r>
          </a:p>
          <a:p>
            <a:endParaRPr lang="en-GB" baseline="0" dirty="0" smtClean="0"/>
          </a:p>
          <a:p>
            <a:r>
              <a:rPr lang="en-GB" sz="1200" dirty="0" smtClean="0"/>
              <a:t>History as a provisional, ever-evolving body of knowledge – the difference between history and the past – history is an interpretation (creating a narrative from the past) 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That’s why we require IELTS 6 for the IRP module</a:t>
            </a:r>
          </a:p>
          <a:p>
            <a:endParaRPr lang="en-GB" dirty="0" smtClean="0"/>
          </a:p>
          <a:p>
            <a:r>
              <a:rPr lang="en-GB" dirty="0" smtClean="0"/>
              <a:t>Nation</a:t>
            </a:r>
            <a:r>
              <a:rPr lang="en-GB" baseline="0" dirty="0" smtClean="0"/>
              <a:t> – from the Latin </a:t>
            </a:r>
            <a:r>
              <a:rPr lang="en-GB" baseline="0" dirty="0" err="1" smtClean="0"/>
              <a:t>Nasci</a:t>
            </a:r>
            <a:r>
              <a:rPr lang="en-GB" baseline="0" dirty="0" smtClean="0"/>
              <a:t> – a complex phenomena shaped by a collection of factors – </a:t>
            </a:r>
            <a:r>
              <a:rPr lang="en-GB" b="1" baseline="0" dirty="0" smtClean="0"/>
              <a:t>culture</a:t>
            </a:r>
            <a:r>
              <a:rPr lang="en-GB" baseline="0" dirty="0" smtClean="0"/>
              <a:t> (a group of people bound by common language, history and religion)  </a:t>
            </a:r>
            <a:r>
              <a:rPr lang="en-GB" b="1" baseline="0" dirty="0" smtClean="0"/>
              <a:t>Political</a:t>
            </a:r>
            <a:r>
              <a:rPr lang="en-GB" baseline="0" dirty="0" smtClean="0"/>
              <a:t> nation – natural political community Psychologically – group distinguished by shared loyalty or affection – patriotism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Falkland</a:t>
            </a:r>
            <a:r>
              <a:rPr lang="en-GB" baseline="0" dirty="0" smtClean="0"/>
              <a:t>s War</a:t>
            </a:r>
          </a:p>
          <a:p>
            <a:r>
              <a:rPr lang="en-GB" baseline="0" dirty="0" smtClean="0"/>
              <a:t>Where are they?</a:t>
            </a:r>
          </a:p>
          <a:p>
            <a:r>
              <a:rPr lang="en-GB" baseline="0" dirty="0" smtClean="0"/>
              <a:t>What happened?</a:t>
            </a:r>
          </a:p>
          <a:p>
            <a:r>
              <a:rPr lang="en-GB" baseline="0" dirty="0" smtClean="0"/>
              <a:t>What are the different perspectives/interpretations?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Precision is essential- glossary – nuances of meaning –terminology – transparent – subtle distinctions – different senses of the same word ambiguous – misinterpret – clarify – definition – coherent – connotations – perspective 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Concept, notion, stance, viewpoint, perception, model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Asking others</a:t>
            </a:r>
          </a:p>
          <a:p>
            <a:r>
              <a:rPr lang="en-GB" dirty="0" smtClean="0"/>
              <a:t>Using a dictionary</a:t>
            </a:r>
          </a:p>
          <a:p>
            <a:r>
              <a:rPr lang="en-GB" dirty="0" smtClean="0"/>
              <a:t>Making use of the context to deduce meaning </a:t>
            </a:r>
          </a:p>
          <a:p>
            <a:endParaRPr lang="en-GB" dirty="0" smtClean="0"/>
          </a:p>
          <a:p>
            <a:r>
              <a:rPr lang="en-GB" dirty="0" smtClean="0"/>
              <a:t>Memory – aided through meaningful tasks, use of imagery, rote learning, recycling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946C-718B-4650-B829-27027CC925A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C3C0-E12D-4E54-954C-199F956B7D74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4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8A53-6457-4781-830F-98C386F79B1F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95DE-5721-4E97-ABFC-D7FF9126ACCE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5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B2C0-9799-469E-A7C7-06C87803EB7C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7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FC1C-DD6C-4DAE-AE16-A92325BD5B49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7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47E-C31B-433B-8384-523409082829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3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E2D-03C7-4271-8926-7167916A5E39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6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67F9-040B-4AC0-8C9E-C1C5E1F35A1A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7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67-0569-4AE2-A73C-E877DADF8A8F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9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C2CD-C197-49F8-9F8C-C3D159C12E7F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19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C8C-2E47-45ED-9E24-88E4A3D4129B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B164-7456-4F4B-B26F-104ABA08634C}" type="datetime1">
              <a:rPr lang="en-GB" smtClean="0"/>
              <a:pPr/>
              <a:t>16/07/2016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FAC0-C3F1-4CDB-BB58-DC9584BD2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3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0087"/>
            <a:ext cx="9144000" cy="2463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‘More difficult than physics’: teaching and learning historical and political terms on an IFP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InForm</a:t>
            </a:r>
            <a:r>
              <a:rPr lang="en-GB" dirty="0" smtClean="0"/>
              <a:t> Conference, Lindisfarne Centre, St Aidan’s College, Durham University</a:t>
            </a:r>
          </a:p>
          <a:p>
            <a:r>
              <a:rPr lang="en-GB" b="1" dirty="0" smtClean="0"/>
              <a:t>16</a:t>
            </a:r>
            <a:r>
              <a:rPr lang="en-GB" b="1" baseline="30000" dirty="0" smtClean="0"/>
              <a:t>th</a:t>
            </a:r>
            <a:r>
              <a:rPr lang="en-GB" b="1" dirty="0" smtClean="0"/>
              <a:t> July 2016</a:t>
            </a:r>
          </a:p>
          <a:p>
            <a:r>
              <a:rPr lang="en-GB" b="1" dirty="0" smtClean="0"/>
              <a:t>Will Hutton, </a:t>
            </a:r>
            <a:r>
              <a:rPr lang="en-GB" dirty="0" smtClean="0"/>
              <a:t>The Language Centre, School of Languages, Linguistics and Film, Queen Mary University of London </a:t>
            </a:r>
          </a:p>
          <a:p>
            <a:endParaRPr lang="en-GB" dirty="0" smtClean="0"/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8016" y="5144015"/>
            <a:ext cx="2445995" cy="15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6" name="Picture 5" descr="Falklands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" y="259292"/>
            <a:ext cx="5905500" cy="3562350"/>
          </a:xfrm>
          <a:prstGeom prst="rect">
            <a:avLst/>
          </a:prstGeom>
        </p:spPr>
      </p:pic>
      <p:pic>
        <p:nvPicPr>
          <p:cNvPr id="7" name="Picture 6" descr="protesto-sobre-malvi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6759" y="2498725"/>
            <a:ext cx="52387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about contestability/perspective – how can this be developed?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In both disciplines, key terms are often contestable and at university level students need to grapple with different perspectives in order to succeed.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In dealing with these key terms either orally or in writing, students, it is hoped  will develop their ability to</a:t>
            </a:r>
          </a:p>
          <a:p>
            <a:pPr>
              <a:buNone/>
            </a:pPr>
            <a:endParaRPr lang="en-GB" dirty="0" smtClean="0"/>
          </a:p>
          <a:p>
            <a:pPr marL="0" indent="0"/>
            <a:r>
              <a:rPr lang="en-GB" dirty="0" smtClean="0"/>
              <a:t>Make connections</a:t>
            </a:r>
          </a:p>
          <a:p>
            <a:pPr marL="0" indent="0"/>
            <a:r>
              <a:rPr lang="en-GB" dirty="0" smtClean="0"/>
              <a:t>Compare and contrast</a:t>
            </a:r>
          </a:p>
          <a:p>
            <a:pPr marL="0" indent="0"/>
            <a:r>
              <a:rPr lang="en-GB" dirty="0" smtClean="0"/>
              <a:t>Evaluate and place emphasis </a:t>
            </a:r>
          </a:p>
          <a:p>
            <a:pPr marL="0" indent="0"/>
            <a:r>
              <a:rPr lang="en-GB" dirty="0" smtClean="0"/>
              <a:t>Report what offers say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an environment for effective vocabulary acquisition </a:t>
            </a:r>
            <a:r>
              <a:rPr lang="en-GB" dirty="0" smtClean="0"/>
              <a:t>(</a:t>
            </a:r>
            <a:r>
              <a:rPr lang="en-GB" dirty="0" err="1" smtClean="0"/>
              <a:t>Blachowicz</a:t>
            </a:r>
            <a:r>
              <a:rPr lang="en-GB" dirty="0" smtClean="0"/>
              <a:t> </a:t>
            </a:r>
            <a:r>
              <a:rPr lang="en-GB" dirty="0"/>
              <a:t>et </a:t>
            </a:r>
            <a:r>
              <a:rPr lang="en-GB" dirty="0" smtClean="0"/>
              <a:t>al, 2006)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language and word-rich environment that fosters ‘word consciousness’</a:t>
            </a:r>
          </a:p>
          <a:p>
            <a:r>
              <a:rPr lang="en-GB" dirty="0" smtClean="0"/>
              <a:t>Intentional teaching of selected words with multiple types of information about each word together with opportunities for repeated exposure, use and practice</a:t>
            </a:r>
          </a:p>
          <a:p>
            <a:r>
              <a:rPr lang="en-GB" dirty="0" smtClean="0"/>
              <a:t>Teaching word-learning strategies that give students the ability to learn new words independently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14" y="273916"/>
            <a:ext cx="8288360" cy="56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vocabulary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Learners discovering meaning through the manipulation of language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Three stages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Noticing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Experimenting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Producing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role can the Moodle Glossary function play here?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122" y="2097592"/>
            <a:ext cx="9410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005" y="603972"/>
            <a:ext cx="9334067" cy="583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GB" dirty="0" smtClean="0"/>
              <a:t>Creating a Glossary Entry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88" y="1342572"/>
            <a:ext cx="9322904" cy="571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51" y="426026"/>
            <a:ext cx="10331298" cy="580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Moderating entries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66" y="2206264"/>
            <a:ext cx="10324234" cy="32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context</a:t>
            </a:r>
          </a:p>
          <a:p>
            <a:r>
              <a:rPr lang="en-GB" dirty="0" smtClean="0"/>
              <a:t>Vocabulary in history and politics </a:t>
            </a:r>
          </a:p>
          <a:p>
            <a:r>
              <a:rPr lang="en-GB" dirty="0" smtClean="0"/>
              <a:t>Why working with key terms is crucial </a:t>
            </a:r>
          </a:p>
          <a:p>
            <a:r>
              <a:rPr lang="en-GB" dirty="0" smtClean="0"/>
              <a:t>Strategies – how educators foster acquisition</a:t>
            </a:r>
          </a:p>
          <a:p>
            <a:r>
              <a:rPr lang="en-GB" dirty="0" smtClean="0"/>
              <a:t>Can </a:t>
            </a:r>
            <a:r>
              <a:rPr lang="en-GB" dirty="0" err="1" smtClean="0"/>
              <a:t>Moodle’s</a:t>
            </a:r>
            <a:r>
              <a:rPr lang="en-GB" dirty="0" smtClean="0"/>
              <a:t> Glossary activity play a role in this enterprise?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284" y="426315"/>
            <a:ext cx="9338352" cy="521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85" y="218496"/>
            <a:ext cx="5017896" cy="58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850" y="0"/>
            <a:ext cx="4555114" cy="65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44" y="258835"/>
            <a:ext cx="99631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3" y="2895271"/>
            <a:ext cx="10664970" cy="353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tudent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616" y="560748"/>
            <a:ext cx="3796147" cy="50615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8" name="Picture 7" descr="Student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508" y="422563"/>
            <a:ext cx="6973455" cy="523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000" dirty="0" smtClean="0"/>
              <a:t>What next</a:t>
            </a:r>
            <a:r>
              <a:rPr lang="en-GB" sz="4000" dirty="0" smtClean="0"/>
              <a:t>?</a:t>
            </a:r>
            <a:endParaRPr lang="en-GB" sz="4000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Will </a:t>
            </a:r>
            <a:r>
              <a:rPr lang="en-GB" dirty="0" smtClean="0"/>
              <a:t>Hutton </a:t>
            </a:r>
          </a:p>
          <a:p>
            <a:pPr>
              <a:buNone/>
            </a:pPr>
            <a:r>
              <a:rPr lang="en-GB" dirty="0" smtClean="0"/>
              <a:t>w.e.hutton@qmul.ac.uk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Arnold, John (2000) </a:t>
            </a:r>
            <a:r>
              <a:rPr lang="en-GB" u="sng" dirty="0" smtClean="0"/>
              <a:t>History: A Very Short Introduction </a:t>
            </a:r>
            <a:r>
              <a:rPr lang="en-GB" dirty="0" smtClean="0"/>
              <a:t>Oxford University Press</a:t>
            </a:r>
          </a:p>
          <a:p>
            <a:pPr>
              <a:buNone/>
            </a:pPr>
            <a:r>
              <a:rPr lang="en-GB" dirty="0" err="1" smtClean="0"/>
              <a:t>Blachowicz</a:t>
            </a:r>
            <a:r>
              <a:rPr lang="en-GB" dirty="0" smtClean="0"/>
              <a:t>, Camille et al (2006) Vocabulary: Questions from the classroom </a:t>
            </a:r>
            <a:r>
              <a:rPr lang="en-GB" u="sng" dirty="0" smtClean="0"/>
              <a:t>Reading Research Quarterly </a:t>
            </a:r>
            <a:r>
              <a:rPr lang="en-GB" dirty="0" smtClean="0"/>
              <a:t>41:4</a:t>
            </a:r>
          </a:p>
          <a:p>
            <a:pPr>
              <a:buNone/>
            </a:pPr>
            <a:r>
              <a:rPr lang="en-GB" dirty="0" smtClean="0"/>
              <a:t>Heywood, Andrew (2000) </a:t>
            </a:r>
            <a:r>
              <a:rPr lang="en-GB" u="sng" dirty="0" smtClean="0"/>
              <a:t>Key Concepts in Politics </a:t>
            </a:r>
            <a:r>
              <a:rPr lang="en-GB" dirty="0" smtClean="0"/>
              <a:t>St Martin’s Press</a:t>
            </a:r>
          </a:p>
          <a:p>
            <a:pPr>
              <a:buNone/>
            </a:pPr>
            <a:r>
              <a:rPr lang="en-GB" dirty="0" smtClean="0"/>
              <a:t>Heywood, Andrew (2013) </a:t>
            </a:r>
            <a:r>
              <a:rPr lang="en-GB" u="sng" dirty="0" smtClean="0"/>
              <a:t>Politics</a:t>
            </a:r>
            <a:r>
              <a:rPr lang="en-GB" dirty="0" smtClean="0"/>
              <a:t> Palgrave Macmillan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7" name="Content Placeholder 6" descr="Queen M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383" y="202665"/>
            <a:ext cx="3749582" cy="2812186"/>
          </a:xfrm>
        </p:spPr>
      </p:pic>
      <p:sp>
        <p:nvSpPr>
          <p:cNvPr id="9" name="TextBox 8"/>
          <p:cNvSpPr txBox="1"/>
          <p:nvPr/>
        </p:nvSpPr>
        <p:spPr>
          <a:xfrm>
            <a:off x="8075661" y="1106825"/>
            <a:ext cx="35467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Queen Mary International Foundation Programme in the Humanities and Social Sciences</a:t>
            </a:r>
          </a:p>
          <a:p>
            <a:r>
              <a:rPr lang="en-GB" sz="2000" dirty="0" smtClean="0"/>
              <a:t>Level 3 programme</a:t>
            </a:r>
          </a:p>
          <a:p>
            <a:r>
              <a:rPr lang="en-GB" sz="2000" dirty="0" smtClean="0"/>
              <a:t>Two cohorts</a:t>
            </a:r>
          </a:p>
          <a:p>
            <a:r>
              <a:rPr lang="en-GB" sz="2000" dirty="0" smtClean="0"/>
              <a:t>c.120 students</a:t>
            </a:r>
          </a:p>
          <a:p>
            <a:r>
              <a:rPr lang="en-GB" sz="2000" dirty="0" smtClean="0"/>
              <a:t>40+ nationalities </a:t>
            </a:r>
          </a:p>
          <a:p>
            <a:r>
              <a:rPr lang="en-GB" sz="2000" dirty="0" smtClean="0"/>
              <a:t>Many students have had an English-medium education and at least 50% have IELTS 7+ at entry </a:t>
            </a:r>
          </a:p>
          <a:p>
            <a:r>
              <a:rPr lang="en-GB" sz="2000" dirty="0" smtClean="0"/>
              <a:t>75% of credit for academic modules, 25% of credit for English </a:t>
            </a:r>
          </a:p>
          <a:p>
            <a:r>
              <a:rPr lang="en-GB" sz="2000" dirty="0" smtClean="0"/>
              <a:t>Top 60% tend to progress to QMUL</a:t>
            </a:r>
          </a:p>
          <a:p>
            <a:r>
              <a:rPr lang="en-GB" sz="2000" dirty="0" smtClean="0"/>
              <a:t>Choice of 10 subjects in addition </a:t>
            </a:r>
            <a:r>
              <a:rPr lang="en-GB" sz="2000" dirty="0" smtClean="0"/>
              <a:t>to English </a:t>
            </a:r>
            <a:r>
              <a:rPr lang="en-GB" sz="2000" dirty="0" smtClean="0"/>
              <a:t>Language and Study Skills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41371" y="302027"/>
            <a:ext cx="48071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Programme objectives</a:t>
            </a:r>
          </a:p>
          <a:p>
            <a:r>
              <a:rPr lang="en-GB" sz="2400" dirty="0" smtClean="0"/>
              <a:t>Increase subject knowledge + overall ability in English</a:t>
            </a:r>
          </a:p>
          <a:p>
            <a:r>
              <a:rPr lang="en-GB" sz="2400" dirty="0" smtClean="0"/>
              <a:t>Develop study skills</a:t>
            </a:r>
          </a:p>
          <a:p>
            <a:r>
              <a:rPr lang="en-GB" sz="2400" dirty="0" smtClean="0"/>
              <a:t>Assist in adjusting to UK HE</a:t>
            </a:r>
          </a:p>
          <a:p>
            <a:endParaRPr lang="en-GB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34291" y="3352800"/>
            <a:ext cx="54725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Wider institutional objectives</a:t>
            </a:r>
          </a:p>
          <a:p>
            <a:r>
              <a:rPr lang="en-GB" sz="2000" dirty="0" smtClean="0"/>
              <a:t>Queen Mary Graduate Attributes</a:t>
            </a:r>
          </a:p>
          <a:p>
            <a:r>
              <a:rPr lang="en-GB" sz="20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Vision – Engage critically with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Realisation – Clarity of Communication 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+ QMUL Model 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Relations and Politics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sz="3800" dirty="0" smtClean="0"/>
              <a:t>Learning outcomes – handle political ideas</a:t>
            </a:r>
          </a:p>
          <a:p>
            <a:pPr>
              <a:buNone/>
            </a:pPr>
            <a:endParaRPr lang="en-GB" sz="3800" dirty="0" smtClean="0"/>
          </a:p>
          <a:p>
            <a:pPr>
              <a:buNone/>
            </a:pPr>
            <a:r>
              <a:rPr lang="en-GB" sz="3800" dirty="0" smtClean="0"/>
              <a:t>The current module considers three themes:</a:t>
            </a:r>
          </a:p>
          <a:p>
            <a:pPr marL="514350" indent="-514350">
              <a:buAutoNum type="arabicParenR"/>
            </a:pPr>
            <a:r>
              <a:rPr lang="en-GB" sz="3800" dirty="0" smtClean="0"/>
              <a:t>What is politics? </a:t>
            </a:r>
          </a:p>
          <a:p>
            <a:pPr marL="514350" indent="-514350">
              <a:buAutoNum type="arabicParenR"/>
            </a:pPr>
            <a:r>
              <a:rPr lang="en-GB" sz="3800" dirty="0" smtClean="0"/>
              <a:t>Political ideologies – liberalism conservatism </a:t>
            </a:r>
          </a:p>
          <a:p>
            <a:pPr marL="514350" indent="-514350">
              <a:buAutoNum type="arabicParenR"/>
            </a:pPr>
            <a:r>
              <a:rPr lang="en-GB" sz="3800" dirty="0" smtClean="0"/>
              <a:t>International Relations 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sz="3800" dirty="0" smtClean="0"/>
              <a:t>“Politics is emphatically far more than the study of boring men in boring suits; politics is the study of power – the what, who, where, why and when of that universal phenomenon.” Tim </a:t>
            </a:r>
            <a:r>
              <a:rPr lang="en-GB" sz="3800" dirty="0" err="1" smtClean="0"/>
              <a:t>Olvier</a:t>
            </a:r>
            <a:r>
              <a:rPr lang="en-GB" sz="3800" dirty="0" smtClean="0"/>
              <a:t>, </a:t>
            </a:r>
            <a:r>
              <a:rPr lang="en-GB" sz="3800" dirty="0" err="1" smtClean="0"/>
              <a:t>Univerisity</a:t>
            </a:r>
            <a:r>
              <a:rPr lang="en-GB" sz="3800" dirty="0" smtClean="0"/>
              <a:t> of Hull writing in </a:t>
            </a:r>
            <a:r>
              <a:rPr lang="en-GB" sz="3800" i="1" dirty="0" smtClean="0"/>
              <a:t>The Independent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5" name="Picture 4" descr="Nick Hoste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1746" y="1605826"/>
            <a:ext cx="1828800" cy="2371725"/>
          </a:xfrm>
          <a:prstGeom prst="rect">
            <a:avLst/>
          </a:prstGeom>
        </p:spPr>
      </p:pic>
      <p:pic>
        <p:nvPicPr>
          <p:cNvPr id="6" name="Picture 5" descr="Sofa Grad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1604" y="2064327"/>
            <a:ext cx="2528263" cy="195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Language Centre, School of Languages, Linguistics and Film, Queen Mary University of London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542" y="524396"/>
            <a:ext cx="6836479" cy="4439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3206" y="3309358"/>
            <a:ext cx="6686974" cy="2947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1864" y="850288"/>
            <a:ext cx="6230461" cy="21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344706"/>
            <a:ext cx="10515600" cy="4509528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Twentieth Century History: the Making of the Modern World</a:t>
            </a:r>
          </a:p>
          <a:p>
            <a:pPr>
              <a:buNone/>
            </a:pPr>
            <a:r>
              <a:rPr lang="en-GB" sz="2000" dirty="0" smtClean="0"/>
              <a:t>Focus is on </a:t>
            </a:r>
            <a:r>
              <a:rPr lang="en-GB" sz="2000" b="1" dirty="0" smtClean="0"/>
              <a:t>Europe</a:t>
            </a:r>
          </a:p>
          <a:p>
            <a:pPr>
              <a:buNone/>
            </a:pPr>
            <a:r>
              <a:rPr lang="en-GB" sz="2000" b="1" dirty="0" smtClean="0"/>
              <a:t>Outcomes</a:t>
            </a:r>
            <a:r>
              <a:rPr lang="en-GB" sz="2000" dirty="0" smtClean="0"/>
              <a:t>: demonstrate basic knowledge of modern European history </a:t>
            </a:r>
          </a:p>
          <a:p>
            <a:pPr>
              <a:buNone/>
            </a:pPr>
            <a:r>
              <a:rPr lang="en-GB" sz="2000" b="1" dirty="0" smtClean="0"/>
              <a:t>Skills</a:t>
            </a:r>
            <a:r>
              <a:rPr lang="en-GB" sz="2000" dirty="0" smtClean="0"/>
              <a:t> : assess evidence, interpret information, develop writing and oral presentation skills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pic>
        <p:nvPicPr>
          <p:cNvPr id="5" name="Picture 4" descr="belgium wom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349" y="3246337"/>
            <a:ext cx="6419574" cy="3611663"/>
          </a:xfrm>
          <a:prstGeom prst="rect">
            <a:avLst/>
          </a:prstGeom>
        </p:spPr>
      </p:pic>
      <p:pic>
        <p:nvPicPr>
          <p:cNvPr id="6" name="Picture 5" descr="yes to euro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175" y="3231076"/>
            <a:ext cx="10550261" cy="5935594"/>
          </a:xfrm>
          <a:prstGeom prst="rect">
            <a:avLst/>
          </a:prstGeom>
        </p:spPr>
      </p:pic>
      <p:pic>
        <p:nvPicPr>
          <p:cNvPr id="7" name="Picture 6" descr="Jack picture feb 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5537" y="276225"/>
            <a:ext cx="1781969" cy="213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508000"/>
            <a:ext cx="5181600" cy="5668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dirty="0" smtClean="0"/>
              <a:t>Semester A</a:t>
            </a:r>
          </a:p>
          <a:p>
            <a:r>
              <a:rPr lang="en-GB" b="1" u="sng" dirty="0" smtClean="0"/>
              <a:t>Week 1</a:t>
            </a:r>
            <a:r>
              <a:rPr lang="en-GB" b="1" dirty="0" smtClean="0"/>
              <a:t>:	An Introduction to the History Module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2</a:t>
            </a:r>
            <a:r>
              <a:rPr lang="en-GB" b="1" dirty="0" smtClean="0"/>
              <a:t>: 	The First World War (and The Russian Revolution)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3</a:t>
            </a:r>
            <a:r>
              <a:rPr lang="en-GB" b="1" dirty="0" smtClean="0"/>
              <a:t>: 	Inter-war Europe: from Versailles to the Wall Street Crash 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4</a:t>
            </a:r>
            <a:r>
              <a:rPr lang="en-GB" b="1" dirty="0" smtClean="0"/>
              <a:t>: 	Hitler’s Germany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5</a:t>
            </a:r>
            <a:r>
              <a:rPr lang="en-GB" b="1" dirty="0" smtClean="0"/>
              <a:t>: 	(The Russian Revolution and) Stalin’s Soviet Union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6</a:t>
            </a:r>
            <a:r>
              <a:rPr lang="en-GB" b="1" dirty="0" smtClean="0"/>
              <a:t>: 	The Second World War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7</a:t>
            </a:r>
            <a:r>
              <a:rPr lang="en-GB" b="1" dirty="0" smtClean="0"/>
              <a:t>: 	Reading week - </a:t>
            </a:r>
            <a:r>
              <a:rPr lang="en-GB" b="1" u="sng" dirty="0" smtClean="0"/>
              <a:t>no classes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8</a:t>
            </a:r>
            <a:r>
              <a:rPr lang="en-GB" b="1" dirty="0" smtClean="0"/>
              <a:t>: 	Historical Skills week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9</a:t>
            </a:r>
            <a:r>
              <a:rPr lang="en-GB" b="1" dirty="0" smtClean="0"/>
              <a:t>: 	The conclusion and consequences of the Second World War and the 			founding of the United Nations and NATO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10</a:t>
            </a:r>
            <a:r>
              <a:rPr lang="en-GB" b="1" dirty="0" smtClean="0"/>
              <a:t>: 	The Cold War I: the origins of the Cold War and the threat of nuclear 			war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11</a:t>
            </a:r>
            <a:r>
              <a:rPr lang="en-GB" b="1" dirty="0" smtClean="0"/>
              <a:t>: 	Class test </a:t>
            </a:r>
            <a:r>
              <a:rPr lang="en-GB" dirty="0" smtClean="0"/>
              <a:t>- date to be confirmed</a:t>
            </a:r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12</a:t>
            </a:r>
            <a:r>
              <a:rPr lang="en-GB" b="1" dirty="0" smtClean="0"/>
              <a:t>: 	The Holocaust: visit to the Imperial War Museum </a:t>
            </a:r>
            <a:r>
              <a:rPr lang="en-GB" dirty="0" smtClean="0"/>
              <a:t>- date to be confirmed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474133"/>
            <a:ext cx="5181600" cy="570283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dirty="0" smtClean="0"/>
              <a:t>Semester B</a:t>
            </a:r>
          </a:p>
          <a:p>
            <a:r>
              <a:rPr lang="en-GB" b="1" u="sng" dirty="0" smtClean="0"/>
              <a:t>Week 1</a:t>
            </a:r>
            <a:r>
              <a:rPr lang="en-GB" b="1" dirty="0" smtClean="0"/>
              <a:t>: 	From European Communities to European Union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2</a:t>
            </a:r>
            <a:r>
              <a:rPr lang="en-GB" b="1" dirty="0" smtClean="0"/>
              <a:t>:	European Decolonization: retreat or revolt?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3</a:t>
            </a:r>
            <a:r>
              <a:rPr lang="en-GB" b="1" dirty="0" smtClean="0"/>
              <a:t>:	The Vietnam Wars of 1945-75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4</a:t>
            </a:r>
            <a:r>
              <a:rPr lang="en-GB" b="1" dirty="0" smtClean="0"/>
              <a:t>:	Case study: Britain from the Workhouse to the Welfare State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5</a:t>
            </a:r>
            <a:r>
              <a:rPr lang="en-GB" b="1" dirty="0" smtClean="0"/>
              <a:t>:	Mass affluence and technological progress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6</a:t>
            </a:r>
            <a:r>
              <a:rPr lang="en-GB" b="1" dirty="0" smtClean="0"/>
              <a:t>: 	The 'Cultural Revolution' of 'The Sixties' in the West and the rise of 			global youth and 'pop' culture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7</a:t>
            </a:r>
            <a:r>
              <a:rPr lang="en-GB" b="1" dirty="0" smtClean="0"/>
              <a:t>: 	Class test </a:t>
            </a:r>
            <a:r>
              <a:rPr lang="en-GB" dirty="0" smtClean="0"/>
              <a:t>- date to be confirmed</a:t>
            </a:r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8</a:t>
            </a:r>
            <a:r>
              <a:rPr lang="en-GB" b="1" dirty="0" smtClean="0"/>
              <a:t>:	‘The Generation of 1968’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9</a:t>
            </a:r>
            <a:r>
              <a:rPr lang="en-GB" b="1" dirty="0" smtClean="0"/>
              <a:t>:	The changing lives of women in the Twentieth Century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10</a:t>
            </a:r>
            <a:r>
              <a:rPr lang="en-GB" b="1" dirty="0" smtClean="0"/>
              <a:t>: 	The Cold War II: Khrushchev to Gorbachev, and the era of Detente</a:t>
            </a:r>
            <a:endParaRPr lang="en-GB" dirty="0" smtClean="0"/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b="1" u="sng" dirty="0" smtClean="0"/>
              <a:t>Week 11</a:t>
            </a:r>
            <a:r>
              <a:rPr lang="en-GB" b="1" dirty="0" smtClean="0"/>
              <a:t>: 	The Cold War III: the 'collapse' of Communism, and the 'triumph’ of Liberal Democracy?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 in the two subjects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2327"/>
            <a:ext cx="5181600" cy="48136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3400" b="1" dirty="0" smtClean="0"/>
              <a:t>International Relations and Politics </a:t>
            </a:r>
          </a:p>
          <a:p>
            <a:pPr>
              <a:buNone/>
            </a:pPr>
            <a:r>
              <a:rPr lang="en-GB" sz="3400" dirty="0" smtClean="0"/>
              <a:t>“Politics is exciting because people disagree.” (Heywood, 1)</a:t>
            </a:r>
            <a:endParaRPr lang="en-GB" sz="3400" b="1" dirty="0" smtClean="0"/>
          </a:p>
          <a:p>
            <a:pPr>
              <a:buNone/>
            </a:pPr>
            <a:r>
              <a:rPr lang="en-GB" sz="3400" b="1" dirty="0" smtClean="0"/>
              <a:t>A social science- </a:t>
            </a:r>
            <a:r>
              <a:rPr lang="en-GB" sz="3400" dirty="0" smtClean="0"/>
              <a:t>tends to deal in generalisations</a:t>
            </a:r>
          </a:p>
          <a:p>
            <a:pPr>
              <a:buNone/>
            </a:pPr>
            <a:r>
              <a:rPr lang="en-GB" sz="3400" dirty="0" smtClean="0"/>
              <a:t>Confusion between how the terms are used by practitioners of politics (politicians) and how they are used by those who study politics </a:t>
            </a:r>
          </a:p>
          <a:p>
            <a:pPr>
              <a:buNone/>
            </a:pPr>
            <a:r>
              <a:rPr lang="en-GB" sz="3400" dirty="0" smtClean="0"/>
              <a:t>Deals with ideological ways of seeing the world</a:t>
            </a:r>
          </a:p>
          <a:p>
            <a:pPr>
              <a:buNone/>
            </a:pPr>
            <a:r>
              <a:rPr lang="en-GB" sz="3400" dirty="0" smtClean="0"/>
              <a:t>“Concepts have a particular importance for students of politics. It is no exaggeration to suggest that </a:t>
            </a:r>
            <a:r>
              <a:rPr lang="en-GB" sz="3400" dirty="0" smtClean="0">
                <a:solidFill>
                  <a:srgbClr val="002060"/>
                </a:solidFill>
              </a:rPr>
              <a:t>political argument often boils down to a struggle over the legitimate meaning of terms</a:t>
            </a:r>
            <a:r>
              <a:rPr lang="en-GB" sz="3400" dirty="0" smtClean="0"/>
              <a:t>”  (Heywood 2000, 3)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3200" b="1" dirty="0" smtClean="0"/>
              <a:t>History </a:t>
            </a:r>
          </a:p>
          <a:p>
            <a:pPr>
              <a:buNone/>
            </a:pPr>
            <a:r>
              <a:rPr lang="en-GB" sz="3200" dirty="0" smtClean="0"/>
              <a:t>Examination of specific events and processes/ developments </a:t>
            </a:r>
          </a:p>
          <a:p>
            <a:pPr>
              <a:buNone/>
            </a:pPr>
            <a:r>
              <a:rPr lang="en-GB" sz="3200" b="1" dirty="0" smtClean="0"/>
              <a:t>A humanity </a:t>
            </a:r>
          </a:p>
          <a:p>
            <a:pPr marL="0" indent="0">
              <a:buNone/>
            </a:pPr>
            <a:r>
              <a:rPr lang="en-GB" sz="3200" dirty="0" smtClean="0"/>
              <a:t>“Whereas </a:t>
            </a:r>
            <a:r>
              <a:rPr lang="en-GB" sz="3200" u="sng" dirty="0" smtClean="0">
                <a:solidFill>
                  <a:srgbClr val="002060"/>
                </a:solidFill>
              </a:rPr>
              <a:t>a historian is likely to want to make sense of a particular event </a:t>
            </a:r>
            <a:r>
              <a:rPr lang="en-GB" sz="3200" dirty="0" smtClean="0"/>
              <a:t>. . . a political analyst is more likely to study such events with a view to making sense of a larger or more general phenomenon”  such as revolution  (Heywood 2000, 3)</a:t>
            </a:r>
          </a:p>
          <a:p>
            <a:pPr marL="0" indent="0">
              <a:buNone/>
            </a:pPr>
            <a:r>
              <a:rPr lang="en-GB" sz="3200" dirty="0" smtClean="0"/>
              <a:t> historians interested in what is different or unique about a particular set of events</a:t>
            </a:r>
          </a:p>
          <a:p>
            <a:pPr>
              <a:buNone/>
            </a:pPr>
            <a:r>
              <a:rPr lang="en-GB" sz="3200" dirty="0" smtClean="0"/>
              <a:t>“The past itself is not a narrative. In its entirety, it is as chaotic, uncoordinated and complex as life. History is about </a:t>
            </a:r>
            <a:r>
              <a:rPr lang="en-GB" sz="3200" dirty="0" smtClean="0">
                <a:solidFill>
                  <a:srgbClr val="002060"/>
                </a:solidFill>
              </a:rPr>
              <a:t>making sense of that mess, finding or creating patterns and meanings and stories from the maelstrom</a:t>
            </a:r>
            <a:r>
              <a:rPr lang="en-GB" sz="3200" dirty="0" smtClean="0"/>
              <a:t>.” (Arnold 2000, 13) </a:t>
            </a:r>
            <a:endParaRPr lang="en-GB" sz="3200" b="1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they challenging?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02933"/>
            <a:ext cx="5181600" cy="38740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Ideological frameworks  which differ over time and space </a:t>
            </a:r>
          </a:p>
          <a:p>
            <a:pPr>
              <a:buNone/>
            </a:pPr>
            <a:r>
              <a:rPr lang="en-GB" dirty="0" smtClean="0"/>
              <a:t>Political language – informative (referential function) or persuasive (</a:t>
            </a:r>
            <a:r>
              <a:rPr lang="en-GB" dirty="0" err="1" smtClean="0"/>
              <a:t>conative</a:t>
            </a:r>
            <a:r>
              <a:rPr lang="en-GB" dirty="0" smtClean="0"/>
              <a:t> function) </a:t>
            </a:r>
          </a:p>
          <a:p>
            <a:pPr>
              <a:buNone/>
            </a:pPr>
            <a:r>
              <a:rPr lang="en-GB" dirty="0" smtClean="0"/>
              <a:t>Abstract nouns abound in both disciplines which often have multiple meanings</a:t>
            </a:r>
          </a:p>
          <a:p>
            <a:pPr>
              <a:buNone/>
            </a:pPr>
            <a:r>
              <a:rPr lang="en-GB" dirty="0" smtClean="0"/>
              <a:t>Unfamiliar proper nouns</a:t>
            </a:r>
          </a:p>
          <a:p>
            <a:pPr>
              <a:buNone/>
            </a:pPr>
            <a:r>
              <a:rPr lang="en-GB" dirty="0" smtClean="0"/>
              <a:t>Sheer number of terms</a:t>
            </a:r>
          </a:p>
          <a:p>
            <a:pPr>
              <a:buNone/>
            </a:pPr>
            <a:r>
              <a:rPr lang="en-GB" dirty="0" smtClean="0"/>
              <a:t>A new geographical perspective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Nation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Language Centre, School of Languages, Linguistics and Film, Queen Mary University of London 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267" y="1727200"/>
            <a:ext cx="4487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Language constrains certainly</a:t>
            </a:r>
            <a:r>
              <a:rPr lang="en-GB" sz="2400" dirty="0" smtClean="0"/>
              <a:t>, but also about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941</TotalTime>
  <Words>1532</Words>
  <Application>Microsoft Office PowerPoint</Application>
  <PresentationFormat>Custom</PresentationFormat>
  <Paragraphs>224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‘More difficult than physics’: teaching and learning historical and political terms on an IFP </vt:lpstr>
      <vt:lpstr>Outline </vt:lpstr>
      <vt:lpstr>PowerPoint Presentation</vt:lpstr>
      <vt:lpstr>International Relations and Politics</vt:lpstr>
      <vt:lpstr>PowerPoint Presentation</vt:lpstr>
      <vt:lpstr>History </vt:lpstr>
      <vt:lpstr>PowerPoint Presentation</vt:lpstr>
      <vt:lpstr>Vocabulary in the two subjects</vt:lpstr>
      <vt:lpstr>Why are they challenging?</vt:lpstr>
      <vt:lpstr>PowerPoint Presentation</vt:lpstr>
      <vt:lpstr>All about contestability/perspective – how can this be developed? </vt:lpstr>
      <vt:lpstr>Creating an environment for effective vocabulary acquisition (Blachowicz et al, 2006)</vt:lpstr>
      <vt:lpstr>PowerPoint Presentation</vt:lpstr>
      <vt:lpstr>Learning vocabulary </vt:lpstr>
      <vt:lpstr>What role can the Moodle Glossary function play here? </vt:lpstr>
      <vt:lpstr>PowerPoint Presentation</vt:lpstr>
      <vt:lpstr>Creating a Glossary Entry </vt:lpstr>
      <vt:lpstr>PowerPoint Presentation</vt:lpstr>
      <vt:lpstr>Moderating entries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>QMUL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‘More difficult than physics’: teaching and learning historical and political terms on an IFP</dc:title>
  <dc:creator>William Hutton</dc:creator>
  <cp:lastModifiedBy>NetBook User</cp:lastModifiedBy>
  <cp:revision>90</cp:revision>
  <cp:lastPrinted>2016-07-14T16:21:20Z</cp:lastPrinted>
  <dcterms:created xsi:type="dcterms:W3CDTF">2016-07-14T13:37:23Z</dcterms:created>
  <dcterms:modified xsi:type="dcterms:W3CDTF">2016-07-16T14:08:46Z</dcterms:modified>
</cp:coreProperties>
</file>