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56" r:id="rId2"/>
    <p:sldId id="268" r:id="rId3"/>
    <p:sldId id="257" r:id="rId4"/>
    <p:sldId id="258" r:id="rId5"/>
    <p:sldId id="269" r:id="rId6"/>
    <p:sldId id="259" r:id="rId7"/>
    <p:sldId id="270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6858000" type="screen4x3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024AA9-C019-4B13-93E9-F9A85B79FB40}" type="datetimeFigureOut">
              <a:rPr lang="en-GB" smtClean="0"/>
              <a:t>23/07/2014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80E503-02E0-45DB-868B-B940AC9FB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6897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iticalthinking.org/pages/critical-thinking-testing-and-assessment/594" TargetMode="External"/><Relationship Id="rId2" Type="http://schemas.openxmlformats.org/officeDocument/2006/relationships/hyperlink" Target="http://www.criticalthinking.org/files/White%20PaperAssessmentSept2007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riticalthinking.org/pages/critical-thinking-testing-and-assessment/594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1"/>
            <a:ext cx="7772400" cy="2000250"/>
          </a:xfrm>
        </p:spPr>
        <p:txBody>
          <a:bodyPr>
            <a:normAutofit fontScale="90000"/>
          </a:bodyPr>
          <a:lstStyle/>
          <a:p>
            <a:r>
              <a:rPr lang="en-GB" b="1" i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Developing Critical Thinking under Test Conditions: an explorative </a:t>
            </a:r>
            <a:r>
              <a:rPr lang="en-GB" b="1" i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endeavou</a:t>
            </a:r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r</a:t>
            </a:r>
            <a:endParaRPr lang="en-GB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b="1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Sandra </a:t>
            </a:r>
            <a:r>
              <a:rPr lang="en-GB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L</a:t>
            </a:r>
            <a:r>
              <a:rPr lang="en-GB" b="1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eigh</a:t>
            </a:r>
          </a:p>
          <a:p>
            <a:r>
              <a:rPr lang="en-GB" b="1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University of Nottingham</a:t>
            </a:r>
            <a:endParaRPr lang="en-GB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017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Learner Outcomes</a:t>
            </a:r>
            <a:endParaRPr lang="en-GB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knowledge and 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understanding</a:t>
            </a:r>
            <a:endParaRPr lang="en-GB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intellectual 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skills </a:t>
            </a:r>
          </a:p>
          <a:p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transferable skills </a:t>
            </a:r>
          </a:p>
          <a:p>
            <a:pPr marL="0" indent="0">
              <a:buNone/>
            </a:pPr>
            <a:endParaRPr lang="en-GB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336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Strengths</a:t>
            </a:r>
            <a:endParaRPr lang="en-GB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Variety of cognitive skills</a:t>
            </a:r>
          </a:p>
          <a:p>
            <a:pPr marL="0" indent="0" algn="ctr">
              <a:buNone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+</a:t>
            </a:r>
          </a:p>
          <a:p>
            <a:pPr marL="0" indent="0" algn="ctr">
              <a:buNone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Engaging and continuous process</a:t>
            </a:r>
          </a:p>
          <a:p>
            <a:pPr marL="0" indent="0" algn="ctr">
              <a:buNone/>
            </a:pP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=</a:t>
            </a:r>
            <a:endParaRPr lang="en-GB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en-GB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Learning under assessment conditions</a:t>
            </a:r>
            <a:endParaRPr lang="en-GB" b="1" dirty="0" smtClean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56169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Limitations</a:t>
            </a:r>
            <a:endParaRPr lang="en-GB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Time and Topics </a:t>
            </a:r>
            <a:endParaRPr lang="en-GB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Materials, cultural bias &amp; language advantage</a:t>
            </a:r>
          </a:p>
          <a:p>
            <a:r>
              <a:rPr lang="en-GB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Subjective marking: </a:t>
            </a:r>
            <a:r>
              <a:rPr lang="en-GB" i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sections 2 and 3</a:t>
            </a:r>
          </a:p>
          <a:p>
            <a:pPr marL="0" indent="0">
              <a:buNone/>
            </a:pPr>
            <a:endParaRPr lang="en-GB" dirty="0">
              <a:latin typeface="Century Gothic" panose="020B0502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4784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Future </a:t>
            </a:r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Development</a:t>
            </a:r>
            <a:r>
              <a:rPr lang="en-GB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A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ssessment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: exam and coursework; SEM 1 and 2</a:t>
            </a:r>
          </a:p>
          <a:p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Include 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more global 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perspectives</a:t>
            </a:r>
          </a:p>
          <a:p>
            <a:r>
              <a:rPr lang="en-GB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Provide more clarifications</a:t>
            </a:r>
          </a:p>
          <a:p>
            <a:endParaRPr lang="en-GB" dirty="0">
              <a:latin typeface="Century Gothic" panose="020B0502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71725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Questions</a:t>
            </a:r>
            <a:endParaRPr lang="en-GB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sz="9600" dirty="0" smtClean="0">
                <a:solidFill>
                  <a:schemeClr val="accent5">
                    <a:lumMod val="75000"/>
                  </a:schemeClr>
                </a:solidFill>
                <a:latin typeface="Algerian" panose="04020705040A02060702" pitchFamily="82" charset="0"/>
              </a:rPr>
              <a:t>?</a:t>
            </a:r>
            <a:endParaRPr lang="en-GB" sz="9600" dirty="0">
              <a:solidFill>
                <a:schemeClr val="accent5">
                  <a:lumMod val="75000"/>
                </a:schemeClr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316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References</a:t>
            </a:r>
            <a:endParaRPr lang="en-GB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err="1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Freire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, P. (2004). </a:t>
            </a:r>
            <a:r>
              <a:rPr lang="en-GB" i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Pedagogy of Hope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. London: Continuum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marL="0" indent="0">
              <a:buNone/>
            </a:pPr>
            <a:endParaRPr lang="en-GB" dirty="0" smtClean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Paul, R. and Elder, L. (2007) </a:t>
            </a:r>
            <a:r>
              <a:rPr lang="en-GB" i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Consequential Validity: using assessment to drive instruction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Available at 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hlinkClick r:id="rId2"/>
              </a:rPr>
              <a:t>http://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hlinkClick r:id="rId2"/>
              </a:rPr>
              <a:t>www.criticalthinking.org/files/White%20PaperAssessmentSept2007.pdf</a:t>
            </a:r>
            <a:endParaRPr lang="en-GB" dirty="0" smtClean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GB" dirty="0" smtClean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Wolfe, C. (</a:t>
            </a:r>
            <a:r>
              <a:rPr lang="en-GB" dirty="0" err="1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nd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) </a:t>
            </a:r>
            <a:r>
              <a:rPr lang="en-GB" i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Criteria for Critical Thinking Assignments. 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Available at 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hlinkClick r:id="rId3"/>
              </a:rPr>
              <a:t>http://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hlinkClick r:id="rId3"/>
              </a:rPr>
              <a:t>www.criticalthinking.org/pages/critical-thinking-testing-and-assessment/594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endParaRPr lang="en-GB" i="1" dirty="0" smtClean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620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err="1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Freire’s</a:t>
            </a:r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 Concept of Education</a:t>
            </a:r>
            <a:endParaRPr lang="en-GB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Banking versus liberating education</a:t>
            </a:r>
          </a:p>
        </p:txBody>
      </p:sp>
    </p:spTree>
    <p:extLst>
      <p:ext uri="{BB962C8B-B14F-4D97-AF65-F5344CB8AC3E}">
        <p14:creationId xmlns:p14="http://schemas.microsoft.com/office/powerpoint/2010/main" val="3895370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Outline</a:t>
            </a:r>
            <a:endParaRPr lang="en-GB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Challenges</a:t>
            </a:r>
          </a:p>
          <a:p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Validity &amp; Strengths</a:t>
            </a:r>
          </a:p>
          <a:p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Limitations and future developments/directions</a:t>
            </a:r>
          </a:p>
          <a:p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Questions</a:t>
            </a:r>
            <a:endParaRPr lang="en-GB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10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Foundation Programme and CT module</a:t>
            </a:r>
          </a:p>
          <a:p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CT learning outcomes:</a:t>
            </a:r>
          </a:p>
          <a:p>
            <a:pPr lvl="1"/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understanding argumentation and reasoning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analytical and critical thinking, </a:t>
            </a:r>
            <a:endParaRPr lang="en-GB" sz="3600" dirty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developing 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confidence</a:t>
            </a:r>
            <a:endParaRPr lang="en-GB" dirty="0" smtClean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GB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5756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Test Purpose</a:t>
            </a:r>
            <a:endParaRPr lang="en-GB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how students position 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themselves in a controversy </a:t>
            </a:r>
            <a:endParaRPr lang="en-GB" dirty="0" smtClean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/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how they present 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valid arguments </a:t>
            </a:r>
          </a:p>
          <a:p>
            <a:pPr lvl="0"/>
            <a:r>
              <a:rPr lang="en-GB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t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heir abilities 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to note fallacious reasoning </a:t>
            </a:r>
          </a:p>
          <a:p>
            <a:pPr lvl="0"/>
            <a:r>
              <a:rPr lang="en-GB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and to understand abstract concepts, bias, statistics</a:t>
            </a:r>
          </a:p>
          <a:p>
            <a:pPr marL="0" indent="0">
              <a:buNone/>
            </a:pPr>
            <a:endParaRPr lang="en-GB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462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Challenges</a:t>
            </a:r>
            <a:endParaRPr lang="en-GB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(Abstract and diverging) process versus (tangible &amp; convergent)product</a:t>
            </a:r>
          </a:p>
          <a:p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Content versus thinking skills</a:t>
            </a:r>
            <a:endParaRPr lang="en-GB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Selecting the right topics</a:t>
            </a:r>
          </a:p>
          <a:p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Students’ different abilities</a:t>
            </a:r>
            <a:endParaRPr lang="en-GB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392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The Test</a:t>
            </a:r>
            <a:endParaRPr lang="en-GB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1</a:t>
            </a:r>
            <a:r>
              <a:rPr lang="en-GB" baseline="300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st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 section: 10 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questions</a:t>
            </a:r>
          </a:p>
          <a:p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2</a:t>
            </a:r>
            <a:r>
              <a:rPr lang="en-GB" baseline="30000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nd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section: 15 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questions; multiple tasks</a:t>
            </a:r>
          </a:p>
          <a:p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3</a:t>
            </a:r>
            <a:r>
              <a:rPr lang="en-GB" baseline="30000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rd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section: 1 question from 3 choices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7162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Validity</a:t>
            </a:r>
            <a:endParaRPr lang="en-GB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Criteria for CT assignments: </a:t>
            </a:r>
            <a:r>
              <a:rPr lang="en-US" u="sng" dirty="0" smtClean="0">
                <a:solidFill>
                  <a:schemeClr val="accent5">
                    <a:lumMod val="50000"/>
                  </a:schemeClr>
                </a:solidFill>
                <a:hlinkClick r:id="rId2"/>
              </a:rPr>
              <a:t>http</a:t>
            </a:r>
            <a:r>
              <a:rPr lang="en-US" u="sng" dirty="0">
                <a:solidFill>
                  <a:schemeClr val="accent5">
                    <a:lumMod val="50000"/>
                  </a:schemeClr>
                </a:solidFill>
                <a:hlinkClick r:id="rId2"/>
              </a:rPr>
              <a:t>://www.criticalthinking.org/pages/critical-thinking-testing-and-assessment/594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endParaRPr lang="en-GB" b="1" dirty="0" smtClean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/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Learning Outcomes of FP</a:t>
            </a:r>
            <a:endParaRPr lang="en-GB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60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Four Criteria </a:t>
            </a:r>
            <a:r>
              <a:rPr lang="en-GB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for CT </a:t>
            </a:r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assignments</a:t>
            </a:r>
            <a:endParaRPr lang="en-GB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Address 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fundamental &amp; powerful 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concepts</a:t>
            </a:r>
          </a:p>
          <a:p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Appropriate 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(range) of cognitive 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skills</a:t>
            </a:r>
            <a:endParaRPr lang="en-GB" i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Reasoned 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questions/judgements within conflicting or complex 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issues</a:t>
            </a:r>
          </a:p>
          <a:p>
            <a:r>
              <a:rPr lang="en-GB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Intellectual standards:</a:t>
            </a:r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</a:rPr>
              <a:t>  </a:t>
            </a:r>
            <a:r>
              <a:rPr lang="en-GB" i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FP </a:t>
            </a:r>
            <a:r>
              <a:rPr lang="en-GB" i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learner </a:t>
            </a:r>
            <a:r>
              <a:rPr lang="en-GB" i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outcomes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333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297</Words>
  <Application>Microsoft Office PowerPoint</Application>
  <PresentationFormat>On-screen Show (4:3)</PresentationFormat>
  <Paragraphs>72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Developing Critical Thinking under Test Conditions: an explorative endeavour</vt:lpstr>
      <vt:lpstr>Freire’s Concept of Education</vt:lpstr>
      <vt:lpstr>Outline</vt:lpstr>
      <vt:lpstr>Introduction</vt:lpstr>
      <vt:lpstr>Test Purpose</vt:lpstr>
      <vt:lpstr>Challenges</vt:lpstr>
      <vt:lpstr>The Test</vt:lpstr>
      <vt:lpstr>Validity</vt:lpstr>
      <vt:lpstr>Four Criteria for CT assignments</vt:lpstr>
      <vt:lpstr>Learner Outcomes</vt:lpstr>
      <vt:lpstr>Strengths</vt:lpstr>
      <vt:lpstr>Limitations</vt:lpstr>
      <vt:lpstr>Future Developments</vt:lpstr>
      <vt:lpstr>Questions</vt:lpstr>
      <vt:lpstr>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Critical Thinking under Test Conditions: an explorative endeavour</dc:title>
  <dc:creator>Leigh Sandra</dc:creator>
  <cp:lastModifiedBy>Leigh Sandra</cp:lastModifiedBy>
  <cp:revision>29</cp:revision>
  <cp:lastPrinted>2014-07-17T14:48:37Z</cp:lastPrinted>
  <dcterms:created xsi:type="dcterms:W3CDTF">2006-08-16T00:00:00Z</dcterms:created>
  <dcterms:modified xsi:type="dcterms:W3CDTF">2014-07-23T12:14:36Z</dcterms:modified>
</cp:coreProperties>
</file>