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embeddedFontLst>
    <p:embeddedFont>
      <p:font typeface="Playfair Display" panose="020B0604020202020204" charset="0"/>
      <p:regular r:id="rId20"/>
      <p:bold r:id="rId21"/>
      <p:italic r:id="rId22"/>
      <p:boldItalic r:id="rId23"/>
    </p:embeddedFont>
    <p:embeddedFont>
      <p:font typeface="Roboto" panose="020B0604020202020204" charset="0"/>
      <p:regular r:id="rId24"/>
      <p:bold r:id="rId25"/>
      <p:italic r:id="rId26"/>
      <p:boldItalic r:id="rId27"/>
    </p:embeddedFont>
    <p:embeddedFont>
      <p:font typeface="Roboto Medium"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97">
          <p15:clr>
            <a:srgbClr val="A4A3A4"/>
          </p15:clr>
        </p15:guide>
        <p15:guide id="2" orient="horz" pos="572">
          <p15:clr>
            <a:srgbClr val="A4A3A4"/>
          </p15:clr>
        </p15:guide>
        <p15:guide id="3" orient="horz" pos="1389">
          <p15:clr>
            <a:srgbClr val="A4A3A4"/>
          </p15:clr>
        </p15:guide>
        <p15:guide id="4" orient="horz" pos="1525">
          <p15:clr>
            <a:srgbClr val="A4A3A4"/>
          </p15:clr>
        </p15:guide>
        <p15:guide id="5" orient="horz" pos="799">
          <p15:clr>
            <a:srgbClr val="A4A3A4"/>
          </p15:clr>
        </p15:guide>
        <p15:guide id="6" orient="horz" pos="4123">
          <p15:clr>
            <a:srgbClr val="A4A3A4"/>
          </p15:clr>
        </p15:guide>
        <p15:guide id="7" pos="657">
          <p15:clr>
            <a:srgbClr val="A4A3A4"/>
          </p15:clr>
        </p15:guide>
        <p15:guide id="8" pos="5239">
          <p15:clr>
            <a:srgbClr val="A4A3A4"/>
          </p15:clr>
        </p15:guide>
        <p15:guide id="9" pos="195">
          <p15:clr>
            <a:srgbClr val="A4A3A4"/>
          </p15:clr>
        </p15:guide>
        <p15:guide id="10" pos="299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90" y="402"/>
      </p:cViewPr>
      <p:guideLst>
        <p:guide orient="horz" pos="197"/>
        <p:guide orient="horz" pos="572"/>
        <p:guide orient="horz" pos="1389"/>
        <p:guide orient="horz" pos="1525"/>
        <p:guide orient="horz" pos="799"/>
        <p:guide orient="horz" pos="4123"/>
        <p:guide pos="657"/>
        <p:guide pos="5239"/>
        <p:guide pos="195"/>
        <p:guide pos="2995"/>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479410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32" name="Google Shape;32;p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4467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102" name="Google Shape;102;p2: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994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
        <p:nvSpPr>
          <p:cNvPr id="109" name="Google Shape;109;p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0" name="Google Shape;110;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00313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8" name="Google Shape;118;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119" name="Google Shape;119;p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31321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a30b59c09_0_49: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Google Shape;125;g3a30b59c09_0_4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126" name="Google Shape;126;g3a30b59c09_0_49: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1283610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cadf20f28_1_6: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Google Shape;132;g3cadf20f28_1_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133" name="Google Shape;133;g3cadf20f28_1_6: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587627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a30b59c09_0_679: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Google Shape;162;g3a30b59c09_0_67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163" name="Google Shape;163;g3a30b59c09_0_679: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1216361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170" name="Google Shape;170;p6: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3905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cadf20f28_1_38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Google Shape;177;g3cadf20f28_1_38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178" name="Google Shape;178;g3cadf20f28_1_38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2380014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3a30b59c09_0_6: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Google Shape;39;g3a30b59c09_0_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40" name="Google Shape;40;g3a30b59c09_0_6: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a:t>
            </a:fld>
            <a:endParaRPr/>
          </a:p>
        </p:txBody>
      </p:sp>
    </p:spTree>
    <p:extLst>
      <p:ext uri="{BB962C8B-B14F-4D97-AF65-F5344CB8AC3E}">
        <p14:creationId xmlns:p14="http://schemas.microsoft.com/office/powerpoint/2010/main" val="3613034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3a30b59c09_0_19: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Google Shape;46;g3a30b59c09_0_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47" name="Google Shape;47;g3a30b59c09_0_19: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a:t>
            </a:fld>
            <a:endParaRPr/>
          </a:p>
        </p:txBody>
      </p:sp>
    </p:spTree>
    <p:extLst>
      <p:ext uri="{BB962C8B-B14F-4D97-AF65-F5344CB8AC3E}">
        <p14:creationId xmlns:p14="http://schemas.microsoft.com/office/powerpoint/2010/main" val="4268624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a30b59c09_0_25: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Google Shape;55;g3a30b59c09_0_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56" name="Google Shape;56;g3a30b59c09_0_25: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217169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a30b59c09_0_3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Google Shape;62;g3a30b59c09_0_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63" name="Google Shape;63;g3a30b59c09_0_31: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5</a:t>
            </a:fld>
            <a:endParaRPr/>
          </a:p>
        </p:txBody>
      </p:sp>
    </p:spTree>
    <p:extLst>
      <p:ext uri="{BB962C8B-B14F-4D97-AF65-F5344CB8AC3E}">
        <p14:creationId xmlns:p14="http://schemas.microsoft.com/office/powerpoint/2010/main" val="1992898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a30b59c09_0_37: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Google Shape;71;g3a30b59c09_0_3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72" name="Google Shape;72;g3a30b59c09_0_37: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2747974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a30b59c09_0_4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Google Shape;79;g3a30b59c09_0_4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80" name="Google Shape;80;g3a30b59c09_0_43: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1674265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a30b59c09_0_55: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Google Shape;87;g3a30b59c09_0_5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88" name="Google Shape;88;g3a30b59c09_0_55: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342618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a30b59c09_0_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Google Shape;95;g3a30b59c09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96" name="Google Shape;96;g3a30b59c09_0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3597930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1028700" y="338138"/>
            <a:ext cx="7827963" cy="947737"/>
          </a:xfrm>
          <a:prstGeom prst="rect">
            <a:avLst/>
          </a:prstGeom>
          <a:noFill/>
          <a:ln>
            <a:noFill/>
          </a:ln>
        </p:spPr>
        <p:txBody>
          <a:bodyPr spcFirstLastPara="1" wrap="square" lIns="0" tIns="45700" rIns="91425" bIns="45700" anchor="ctr" anchorCtr="0"/>
          <a:lstStyle>
            <a:lvl1pPr marR="0" lvl="0" algn="l" rtl="0">
              <a:spcBef>
                <a:spcPts val="0"/>
              </a:spcBef>
              <a:spcAft>
                <a:spcPts val="0"/>
              </a:spcAft>
              <a:buSzPts val="1400"/>
              <a:buNone/>
              <a:defRPr sz="28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1" i="0" u="none" strike="noStrike" cap="none">
                <a:solidFill>
                  <a:schemeClr val="dk1"/>
                </a:solidFill>
                <a:latin typeface="Arial"/>
                <a:ea typeface="Arial"/>
                <a:cs typeface="Arial"/>
                <a:sym typeface="Arial"/>
              </a:defRPr>
            </a:lvl9pPr>
          </a:lstStyle>
          <a:p>
            <a:endParaRPr/>
          </a:p>
        </p:txBody>
      </p:sp>
      <p:sp>
        <p:nvSpPr>
          <p:cNvPr id="15" name="Google Shape;15;p2"/>
          <p:cNvSpPr txBox="1">
            <a:spLocks noGrp="1"/>
          </p:cNvSpPr>
          <p:nvPr>
            <p:ph type="body" idx="1"/>
          </p:nvPr>
        </p:nvSpPr>
        <p:spPr>
          <a:xfrm>
            <a:off x="751113" y="2071678"/>
            <a:ext cx="8105549" cy="4054485"/>
          </a:xfrm>
          <a:prstGeom prst="rect">
            <a:avLst/>
          </a:prstGeom>
          <a:noFill/>
          <a:ln>
            <a:noFill/>
          </a:ln>
        </p:spPr>
        <p:txBody>
          <a:bodyPr spcFirstLastPara="1" wrap="square" lIns="0" tIns="45700" rIns="91425" bIns="45700" anchor="t" anchorCtr="0"/>
          <a:lstStyle>
            <a:lvl1pPr marL="457200" marR="0" lvl="0" indent="-381000" algn="l" rtl="0">
              <a:spcBef>
                <a:spcPts val="1500"/>
              </a:spcBef>
              <a:spcAft>
                <a:spcPts val="0"/>
              </a:spcAft>
              <a:buClr>
                <a:schemeClr val="lt2"/>
              </a:buClr>
              <a:buSzPts val="2400"/>
              <a:buFont typeface="Noto Sans Symbols"/>
              <a:buChar char="▪"/>
              <a:defRPr sz="2400" b="0" i="0" u="none" strike="noStrike" cap="none">
                <a:solidFill>
                  <a:schemeClr val="lt2"/>
                </a:solidFill>
                <a:latin typeface="Arial"/>
                <a:ea typeface="Arial"/>
                <a:cs typeface="Arial"/>
                <a:sym typeface="Arial"/>
              </a:defRPr>
            </a:lvl1pPr>
            <a:lvl2pPr marL="914400" marR="0" lvl="1" indent="-330200" algn="l" rtl="0">
              <a:spcBef>
                <a:spcPts val="300"/>
              </a:spcBef>
              <a:spcAft>
                <a:spcPts val="0"/>
              </a:spcAft>
              <a:buClr>
                <a:schemeClr val="lt2"/>
              </a:buClr>
              <a:buSzPts val="1600"/>
              <a:buFont typeface="Noto Sans Symbols"/>
              <a:buChar char="▪"/>
              <a:defRPr sz="1600" b="0" i="0" u="none" strike="noStrike" cap="none">
                <a:solidFill>
                  <a:schemeClr val="lt2"/>
                </a:solidFill>
                <a:latin typeface="Arial"/>
                <a:ea typeface="Arial"/>
                <a:cs typeface="Arial"/>
                <a:sym typeface="Arial"/>
              </a:defRPr>
            </a:lvl2pPr>
            <a:lvl3pPr marL="1371600" marR="0" lvl="2" indent="-330200" algn="l" rtl="0">
              <a:spcBef>
                <a:spcPts val="300"/>
              </a:spcBef>
              <a:spcAft>
                <a:spcPts val="0"/>
              </a:spcAft>
              <a:buClr>
                <a:schemeClr val="lt2"/>
              </a:buClr>
              <a:buSzPts val="1600"/>
              <a:buFont typeface="Noto Sans Symbols"/>
              <a:buChar char="▪"/>
              <a:defRPr sz="1600" b="0" i="0" u="none" strike="noStrike" cap="none">
                <a:solidFill>
                  <a:schemeClr val="lt2"/>
                </a:solidFill>
                <a:latin typeface="Arial"/>
                <a:ea typeface="Arial"/>
                <a:cs typeface="Arial"/>
                <a:sym typeface="Arial"/>
              </a:defRPr>
            </a:lvl3pPr>
            <a:lvl4pPr marL="1828800" marR="0" lvl="3" indent="-330200" algn="l" rtl="0">
              <a:spcBef>
                <a:spcPts val="300"/>
              </a:spcBef>
              <a:spcAft>
                <a:spcPts val="0"/>
              </a:spcAft>
              <a:buClr>
                <a:schemeClr val="lt2"/>
              </a:buClr>
              <a:buSzPts val="1600"/>
              <a:buFont typeface="Noto Sans Symbols"/>
              <a:buChar char="▪"/>
              <a:defRPr sz="1600" b="0" i="0" u="none" strike="noStrike" cap="none">
                <a:solidFill>
                  <a:schemeClr val="lt2"/>
                </a:solidFill>
                <a:latin typeface="Arial"/>
                <a:ea typeface="Arial"/>
                <a:cs typeface="Arial"/>
                <a:sym typeface="Arial"/>
              </a:defRPr>
            </a:lvl4pPr>
            <a:lvl5pPr marL="2286000" marR="0" lvl="4" indent="-330200" algn="l" rtl="0">
              <a:spcBef>
                <a:spcPts val="300"/>
              </a:spcBef>
              <a:spcAft>
                <a:spcPts val="0"/>
              </a:spcAft>
              <a:buClr>
                <a:schemeClr val="lt2"/>
              </a:buClr>
              <a:buSzPts val="1600"/>
              <a:buFont typeface="Noto Sans Symbols"/>
              <a:buChar char="▪"/>
              <a:defRPr sz="1600" b="0" i="0" u="none" strike="noStrike" cap="none">
                <a:solidFill>
                  <a:schemeClr val="lt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1028700" y="338138"/>
            <a:ext cx="7827963" cy="947737"/>
          </a:xfrm>
          <a:prstGeom prst="rect">
            <a:avLst/>
          </a:prstGeom>
          <a:noFill/>
          <a:ln>
            <a:noFill/>
          </a:ln>
        </p:spPr>
        <p:txBody>
          <a:bodyPr spcFirstLastPara="1" wrap="square" lIns="0" tIns="45700" rIns="91425" bIns="45700" anchor="ctr" anchorCtr="0"/>
          <a:lstStyle>
            <a:lvl1pPr marR="0" lvl="0" algn="l" rtl="0">
              <a:spcBef>
                <a:spcPts val="0"/>
              </a:spcBef>
              <a:spcAft>
                <a:spcPts val="0"/>
              </a:spcAft>
              <a:buSzPts val="1400"/>
              <a:buNone/>
              <a:defRPr sz="28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1" i="0" u="none" strike="noStrike" cap="none">
                <a:solidFill>
                  <a:schemeClr val="dk1"/>
                </a:solidFill>
                <a:latin typeface="Arial"/>
                <a:ea typeface="Arial"/>
                <a:cs typeface="Arial"/>
                <a:sym typeface="Arial"/>
              </a:defRPr>
            </a:lvl9pPr>
          </a:lstStyle>
          <a:p>
            <a:endParaRPr/>
          </a:p>
        </p:txBody>
      </p:sp>
      <p:sp>
        <p:nvSpPr>
          <p:cNvPr id="18" name="Google Shape;18;p3"/>
          <p:cNvSpPr txBox="1">
            <a:spLocks noGrp="1"/>
          </p:cNvSpPr>
          <p:nvPr>
            <p:ph type="body" idx="1"/>
          </p:nvPr>
        </p:nvSpPr>
        <p:spPr>
          <a:xfrm>
            <a:off x="1042987" y="1959429"/>
            <a:ext cx="3622675" cy="4166734"/>
          </a:xfrm>
          <a:prstGeom prst="rect">
            <a:avLst/>
          </a:prstGeom>
          <a:noFill/>
          <a:ln>
            <a:noFill/>
          </a:ln>
        </p:spPr>
        <p:txBody>
          <a:bodyPr spcFirstLastPara="1" wrap="square" lIns="0" tIns="45700" rIns="91425" bIns="45700" anchor="t" anchorCtr="0"/>
          <a:lstStyle>
            <a:lvl1pPr marL="457200" marR="0" lvl="0" indent="-228600" algn="l" rtl="0">
              <a:spcBef>
                <a:spcPts val="320"/>
              </a:spcBef>
              <a:spcAft>
                <a:spcPts val="0"/>
              </a:spcAft>
              <a:buClr>
                <a:schemeClr val="lt2"/>
              </a:buClr>
              <a:buSzPts val="1600"/>
              <a:buFont typeface="Noto Sans Symbols"/>
              <a:buNone/>
              <a:defRPr sz="1600" b="1" i="0" u="none" strike="noStrike" cap="none">
                <a:solidFill>
                  <a:schemeClr val="lt2"/>
                </a:solidFill>
                <a:latin typeface="Arial"/>
                <a:ea typeface="Arial"/>
                <a:cs typeface="Arial"/>
                <a:sym typeface="Arial"/>
              </a:defRPr>
            </a:lvl1pPr>
            <a:lvl2pPr marL="914400" marR="0" lvl="1" indent="-330200" algn="l" rtl="0">
              <a:spcBef>
                <a:spcPts val="320"/>
              </a:spcBef>
              <a:spcAft>
                <a:spcPts val="0"/>
              </a:spcAft>
              <a:buClr>
                <a:schemeClr val="lt2"/>
              </a:buClr>
              <a:buSzPts val="1600"/>
              <a:buFont typeface="Noto Sans Symbols"/>
              <a:buChar char="▪"/>
              <a:defRPr sz="1600" b="0" i="0" u="none" strike="noStrike" cap="none">
                <a:solidFill>
                  <a:schemeClr val="lt2"/>
                </a:solidFill>
                <a:latin typeface="Arial"/>
                <a:ea typeface="Arial"/>
                <a:cs typeface="Arial"/>
                <a:sym typeface="Arial"/>
              </a:defRPr>
            </a:lvl2pPr>
            <a:lvl3pPr marL="1371600" marR="0" lvl="2" indent="-330200" algn="l" rtl="0">
              <a:spcBef>
                <a:spcPts val="320"/>
              </a:spcBef>
              <a:spcAft>
                <a:spcPts val="0"/>
              </a:spcAft>
              <a:buClr>
                <a:schemeClr val="lt2"/>
              </a:buClr>
              <a:buSzPts val="1600"/>
              <a:buFont typeface="Noto Sans Symbols"/>
              <a:buChar char="▪"/>
              <a:defRPr sz="1600" b="0" i="0" u="none" strike="noStrike" cap="none">
                <a:solidFill>
                  <a:schemeClr val="lt2"/>
                </a:solidFill>
                <a:latin typeface="Arial"/>
                <a:ea typeface="Arial"/>
                <a:cs typeface="Arial"/>
                <a:sym typeface="Arial"/>
              </a:defRPr>
            </a:lvl3pPr>
            <a:lvl4pPr marL="1828800" marR="0" lvl="3" indent="-330200" algn="l" rtl="0">
              <a:spcBef>
                <a:spcPts val="320"/>
              </a:spcBef>
              <a:spcAft>
                <a:spcPts val="0"/>
              </a:spcAft>
              <a:buClr>
                <a:schemeClr val="lt2"/>
              </a:buClr>
              <a:buSzPts val="1600"/>
              <a:buFont typeface="Noto Sans Symbols"/>
              <a:buChar char="▪"/>
              <a:defRPr sz="1600" b="0" i="0" u="none" strike="noStrike" cap="none">
                <a:solidFill>
                  <a:schemeClr val="lt2"/>
                </a:solidFill>
                <a:latin typeface="Arial"/>
                <a:ea typeface="Arial"/>
                <a:cs typeface="Arial"/>
                <a:sym typeface="Arial"/>
              </a:defRPr>
            </a:lvl4pPr>
            <a:lvl5pPr marL="2286000" marR="0" lvl="4" indent="-330200" algn="l" rtl="0">
              <a:spcBef>
                <a:spcPts val="320"/>
              </a:spcBef>
              <a:spcAft>
                <a:spcPts val="0"/>
              </a:spcAft>
              <a:buClr>
                <a:schemeClr val="lt2"/>
              </a:buClr>
              <a:buSzPts val="1600"/>
              <a:buFont typeface="Noto Sans Symbols"/>
              <a:buChar char="▪"/>
              <a:defRPr sz="1600" b="0" i="0" u="none" strike="noStrike" cap="none">
                <a:solidFill>
                  <a:schemeClr val="lt2"/>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 name="Google Shape;19;p3"/>
          <p:cNvSpPr txBox="1">
            <a:spLocks noGrp="1"/>
          </p:cNvSpPr>
          <p:nvPr>
            <p:ph type="body" idx="2"/>
          </p:nvPr>
        </p:nvSpPr>
        <p:spPr>
          <a:xfrm>
            <a:off x="4753656" y="1959429"/>
            <a:ext cx="3622675" cy="4166734"/>
          </a:xfrm>
          <a:prstGeom prst="rect">
            <a:avLst/>
          </a:prstGeom>
          <a:noFill/>
          <a:ln>
            <a:noFill/>
          </a:ln>
        </p:spPr>
        <p:txBody>
          <a:bodyPr spcFirstLastPara="1" wrap="square" lIns="0" tIns="45700" rIns="91425" bIns="45700" anchor="t" anchorCtr="0"/>
          <a:lstStyle>
            <a:lvl1pPr marL="457200" marR="0" lvl="0" indent="-228600" algn="l" rtl="0">
              <a:spcBef>
                <a:spcPts val="320"/>
              </a:spcBef>
              <a:spcAft>
                <a:spcPts val="0"/>
              </a:spcAft>
              <a:buClr>
                <a:schemeClr val="lt2"/>
              </a:buClr>
              <a:buSzPts val="1600"/>
              <a:buFont typeface="Noto Sans Symbols"/>
              <a:buNone/>
              <a:defRPr sz="1600" b="1" i="0" u="none" strike="noStrike" cap="none">
                <a:solidFill>
                  <a:schemeClr val="lt2"/>
                </a:solidFill>
                <a:latin typeface="Arial"/>
                <a:ea typeface="Arial"/>
                <a:cs typeface="Arial"/>
                <a:sym typeface="Arial"/>
              </a:defRPr>
            </a:lvl1pPr>
            <a:lvl2pPr marL="914400" marR="0" lvl="1" indent="-330200" algn="l" rtl="0">
              <a:spcBef>
                <a:spcPts val="320"/>
              </a:spcBef>
              <a:spcAft>
                <a:spcPts val="0"/>
              </a:spcAft>
              <a:buClr>
                <a:schemeClr val="lt2"/>
              </a:buClr>
              <a:buSzPts val="1600"/>
              <a:buFont typeface="Noto Sans Symbols"/>
              <a:buChar char="▪"/>
              <a:defRPr sz="1600" b="0" i="0" u="none" strike="noStrike" cap="none">
                <a:solidFill>
                  <a:schemeClr val="lt2"/>
                </a:solidFill>
                <a:latin typeface="Arial"/>
                <a:ea typeface="Arial"/>
                <a:cs typeface="Arial"/>
                <a:sym typeface="Arial"/>
              </a:defRPr>
            </a:lvl2pPr>
            <a:lvl3pPr marL="1371600" marR="0" lvl="2" indent="-330200" algn="l" rtl="0">
              <a:spcBef>
                <a:spcPts val="320"/>
              </a:spcBef>
              <a:spcAft>
                <a:spcPts val="0"/>
              </a:spcAft>
              <a:buClr>
                <a:schemeClr val="lt2"/>
              </a:buClr>
              <a:buSzPts val="1600"/>
              <a:buFont typeface="Noto Sans Symbols"/>
              <a:buChar char="▪"/>
              <a:defRPr sz="1600" b="0" i="0" u="none" strike="noStrike" cap="none">
                <a:solidFill>
                  <a:schemeClr val="lt2"/>
                </a:solidFill>
                <a:latin typeface="Arial"/>
                <a:ea typeface="Arial"/>
                <a:cs typeface="Arial"/>
                <a:sym typeface="Arial"/>
              </a:defRPr>
            </a:lvl3pPr>
            <a:lvl4pPr marL="1828800" marR="0" lvl="3" indent="-330200" algn="l" rtl="0">
              <a:spcBef>
                <a:spcPts val="320"/>
              </a:spcBef>
              <a:spcAft>
                <a:spcPts val="0"/>
              </a:spcAft>
              <a:buClr>
                <a:schemeClr val="lt2"/>
              </a:buClr>
              <a:buSzPts val="1600"/>
              <a:buFont typeface="Noto Sans Symbols"/>
              <a:buChar char="▪"/>
              <a:defRPr sz="1600" b="0" i="0" u="none" strike="noStrike" cap="none">
                <a:solidFill>
                  <a:schemeClr val="lt2"/>
                </a:solidFill>
                <a:latin typeface="Arial"/>
                <a:ea typeface="Arial"/>
                <a:cs typeface="Arial"/>
                <a:sym typeface="Arial"/>
              </a:defRPr>
            </a:lvl4pPr>
            <a:lvl5pPr marL="2286000" marR="0" lvl="4" indent="-330200" algn="l" rtl="0">
              <a:spcBef>
                <a:spcPts val="320"/>
              </a:spcBef>
              <a:spcAft>
                <a:spcPts val="0"/>
              </a:spcAft>
              <a:buClr>
                <a:schemeClr val="lt2"/>
              </a:buClr>
              <a:buSzPts val="1600"/>
              <a:buFont typeface="Noto Sans Symbols"/>
              <a:buChar char="▪"/>
              <a:defRPr sz="1600" b="0" i="0" u="none" strike="noStrike" cap="none">
                <a:solidFill>
                  <a:schemeClr val="lt2"/>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
        <p:cNvGrpSpPr/>
        <p:nvPr/>
      </p:nvGrpSpPr>
      <p:grpSpPr>
        <a:xfrm>
          <a:off x="0" y="0"/>
          <a:ext cx="0" cy="0"/>
          <a:chOff x="0" y="0"/>
          <a:chExt cx="0" cy="0"/>
        </a:xfrm>
      </p:grpSpPr>
      <p:pic>
        <p:nvPicPr>
          <p:cNvPr id="21" name="Google Shape;21;p4" descr="OB PPT banner white 150"/>
          <p:cNvPicPr preferRelativeResize="0"/>
          <p:nvPr/>
        </p:nvPicPr>
        <p:blipFill rotWithShape="1">
          <a:blip r:embed="rId2">
            <a:alphaModFix/>
          </a:blip>
          <a:srcRect/>
          <a:stretch/>
        </p:blipFill>
        <p:spPr>
          <a:xfrm>
            <a:off x="311150" y="304800"/>
            <a:ext cx="8528050" cy="1536700"/>
          </a:xfrm>
          <a:prstGeom prst="rect">
            <a:avLst/>
          </a:prstGeom>
          <a:noFill/>
          <a:ln>
            <a:noFill/>
          </a:ln>
        </p:spPr>
      </p:pic>
      <p:sp>
        <p:nvSpPr>
          <p:cNvPr id="22" name="Google Shape;22;p4"/>
          <p:cNvSpPr txBox="1">
            <a:spLocks noGrp="1"/>
          </p:cNvSpPr>
          <p:nvPr>
            <p:ph type="subTitle" idx="1"/>
          </p:nvPr>
        </p:nvSpPr>
        <p:spPr>
          <a:xfrm>
            <a:off x="1042987" y="2071678"/>
            <a:ext cx="7813675" cy="4473585"/>
          </a:xfrm>
          <a:prstGeom prst="rect">
            <a:avLst/>
          </a:prstGeom>
          <a:noFill/>
          <a:ln>
            <a:noFill/>
          </a:ln>
        </p:spPr>
        <p:txBody>
          <a:bodyPr spcFirstLastPara="1" wrap="square" lIns="0" tIns="45700" rIns="91425" bIns="45700" anchor="t" anchorCtr="0"/>
          <a:lstStyle>
            <a:lvl1pPr marR="0" lvl="0" algn="l" rtl="0">
              <a:spcBef>
                <a:spcPts val="480"/>
              </a:spcBef>
              <a:spcAft>
                <a:spcPts val="0"/>
              </a:spcAft>
              <a:buClr>
                <a:schemeClr val="lt2"/>
              </a:buClr>
              <a:buSzPts val="2400"/>
              <a:buFont typeface="Noto Sans Symbols"/>
              <a:buNone/>
              <a:defRPr sz="2400" b="0" i="0" u="none" strike="noStrike" cap="none">
                <a:solidFill>
                  <a:schemeClr val="lt2"/>
                </a:solidFill>
                <a:latin typeface="Arial"/>
                <a:ea typeface="Arial"/>
                <a:cs typeface="Arial"/>
                <a:sym typeface="Arial"/>
              </a:defRPr>
            </a:lvl1pPr>
            <a:lvl2pPr marR="0" lvl="1" algn="ctr" rtl="0">
              <a:spcBef>
                <a:spcPts val="480"/>
              </a:spcBef>
              <a:spcAft>
                <a:spcPts val="0"/>
              </a:spcAft>
              <a:buClr>
                <a:srgbClr val="BEC588"/>
              </a:buClr>
              <a:buSzPts val="2400"/>
              <a:buFont typeface="Noto Sans Symbols"/>
              <a:buNone/>
              <a:defRPr sz="2400" b="0" i="0" u="none" strike="noStrike" cap="none">
                <a:solidFill>
                  <a:srgbClr val="BEC588"/>
                </a:solidFill>
                <a:latin typeface="Arial"/>
                <a:ea typeface="Arial"/>
                <a:cs typeface="Arial"/>
                <a:sym typeface="Arial"/>
              </a:defRPr>
            </a:lvl2pPr>
            <a:lvl3pPr marR="0" lvl="2" algn="ctr" rtl="0">
              <a:spcBef>
                <a:spcPts val="480"/>
              </a:spcBef>
              <a:spcAft>
                <a:spcPts val="0"/>
              </a:spcAft>
              <a:buClr>
                <a:srgbClr val="BEC588"/>
              </a:buClr>
              <a:buSzPts val="2400"/>
              <a:buFont typeface="Noto Sans Symbols"/>
              <a:buNone/>
              <a:defRPr sz="2400" b="0" i="0" u="none" strike="noStrike" cap="none">
                <a:solidFill>
                  <a:srgbClr val="BEC588"/>
                </a:solidFill>
                <a:latin typeface="Arial"/>
                <a:ea typeface="Arial"/>
                <a:cs typeface="Arial"/>
                <a:sym typeface="Arial"/>
              </a:defRPr>
            </a:lvl3pPr>
            <a:lvl4pPr marR="0" lvl="3" algn="ctr" rtl="0">
              <a:spcBef>
                <a:spcPts val="480"/>
              </a:spcBef>
              <a:spcAft>
                <a:spcPts val="0"/>
              </a:spcAft>
              <a:buClr>
                <a:srgbClr val="BEC588"/>
              </a:buClr>
              <a:buSzPts val="2400"/>
              <a:buFont typeface="Noto Sans Symbols"/>
              <a:buNone/>
              <a:defRPr sz="2400" b="0" i="0" u="none" strike="noStrike" cap="none">
                <a:solidFill>
                  <a:srgbClr val="BEC588"/>
                </a:solidFill>
                <a:latin typeface="Arial"/>
                <a:ea typeface="Arial"/>
                <a:cs typeface="Arial"/>
                <a:sym typeface="Arial"/>
              </a:defRPr>
            </a:lvl4pPr>
            <a:lvl5pPr marR="0" lvl="4" algn="ctr" rtl="0">
              <a:spcBef>
                <a:spcPts val="480"/>
              </a:spcBef>
              <a:spcAft>
                <a:spcPts val="0"/>
              </a:spcAft>
              <a:buClr>
                <a:srgbClr val="BEC588"/>
              </a:buClr>
              <a:buSzPts val="2400"/>
              <a:buFont typeface="Noto Sans Symbols"/>
              <a:buNone/>
              <a:defRPr sz="2400" b="0" i="0" u="none" strike="noStrike" cap="none">
                <a:solidFill>
                  <a:srgbClr val="BEC588"/>
                </a:solidFill>
                <a:latin typeface="Arial"/>
                <a:ea typeface="Arial"/>
                <a:cs typeface="Arial"/>
                <a:sym typeface="Arial"/>
              </a:defRPr>
            </a:lvl5pPr>
            <a:lvl6pPr marR="0" lvl="5" algn="ctr" rtl="0">
              <a:spcBef>
                <a:spcPts val="400"/>
              </a:spcBef>
              <a:spcAft>
                <a:spcPts val="0"/>
              </a:spcAft>
              <a:buClr>
                <a:srgbClr val="BEC588"/>
              </a:buClr>
              <a:buSzPts val="2000"/>
              <a:buFont typeface="Arial"/>
              <a:buNone/>
              <a:defRPr sz="2000" b="0" i="0" u="none" strike="noStrike" cap="none">
                <a:solidFill>
                  <a:srgbClr val="BEC588"/>
                </a:solidFill>
                <a:latin typeface="Arial"/>
                <a:ea typeface="Arial"/>
                <a:cs typeface="Arial"/>
                <a:sym typeface="Arial"/>
              </a:defRPr>
            </a:lvl6pPr>
            <a:lvl7pPr marR="0" lvl="6" algn="ctr" rtl="0">
              <a:spcBef>
                <a:spcPts val="400"/>
              </a:spcBef>
              <a:spcAft>
                <a:spcPts val="0"/>
              </a:spcAft>
              <a:buClr>
                <a:srgbClr val="BEC588"/>
              </a:buClr>
              <a:buSzPts val="2000"/>
              <a:buFont typeface="Arial"/>
              <a:buNone/>
              <a:defRPr sz="2000" b="0" i="0" u="none" strike="noStrike" cap="none">
                <a:solidFill>
                  <a:srgbClr val="BEC588"/>
                </a:solidFill>
                <a:latin typeface="Arial"/>
                <a:ea typeface="Arial"/>
                <a:cs typeface="Arial"/>
                <a:sym typeface="Arial"/>
              </a:defRPr>
            </a:lvl7pPr>
            <a:lvl8pPr marR="0" lvl="7" algn="ctr" rtl="0">
              <a:spcBef>
                <a:spcPts val="400"/>
              </a:spcBef>
              <a:spcAft>
                <a:spcPts val="0"/>
              </a:spcAft>
              <a:buClr>
                <a:srgbClr val="BEC588"/>
              </a:buClr>
              <a:buSzPts val="2000"/>
              <a:buFont typeface="Arial"/>
              <a:buNone/>
              <a:defRPr sz="2000" b="0" i="0" u="none" strike="noStrike" cap="none">
                <a:solidFill>
                  <a:srgbClr val="BEC588"/>
                </a:solidFill>
                <a:latin typeface="Arial"/>
                <a:ea typeface="Arial"/>
                <a:cs typeface="Arial"/>
                <a:sym typeface="Arial"/>
              </a:defRPr>
            </a:lvl8pPr>
            <a:lvl9pPr marR="0" lvl="8" algn="ctr" rtl="0">
              <a:spcBef>
                <a:spcPts val="400"/>
              </a:spcBef>
              <a:spcAft>
                <a:spcPts val="0"/>
              </a:spcAft>
              <a:buClr>
                <a:srgbClr val="BEC588"/>
              </a:buClr>
              <a:buSzPts val="2000"/>
              <a:buFont typeface="Arial"/>
              <a:buNone/>
              <a:defRPr sz="2000" b="0" i="0" u="none" strike="noStrike" cap="none">
                <a:solidFill>
                  <a:srgbClr val="BEC588"/>
                </a:solidFill>
                <a:latin typeface="Arial"/>
                <a:ea typeface="Arial"/>
                <a:cs typeface="Arial"/>
                <a:sym typeface="Arial"/>
              </a:defRPr>
            </a:lvl9pPr>
          </a:lstStyle>
          <a:p>
            <a:endParaRPr/>
          </a:p>
        </p:txBody>
      </p:sp>
      <p:sp>
        <p:nvSpPr>
          <p:cNvPr id="23" name="Google Shape;23;p4"/>
          <p:cNvSpPr txBox="1">
            <a:spLocks noGrp="1"/>
          </p:cNvSpPr>
          <p:nvPr>
            <p:ph type="ctrTitle"/>
          </p:nvPr>
        </p:nvSpPr>
        <p:spPr>
          <a:xfrm>
            <a:off x="1038880" y="312738"/>
            <a:ext cx="7772400" cy="1526948"/>
          </a:xfrm>
          <a:prstGeom prst="rect">
            <a:avLst/>
          </a:prstGeom>
          <a:noFill/>
          <a:ln>
            <a:noFill/>
          </a:ln>
        </p:spPr>
        <p:txBody>
          <a:bodyPr spcFirstLastPara="1" wrap="square" lIns="0" tIns="45700" rIns="91425" bIns="45700" anchor="ctr" anchorCtr="0"/>
          <a:lstStyle>
            <a:lvl1pPr marR="0" lvl="0" algn="l" rtl="0">
              <a:spcBef>
                <a:spcPts val="0"/>
              </a:spcBef>
              <a:spcAft>
                <a:spcPts val="0"/>
              </a:spcAft>
              <a:buSzPts val="1400"/>
              <a:buNone/>
              <a:defRPr sz="3200" b="1"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200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1"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Slide">
  <p:cSld name="3_Title Slide">
    <p:bg>
      <p:bgPr>
        <a:solidFill>
          <a:srgbClr val="455560"/>
        </a:solidFill>
        <a:effectLst/>
      </p:bgPr>
    </p:bg>
    <p:spTree>
      <p:nvGrpSpPr>
        <p:cNvPr id="1" name="Shape 24"/>
        <p:cNvGrpSpPr/>
        <p:nvPr/>
      </p:nvGrpSpPr>
      <p:grpSpPr>
        <a:xfrm>
          <a:off x="0" y="0"/>
          <a:ext cx="0" cy="0"/>
          <a:chOff x="0" y="0"/>
          <a:chExt cx="0" cy="0"/>
        </a:xfrm>
      </p:grpSpPr>
      <p:pic>
        <p:nvPicPr>
          <p:cNvPr id="25" name="Google Shape;25;p5" descr="OB PPT banner 150"/>
          <p:cNvPicPr preferRelativeResize="0"/>
          <p:nvPr/>
        </p:nvPicPr>
        <p:blipFill rotWithShape="1">
          <a:blip r:embed="rId2">
            <a:alphaModFix/>
          </a:blip>
          <a:srcRect/>
          <a:stretch/>
        </p:blipFill>
        <p:spPr>
          <a:xfrm>
            <a:off x="304800" y="303213"/>
            <a:ext cx="8534400" cy="1539875"/>
          </a:xfrm>
          <a:prstGeom prst="rect">
            <a:avLst/>
          </a:prstGeom>
          <a:noFill/>
          <a:ln>
            <a:noFill/>
          </a:ln>
        </p:spPr>
      </p:pic>
      <p:sp>
        <p:nvSpPr>
          <p:cNvPr id="26" name="Google Shape;26;p5"/>
          <p:cNvSpPr txBox="1">
            <a:spLocks noGrp="1"/>
          </p:cNvSpPr>
          <p:nvPr>
            <p:ph type="ctrTitle"/>
          </p:nvPr>
        </p:nvSpPr>
        <p:spPr>
          <a:xfrm>
            <a:off x="1038880" y="312738"/>
            <a:ext cx="7772400" cy="1526948"/>
          </a:xfrm>
          <a:prstGeom prst="rect">
            <a:avLst/>
          </a:prstGeom>
          <a:noFill/>
          <a:ln>
            <a:noFill/>
          </a:ln>
        </p:spPr>
        <p:txBody>
          <a:bodyPr spcFirstLastPara="1" wrap="square" lIns="0" tIns="45700" rIns="91425" bIns="45700" anchor="ctr" anchorCtr="0"/>
          <a:lstStyle>
            <a:lvl1pPr marR="0" lvl="0" algn="l" rtl="0">
              <a:spcBef>
                <a:spcPts val="0"/>
              </a:spcBef>
              <a:spcAft>
                <a:spcPts val="0"/>
              </a:spcAft>
              <a:buSzPts val="1400"/>
              <a:buNone/>
              <a:defRPr sz="3200" b="1"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200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1"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1028700" y="338138"/>
            <a:ext cx="7827963" cy="947737"/>
          </a:xfrm>
          <a:prstGeom prst="rect">
            <a:avLst/>
          </a:prstGeom>
          <a:noFill/>
          <a:ln>
            <a:noFill/>
          </a:ln>
        </p:spPr>
        <p:txBody>
          <a:bodyPr spcFirstLastPara="1" wrap="square" lIns="0" tIns="45700" rIns="91425" bIns="45700" anchor="ctr" anchorCtr="0"/>
          <a:lstStyle>
            <a:lvl1pPr marR="0" lvl="0" algn="l" rtl="0">
              <a:spcBef>
                <a:spcPts val="0"/>
              </a:spcBef>
              <a:spcAft>
                <a:spcPts val="0"/>
              </a:spcAft>
              <a:buSzPts val="1400"/>
              <a:buNone/>
              <a:defRPr sz="28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1"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OB PPT logo white 150"/>
          <p:cNvPicPr preferRelativeResize="0"/>
          <p:nvPr/>
        </p:nvPicPr>
        <p:blipFill rotWithShape="1">
          <a:blip r:embed="rId8">
            <a:alphaModFix/>
          </a:blip>
          <a:srcRect/>
          <a:stretch/>
        </p:blipFill>
        <p:spPr>
          <a:xfrm>
            <a:off x="304800" y="304800"/>
            <a:ext cx="8528050" cy="1536700"/>
          </a:xfrm>
          <a:prstGeom prst="rect">
            <a:avLst/>
          </a:prstGeom>
          <a:noFill/>
          <a:ln>
            <a:noFill/>
          </a:ln>
        </p:spPr>
      </p:pic>
      <p:sp>
        <p:nvSpPr>
          <p:cNvPr id="11" name="Google Shape;11;p1"/>
          <p:cNvSpPr txBox="1">
            <a:spLocks noGrp="1"/>
          </p:cNvSpPr>
          <p:nvPr>
            <p:ph type="title"/>
          </p:nvPr>
        </p:nvSpPr>
        <p:spPr>
          <a:xfrm>
            <a:off x="1028700" y="338138"/>
            <a:ext cx="7827963" cy="947737"/>
          </a:xfrm>
          <a:prstGeom prst="rect">
            <a:avLst/>
          </a:prstGeom>
          <a:noFill/>
          <a:ln>
            <a:noFill/>
          </a:ln>
        </p:spPr>
        <p:txBody>
          <a:bodyPr spcFirstLastPara="1" wrap="square" lIns="0" tIns="45700" rIns="91425" bIns="45700" anchor="ctr" anchorCtr="0"/>
          <a:lstStyle>
            <a:lvl1pPr marR="0" lvl="0" algn="l" rtl="0">
              <a:spcBef>
                <a:spcPts val="0"/>
              </a:spcBef>
              <a:spcAft>
                <a:spcPts val="0"/>
              </a:spcAft>
              <a:buSzPts val="1400"/>
              <a:buNone/>
              <a:defRPr sz="28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1"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857250" y="2071688"/>
            <a:ext cx="7829550" cy="4054475"/>
          </a:xfrm>
          <a:prstGeom prst="rect">
            <a:avLst/>
          </a:prstGeom>
          <a:noFill/>
          <a:ln>
            <a:noFill/>
          </a:ln>
        </p:spPr>
        <p:txBody>
          <a:bodyPr spcFirstLastPara="1" wrap="square" lIns="0" tIns="45700" rIns="91425" bIns="45700" anchor="t" anchorCtr="0"/>
          <a:lstStyle>
            <a:lvl1pPr marL="457200" marR="0" lvl="0" indent="-381000" algn="l" rtl="0">
              <a:spcBef>
                <a:spcPts val="480"/>
              </a:spcBef>
              <a:spcAft>
                <a:spcPts val="0"/>
              </a:spcAft>
              <a:buClr>
                <a:schemeClr val="lt2"/>
              </a:buClr>
              <a:buSzPts val="2400"/>
              <a:buFont typeface="Noto Sans Symbols"/>
              <a:buChar char="▪"/>
              <a:defRPr sz="2400" b="0" i="0" u="none" strike="noStrike" cap="none">
                <a:solidFill>
                  <a:schemeClr val="lt2"/>
                </a:solidFill>
                <a:latin typeface="Arial"/>
                <a:ea typeface="Arial"/>
                <a:cs typeface="Arial"/>
                <a:sym typeface="Arial"/>
              </a:defRPr>
            </a:lvl1pPr>
            <a:lvl2pPr marL="914400" marR="0" lvl="1" indent="-381000" algn="l" rtl="0">
              <a:spcBef>
                <a:spcPts val="480"/>
              </a:spcBef>
              <a:spcAft>
                <a:spcPts val="0"/>
              </a:spcAft>
              <a:buClr>
                <a:schemeClr val="lt2"/>
              </a:buClr>
              <a:buSzPts val="2400"/>
              <a:buFont typeface="Noto Sans Symbols"/>
              <a:buChar char="▪"/>
              <a:defRPr sz="2400" b="0" i="0" u="none" strike="noStrike" cap="none">
                <a:solidFill>
                  <a:schemeClr val="lt2"/>
                </a:solidFill>
                <a:latin typeface="Arial"/>
                <a:ea typeface="Arial"/>
                <a:cs typeface="Arial"/>
                <a:sym typeface="Arial"/>
              </a:defRPr>
            </a:lvl2pPr>
            <a:lvl3pPr marL="1371600" marR="0" lvl="2" indent="-381000" algn="l" rtl="0">
              <a:spcBef>
                <a:spcPts val="480"/>
              </a:spcBef>
              <a:spcAft>
                <a:spcPts val="0"/>
              </a:spcAft>
              <a:buClr>
                <a:schemeClr val="lt2"/>
              </a:buClr>
              <a:buSzPts val="2400"/>
              <a:buFont typeface="Noto Sans Symbols"/>
              <a:buChar char="▪"/>
              <a:defRPr sz="2400" b="0" i="0" u="none" strike="noStrike" cap="none">
                <a:solidFill>
                  <a:schemeClr val="lt2"/>
                </a:solidFill>
                <a:latin typeface="Arial"/>
                <a:ea typeface="Arial"/>
                <a:cs typeface="Arial"/>
                <a:sym typeface="Arial"/>
              </a:defRPr>
            </a:lvl3pPr>
            <a:lvl4pPr marL="1828800" marR="0" lvl="3" indent="-381000" algn="l" rtl="0">
              <a:spcBef>
                <a:spcPts val="480"/>
              </a:spcBef>
              <a:spcAft>
                <a:spcPts val="0"/>
              </a:spcAft>
              <a:buClr>
                <a:schemeClr val="lt2"/>
              </a:buClr>
              <a:buSzPts val="2400"/>
              <a:buFont typeface="Noto Sans Symbols"/>
              <a:buChar char="▪"/>
              <a:defRPr sz="2400" b="0" i="0" u="none" strike="noStrike" cap="none">
                <a:solidFill>
                  <a:schemeClr val="lt2"/>
                </a:solidFill>
                <a:latin typeface="Arial"/>
                <a:ea typeface="Arial"/>
                <a:cs typeface="Arial"/>
                <a:sym typeface="Arial"/>
              </a:defRPr>
            </a:lvl4pPr>
            <a:lvl5pPr marL="2286000" marR="0" lvl="4" indent="-381000" algn="l" rtl="0">
              <a:spcBef>
                <a:spcPts val="480"/>
              </a:spcBef>
              <a:spcAft>
                <a:spcPts val="0"/>
              </a:spcAft>
              <a:buClr>
                <a:schemeClr val="lt2"/>
              </a:buClr>
              <a:buSzPts val="2400"/>
              <a:buFont typeface="Noto Sans Symbols"/>
              <a:buChar char="▪"/>
              <a:defRPr sz="2400" b="0" i="0" u="none" strike="noStrike" cap="none">
                <a:solidFill>
                  <a:schemeClr val="lt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cholar.google.com/scholar_lookup?title=The%20Ritual%20Process:%20Structure%20and%20Anti-Structure&amp;author=V..%20Turner&amp;publication_year=1969"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11560" y="338138"/>
            <a:ext cx="8245103" cy="2082750"/>
          </a:xfrm>
          <a:prstGeom prst="rect">
            <a:avLst/>
          </a:prstGeom>
          <a:noFill/>
          <a:ln>
            <a:noFill/>
          </a:ln>
        </p:spPr>
        <p:txBody>
          <a:bodyPr spcFirstLastPara="1" wrap="square" lIns="0" tIns="45700" rIns="91425" bIns="45700" anchor="ctr" anchorCtr="0">
            <a:noAutofit/>
          </a:bodyPr>
          <a:lstStyle/>
          <a:p>
            <a:pPr marL="0" marR="0" lvl="0" indent="0" algn="l" rtl="0">
              <a:spcBef>
                <a:spcPts val="0"/>
              </a:spcBef>
              <a:spcAft>
                <a:spcPts val="0"/>
              </a:spcAft>
              <a:buNone/>
            </a:pPr>
            <a:r>
              <a:rPr lang="en-US" sz="2800" b="1" i="0" u="none" strike="noStrike" cap="none">
                <a:solidFill>
                  <a:schemeClr val="dk1"/>
                </a:solidFill>
                <a:latin typeface="Arial"/>
                <a:ea typeface="Arial"/>
                <a:cs typeface="Arial"/>
                <a:sym typeface="Arial"/>
              </a:rPr>
              <a:t>QUESTIONS OF TRANSITION AND LIMINALITY ON FOUNDATION PROGRAMMES</a:t>
            </a:r>
            <a:endParaRPr sz="2800" b="1" i="0" u="none" strike="noStrike" cap="none">
              <a:solidFill>
                <a:schemeClr val="dk1"/>
              </a:solidFill>
              <a:latin typeface="Arial"/>
              <a:ea typeface="Arial"/>
              <a:cs typeface="Arial"/>
              <a:sym typeface="Arial"/>
            </a:endParaRPr>
          </a:p>
        </p:txBody>
      </p:sp>
      <p:sp>
        <p:nvSpPr>
          <p:cNvPr id="35" name="Google Shape;35;p8"/>
          <p:cNvSpPr txBox="1">
            <a:spLocks noGrp="1"/>
          </p:cNvSpPr>
          <p:nvPr>
            <p:ph type="body" idx="1"/>
          </p:nvPr>
        </p:nvSpPr>
        <p:spPr>
          <a:xfrm>
            <a:off x="751113" y="2071678"/>
            <a:ext cx="8105549" cy="4054485"/>
          </a:xfrm>
          <a:prstGeom prst="rect">
            <a:avLst/>
          </a:prstGeom>
          <a:noFill/>
          <a:ln>
            <a:noFill/>
          </a:ln>
        </p:spPr>
        <p:txBody>
          <a:bodyPr spcFirstLastPara="1" wrap="square" lIns="0" tIns="45700" rIns="91425" bIns="45700" anchor="t" anchorCtr="0">
            <a:noAutofit/>
          </a:bodyPr>
          <a:lstStyle/>
          <a:p>
            <a:pPr marL="180975" marR="0" lvl="0" indent="-28575" algn="l" rtl="0">
              <a:spcBef>
                <a:spcPts val="0"/>
              </a:spcBef>
              <a:spcAft>
                <a:spcPts val="0"/>
              </a:spcAft>
              <a:buClr>
                <a:schemeClr val="lt2"/>
              </a:buClr>
              <a:buSzPts val="2400"/>
              <a:buFont typeface="Noto Sans Symbols"/>
              <a:buNone/>
            </a:pPr>
            <a:endParaRPr sz="2400" b="0" i="0" u="none" strike="noStrike" cap="none">
              <a:solidFill>
                <a:schemeClr val="lt2"/>
              </a:solidFill>
              <a:latin typeface="Arial"/>
              <a:ea typeface="Arial"/>
              <a:cs typeface="Arial"/>
              <a:sym typeface="Arial"/>
            </a:endParaRPr>
          </a:p>
          <a:p>
            <a:pPr marL="180975" marR="0" lvl="0" indent="-180975" algn="l" rtl="0">
              <a:spcBef>
                <a:spcPts val="1500"/>
              </a:spcBef>
              <a:spcAft>
                <a:spcPts val="0"/>
              </a:spcAft>
              <a:buClr>
                <a:schemeClr val="lt2"/>
              </a:buClr>
              <a:buSzPts val="2400"/>
              <a:buFont typeface="Noto Sans Symbols"/>
              <a:buChar char="▪"/>
            </a:pPr>
            <a:r>
              <a:rPr lang="en-US" sz="2400" b="0" i="0" u="none" strike="noStrike" cap="none">
                <a:solidFill>
                  <a:schemeClr val="lt2"/>
                </a:solidFill>
                <a:latin typeface="Arial"/>
                <a:ea typeface="Arial"/>
                <a:cs typeface="Arial"/>
                <a:sym typeface="Arial"/>
              </a:rPr>
              <a:t>Martin Millar and Clare Nukui</a:t>
            </a:r>
            <a:endParaRPr/>
          </a:p>
          <a:p>
            <a:pPr marL="180975" marR="0" lvl="0" indent="-180975" algn="l" rtl="0">
              <a:spcBef>
                <a:spcPts val="1500"/>
              </a:spcBef>
              <a:spcAft>
                <a:spcPts val="0"/>
              </a:spcAft>
              <a:buClr>
                <a:schemeClr val="lt2"/>
              </a:buClr>
              <a:buSzPts val="2400"/>
              <a:buFont typeface="Noto Sans Symbols"/>
              <a:buChar char="▪"/>
            </a:pPr>
            <a:r>
              <a:rPr lang="en-US" sz="2400" b="0" i="0" u="none" strike="noStrike" cap="none">
                <a:solidFill>
                  <a:schemeClr val="lt2"/>
                </a:solidFill>
                <a:latin typeface="Arial"/>
                <a:ea typeface="Arial"/>
                <a:cs typeface="Arial"/>
                <a:sym typeface="Arial"/>
              </a:rPr>
              <a:t>June 30 2018  InForm Conference Presentation</a:t>
            </a:r>
            <a:endParaRPr sz="2400" b="0" i="0" u="none" strike="noStrike" cap="none">
              <a:solidFill>
                <a:schemeClr val="lt2"/>
              </a:solidFill>
              <a:latin typeface="Arial"/>
              <a:ea typeface="Arial"/>
              <a:cs typeface="Arial"/>
              <a:sym typeface="Arial"/>
            </a:endParaRPr>
          </a:p>
        </p:txBody>
      </p:sp>
      <p:pic>
        <p:nvPicPr>
          <p:cNvPr id="36" name="Google Shape;36;p8"/>
          <p:cNvPicPr preferRelativeResize="0"/>
          <p:nvPr/>
        </p:nvPicPr>
        <p:blipFill>
          <a:blip r:embed="rId3">
            <a:alphaModFix/>
          </a:blip>
          <a:stretch>
            <a:fillRect/>
          </a:stretch>
        </p:blipFill>
        <p:spPr>
          <a:xfrm>
            <a:off x="2598725" y="3893450"/>
            <a:ext cx="3244250" cy="2143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1028700" y="338138"/>
            <a:ext cx="7827963" cy="947737"/>
          </a:xfrm>
          <a:prstGeom prst="rect">
            <a:avLst/>
          </a:prstGeom>
          <a:noFill/>
          <a:ln>
            <a:noFill/>
          </a:ln>
        </p:spPr>
        <p:txBody>
          <a:bodyPr spcFirstLastPara="1" wrap="square" lIns="0" tIns="45700" rIns="91425" bIns="45700" anchor="ctr" anchorCtr="0">
            <a:noAutofit/>
          </a:bodyPr>
          <a:lstStyle/>
          <a:p>
            <a:pPr marL="0" marR="0" lvl="0" indent="0" algn="l" rtl="0">
              <a:spcBef>
                <a:spcPts val="0"/>
              </a:spcBef>
              <a:spcAft>
                <a:spcPts val="0"/>
              </a:spcAft>
              <a:buNone/>
            </a:pPr>
            <a:r>
              <a:rPr lang="en-US" sz="2800" b="1" i="0" u="none" strike="noStrike" cap="none">
                <a:solidFill>
                  <a:schemeClr val="dk1"/>
                </a:solidFill>
                <a:latin typeface="Arial"/>
                <a:ea typeface="Arial"/>
                <a:cs typeface="Arial"/>
                <a:sym typeface="Arial"/>
              </a:rPr>
              <a:t>PROGRAMMES OF </a:t>
            </a:r>
            <a:r>
              <a:rPr lang="en-US"/>
              <a:t>RESPONDENTS</a:t>
            </a:r>
            <a:endParaRPr sz="2800" b="1" i="0" u="none" strike="noStrike" cap="none">
              <a:solidFill>
                <a:schemeClr val="dk1"/>
              </a:solidFill>
              <a:latin typeface="Arial"/>
              <a:ea typeface="Arial"/>
              <a:cs typeface="Arial"/>
              <a:sym typeface="Arial"/>
            </a:endParaRPr>
          </a:p>
        </p:txBody>
      </p:sp>
      <p:sp>
        <p:nvSpPr>
          <p:cNvPr id="105" name="Google Shape;105;p17"/>
          <p:cNvSpPr txBox="1">
            <a:spLocks noGrp="1"/>
          </p:cNvSpPr>
          <p:nvPr>
            <p:ph type="body" idx="2"/>
          </p:nvPr>
        </p:nvSpPr>
        <p:spPr>
          <a:xfrm>
            <a:off x="4753656" y="1959429"/>
            <a:ext cx="3622675" cy="4166734"/>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Clr>
                <a:schemeClr val="lt2"/>
              </a:buClr>
              <a:buSzPts val="2400"/>
              <a:buFont typeface="Noto Sans Symbols"/>
              <a:buNone/>
            </a:pPr>
            <a:r>
              <a:rPr lang="en-US" sz="2400" b="0" i="0" u="none" strike="noStrike" cap="none">
                <a:solidFill>
                  <a:schemeClr val="lt2"/>
                </a:solidFill>
                <a:latin typeface="Arial"/>
                <a:ea typeface="Arial"/>
                <a:cs typeface="Arial"/>
                <a:sym typeface="Arial"/>
              </a:rPr>
              <a:t>On average students marked themselves between </a:t>
            </a:r>
            <a:r>
              <a:rPr lang="en-US" sz="2400" b="1" i="1" u="none" strike="noStrike" cap="none">
                <a:solidFill>
                  <a:schemeClr val="lt2"/>
                </a:solidFill>
                <a:latin typeface="Arial"/>
                <a:ea typeface="Arial"/>
                <a:cs typeface="Arial"/>
                <a:sym typeface="Arial"/>
              </a:rPr>
              <a:t>partially and completely agreeing </a:t>
            </a:r>
            <a:r>
              <a:rPr lang="en-US" sz="2400" b="0" i="0" u="none" strike="noStrike" cap="none">
                <a:solidFill>
                  <a:schemeClr val="lt2"/>
                </a:solidFill>
                <a:latin typeface="Arial"/>
                <a:ea typeface="Arial"/>
                <a:cs typeface="Arial"/>
                <a:sym typeface="Arial"/>
              </a:rPr>
              <a:t>with the statement:</a:t>
            </a:r>
            <a:endParaRPr/>
          </a:p>
          <a:p>
            <a:pPr marL="0" marR="0" lvl="0" indent="0" algn="l" rtl="0">
              <a:spcBef>
                <a:spcPts val="480"/>
              </a:spcBef>
              <a:spcAft>
                <a:spcPts val="0"/>
              </a:spcAft>
              <a:buClr>
                <a:schemeClr val="lt2"/>
              </a:buClr>
              <a:buSzPts val="2400"/>
              <a:buFont typeface="Noto Sans Symbols"/>
              <a:buNone/>
            </a:pPr>
            <a:endParaRPr sz="2400" b="0" i="0" u="none" strike="noStrike" cap="none">
              <a:solidFill>
                <a:schemeClr val="lt2"/>
              </a:solidFill>
              <a:latin typeface="Arial"/>
              <a:ea typeface="Arial"/>
              <a:cs typeface="Arial"/>
              <a:sym typeface="Arial"/>
            </a:endParaRPr>
          </a:p>
          <a:p>
            <a:pPr marL="0" marR="0" lvl="0" indent="0" algn="l" rtl="0">
              <a:spcBef>
                <a:spcPts val="480"/>
              </a:spcBef>
              <a:spcAft>
                <a:spcPts val="0"/>
              </a:spcAft>
              <a:buClr>
                <a:schemeClr val="lt2"/>
              </a:buClr>
              <a:buSzPts val="2400"/>
              <a:buFont typeface="Noto Sans Symbols"/>
              <a:buNone/>
            </a:pPr>
            <a:r>
              <a:rPr lang="en-US" sz="2400" b="0" i="1" u="none" strike="noStrike" cap="none">
                <a:solidFill>
                  <a:schemeClr val="lt2"/>
                </a:solidFill>
                <a:latin typeface="Arial"/>
                <a:ea typeface="Arial"/>
                <a:cs typeface="Arial"/>
                <a:sym typeface="Arial"/>
              </a:rPr>
              <a:t>“Being able to progress without completing a UCAS form is an advantage”</a:t>
            </a:r>
            <a:endParaRPr/>
          </a:p>
          <a:p>
            <a:pPr marL="0" marR="0" lvl="0" indent="0" algn="l" rtl="0">
              <a:spcBef>
                <a:spcPts val="320"/>
              </a:spcBef>
              <a:spcAft>
                <a:spcPts val="0"/>
              </a:spcAft>
              <a:buClr>
                <a:schemeClr val="lt2"/>
              </a:buClr>
              <a:buSzPts val="1600"/>
              <a:buFont typeface="Noto Sans Symbols"/>
              <a:buNone/>
            </a:pPr>
            <a:endParaRPr sz="1600" b="0" i="1" u="none" strike="noStrike" cap="none">
              <a:solidFill>
                <a:schemeClr val="lt2"/>
              </a:solidFill>
              <a:latin typeface="Arial"/>
              <a:ea typeface="Arial"/>
              <a:cs typeface="Arial"/>
              <a:sym typeface="Arial"/>
            </a:endParaRPr>
          </a:p>
          <a:p>
            <a:pPr marL="0" marR="0" lvl="0" indent="0" algn="l" rtl="0">
              <a:spcBef>
                <a:spcPts val="320"/>
              </a:spcBef>
              <a:spcAft>
                <a:spcPts val="0"/>
              </a:spcAft>
              <a:buClr>
                <a:schemeClr val="lt2"/>
              </a:buClr>
              <a:buSzPts val="1600"/>
              <a:buFont typeface="Noto Sans Symbols"/>
              <a:buNone/>
            </a:pPr>
            <a:endParaRPr sz="1600" b="0" i="1" u="none" strike="noStrike" cap="none">
              <a:solidFill>
                <a:schemeClr val="lt2"/>
              </a:solidFill>
              <a:latin typeface="Arial"/>
              <a:ea typeface="Arial"/>
              <a:cs typeface="Arial"/>
              <a:sym typeface="Arial"/>
            </a:endParaRPr>
          </a:p>
        </p:txBody>
      </p:sp>
      <p:pic>
        <p:nvPicPr>
          <p:cNvPr id="106" name="Google Shape;106;p17"/>
          <p:cNvPicPr preferRelativeResize="0"/>
          <p:nvPr/>
        </p:nvPicPr>
        <p:blipFill rotWithShape="1">
          <a:blip r:embed="rId3">
            <a:alphaModFix/>
          </a:blip>
          <a:srcRect/>
          <a:stretch/>
        </p:blipFill>
        <p:spPr>
          <a:xfrm>
            <a:off x="755576" y="1958975"/>
            <a:ext cx="3600401" cy="41671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subTitle" idx="1"/>
          </p:nvPr>
        </p:nvSpPr>
        <p:spPr>
          <a:xfrm>
            <a:off x="1042988" y="2071688"/>
            <a:ext cx="7489451" cy="4473575"/>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Clr>
                <a:schemeClr val="lt2"/>
              </a:buClr>
              <a:buSzPts val="2400"/>
              <a:buFont typeface="Noto Sans Symbols"/>
              <a:buNone/>
            </a:pPr>
            <a:endParaRPr sz="2400" b="0" i="0" u="none" strike="noStrike" cap="none">
              <a:solidFill>
                <a:schemeClr val="lt2"/>
              </a:solidFill>
              <a:latin typeface="Arial"/>
              <a:ea typeface="Arial"/>
              <a:cs typeface="Arial"/>
              <a:sym typeface="Arial"/>
            </a:endParaRPr>
          </a:p>
        </p:txBody>
      </p:sp>
      <p:sp>
        <p:nvSpPr>
          <p:cNvPr id="113" name="Google Shape;113;p18"/>
          <p:cNvSpPr txBox="1">
            <a:spLocks noGrp="1"/>
          </p:cNvSpPr>
          <p:nvPr>
            <p:ph type="ctrTitle"/>
          </p:nvPr>
        </p:nvSpPr>
        <p:spPr>
          <a:xfrm>
            <a:off x="1038225" y="312738"/>
            <a:ext cx="7772400" cy="1527175"/>
          </a:xfrm>
          <a:prstGeom prst="rect">
            <a:avLst/>
          </a:prstGeom>
          <a:noFill/>
          <a:ln>
            <a:noFill/>
          </a:ln>
        </p:spPr>
        <p:txBody>
          <a:bodyPr spcFirstLastPara="1" wrap="square" lIns="0" tIns="45700" rIns="91425" bIns="45700" anchor="ctr" anchorCtr="0">
            <a:noAutofit/>
          </a:bodyPr>
          <a:lstStyle/>
          <a:p>
            <a:pPr marL="0" marR="0" lvl="0" indent="0" algn="l" rtl="0">
              <a:lnSpc>
                <a:spcPct val="75000"/>
              </a:lnSpc>
              <a:spcBef>
                <a:spcPts val="0"/>
              </a:spcBef>
              <a:spcAft>
                <a:spcPts val="0"/>
              </a:spcAft>
              <a:buNone/>
            </a:pPr>
            <a:r>
              <a:rPr lang="en-US" sz="3200" b="1" i="0" u="none" strike="noStrike" cap="none">
                <a:solidFill>
                  <a:schemeClr val="lt1"/>
                </a:solidFill>
                <a:latin typeface="Arial"/>
                <a:ea typeface="Arial"/>
                <a:cs typeface="Arial"/>
                <a:sym typeface="Arial"/>
              </a:rPr>
              <a:t>GENDER AND NATIONALITY </a:t>
            </a:r>
            <a:r>
              <a:rPr lang="en-US"/>
              <a:t>OF RESPONDENTS</a:t>
            </a:r>
            <a:endParaRPr/>
          </a:p>
        </p:txBody>
      </p:sp>
      <p:pic>
        <p:nvPicPr>
          <p:cNvPr id="114" name="Google Shape;114;p18"/>
          <p:cNvPicPr preferRelativeResize="0"/>
          <p:nvPr/>
        </p:nvPicPr>
        <p:blipFill rotWithShape="1">
          <a:blip r:embed="rId3">
            <a:alphaModFix/>
          </a:blip>
          <a:srcRect/>
          <a:stretch/>
        </p:blipFill>
        <p:spPr>
          <a:xfrm>
            <a:off x="1038225" y="2057399"/>
            <a:ext cx="7350199" cy="4487863"/>
          </a:xfrm>
          <a:prstGeom prst="rect">
            <a:avLst/>
          </a:prstGeom>
          <a:noFill/>
          <a:ln>
            <a:noFill/>
          </a:ln>
        </p:spPr>
      </p:pic>
      <p:pic>
        <p:nvPicPr>
          <p:cNvPr id="115" name="Google Shape;115;p18"/>
          <p:cNvPicPr preferRelativeResize="0"/>
          <p:nvPr/>
        </p:nvPicPr>
        <p:blipFill>
          <a:blip r:embed="rId4">
            <a:alphaModFix/>
          </a:blip>
          <a:stretch>
            <a:fillRect/>
          </a:stretch>
        </p:blipFill>
        <p:spPr>
          <a:xfrm>
            <a:off x="1036675" y="1739349"/>
            <a:ext cx="7353300" cy="4034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txBox="1">
            <a:spLocks noGrp="1"/>
          </p:cNvSpPr>
          <p:nvPr>
            <p:ph type="ctrTitle"/>
          </p:nvPr>
        </p:nvSpPr>
        <p:spPr>
          <a:xfrm>
            <a:off x="395536" y="312738"/>
            <a:ext cx="8415744" cy="1460078"/>
          </a:xfrm>
          <a:prstGeom prst="rect">
            <a:avLst/>
          </a:prstGeom>
          <a:noFill/>
          <a:ln>
            <a:noFill/>
          </a:ln>
        </p:spPr>
        <p:txBody>
          <a:bodyPr spcFirstLastPara="1" wrap="square" lIns="0" tIns="45700" rIns="91425" bIns="45700" anchor="ctr" anchorCtr="0">
            <a:noAutofit/>
          </a:bodyPr>
          <a:lstStyle/>
          <a:p>
            <a:pPr marL="0" marR="0" lvl="0" indent="0" algn="l" rtl="0">
              <a:spcBef>
                <a:spcPts val="0"/>
              </a:spcBef>
              <a:spcAft>
                <a:spcPts val="0"/>
              </a:spcAft>
              <a:buNone/>
            </a:pPr>
            <a:r>
              <a:rPr lang="en-US" sz="3200" b="1" i="0" u="none" strike="noStrike" cap="none">
                <a:solidFill>
                  <a:schemeClr val="lt1"/>
                </a:solidFill>
                <a:latin typeface="Arial"/>
                <a:ea typeface="Arial"/>
                <a:cs typeface="Arial"/>
                <a:sym typeface="Arial"/>
              </a:rPr>
              <a:t>FEELING PART OF THE UNIVERSITY </a:t>
            </a:r>
            <a:endParaRPr sz="3200" b="1" i="0" u="none" strike="noStrike" cap="none">
              <a:solidFill>
                <a:schemeClr val="lt1"/>
              </a:solidFill>
              <a:latin typeface="Arial"/>
              <a:ea typeface="Arial"/>
              <a:cs typeface="Arial"/>
              <a:sym typeface="Arial"/>
            </a:endParaRPr>
          </a:p>
        </p:txBody>
      </p:sp>
      <p:pic>
        <p:nvPicPr>
          <p:cNvPr id="122" name="Google Shape;122;p19"/>
          <p:cNvPicPr preferRelativeResize="0"/>
          <p:nvPr/>
        </p:nvPicPr>
        <p:blipFill rotWithShape="1">
          <a:blip r:embed="rId3">
            <a:alphaModFix/>
          </a:blip>
          <a:srcRect/>
          <a:stretch/>
        </p:blipFill>
        <p:spPr>
          <a:xfrm>
            <a:off x="539552" y="2204864"/>
            <a:ext cx="7632847" cy="39604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1028700" y="338138"/>
            <a:ext cx="7827900" cy="947700"/>
          </a:xfrm>
          <a:prstGeom prst="rect">
            <a:avLst/>
          </a:prstGeom>
        </p:spPr>
        <p:txBody>
          <a:bodyPr spcFirstLastPara="1" wrap="square" lIns="0" tIns="45700" rIns="91425" bIns="45700" anchor="ctr" anchorCtr="0">
            <a:noAutofit/>
          </a:bodyPr>
          <a:lstStyle/>
          <a:p>
            <a:pPr marL="0" lvl="0" indent="0">
              <a:spcBef>
                <a:spcPts val="0"/>
              </a:spcBef>
              <a:spcAft>
                <a:spcPts val="0"/>
              </a:spcAft>
              <a:buNone/>
            </a:pPr>
            <a:r>
              <a:rPr lang="en-US"/>
              <a:t>FOUNDATION PROGRAMMES AND LIMINALITY</a:t>
            </a:r>
            <a:endParaRPr/>
          </a:p>
        </p:txBody>
      </p:sp>
      <p:sp>
        <p:nvSpPr>
          <p:cNvPr id="129" name="Google Shape;129;p20"/>
          <p:cNvSpPr txBox="1">
            <a:spLocks noGrp="1"/>
          </p:cNvSpPr>
          <p:nvPr>
            <p:ph type="body" idx="1"/>
          </p:nvPr>
        </p:nvSpPr>
        <p:spPr>
          <a:xfrm>
            <a:off x="751113" y="2071678"/>
            <a:ext cx="8105400" cy="4054500"/>
          </a:xfrm>
          <a:prstGeom prst="rect">
            <a:avLst/>
          </a:prstGeom>
        </p:spPr>
        <p:txBody>
          <a:bodyPr spcFirstLastPara="1" wrap="square" lIns="0" tIns="45700" rIns="91425" bIns="45700" anchor="t" anchorCtr="0">
            <a:noAutofit/>
          </a:bodyPr>
          <a:lstStyle/>
          <a:p>
            <a:pPr marL="0" lvl="0" indent="0">
              <a:spcBef>
                <a:spcPts val="1500"/>
              </a:spcBef>
              <a:spcAft>
                <a:spcPts val="0"/>
              </a:spcAft>
              <a:buNone/>
            </a:pPr>
            <a:r>
              <a:rPr lang="en-US"/>
              <a:t>Making liminality explicit:</a:t>
            </a:r>
            <a:endParaRPr/>
          </a:p>
          <a:p>
            <a:pPr marL="0" lvl="0" indent="0">
              <a:spcBef>
                <a:spcPts val="1500"/>
              </a:spcBef>
              <a:spcAft>
                <a:spcPts val="0"/>
              </a:spcAft>
              <a:buNone/>
            </a:pPr>
            <a:r>
              <a:rPr lang="en-US" i="1"/>
              <a:t>“During the first year you will be improving your skills and increasing your subject knowledge.   You will go straight on to the main degree course.  When you graduate it will be as though you have graduated from the 3-year degree.  The same student finance package applies to foundation years as to standard 3 year degrees”</a:t>
            </a:r>
            <a:endParaRPr i="1"/>
          </a:p>
          <a:p>
            <a:pPr marL="0" lvl="0" indent="0">
              <a:spcBef>
                <a:spcPts val="1500"/>
              </a:spcBef>
              <a:spcAft>
                <a:spcPts val="0"/>
              </a:spcAft>
              <a:buNone/>
            </a:pPr>
            <a:r>
              <a:rPr lang="en-US" sz="1100"/>
              <a:t>University of Swansea website</a:t>
            </a:r>
            <a:endParaRPr sz="1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txBox="1">
            <a:spLocks noGrp="1"/>
          </p:cNvSpPr>
          <p:nvPr>
            <p:ph type="title"/>
          </p:nvPr>
        </p:nvSpPr>
        <p:spPr>
          <a:xfrm>
            <a:off x="1028700" y="338153"/>
            <a:ext cx="7827900" cy="1176900"/>
          </a:xfrm>
          <a:prstGeom prst="rect">
            <a:avLst/>
          </a:prstGeom>
        </p:spPr>
        <p:txBody>
          <a:bodyPr spcFirstLastPara="1" wrap="square" lIns="0" tIns="45700" rIns="91425" bIns="45700" anchor="ctr" anchorCtr="0">
            <a:noAutofit/>
          </a:bodyPr>
          <a:lstStyle/>
          <a:p>
            <a:pPr marL="0" lvl="0" indent="0">
              <a:spcBef>
                <a:spcPts val="0"/>
              </a:spcBef>
              <a:spcAft>
                <a:spcPts val="0"/>
              </a:spcAft>
              <a:buNone/>
            </a:pPr>
            <a:r>
              <a:rPr lang="en-US"/>
              <a:t>1 AND 4 YEAR FOUNDATION PROGRAMMES</a:t>
            </a:r>
            <a:endParaRPr/>
          </a:p>
        </p:txBody>
      </p:sp>
      <p:sp>
        <p:nvSpPr>
          <p:cNvPr id="136" name="Google Shape;136;p21"/>
          <p:cNvSpPr txBox="1">
            <a:spLocks noGrp="1"/>
          </p:cNvSpPr>
          <p:nvPr>
            <p:ph type="body" idx="1"/>
          </p:nvPr>
        </p:nvSpPr>
        <p:spPr>
          <a:xfrm>
            <a:off x="1042987" y="1959429"/>
            <a:ext cx="3622800" cy="4166700"/>
          </a:xfrm>
          <a:prstGeom prst="rect">
            <a:avLst/>
          </a:prstGeom>
        </p:spPr>
        <p:txBody>
          <a:bodyPr spcFirstLastPara="1" wrap="square" lIns="0" tIns="45700" rIns="91425" bIns="45700" anchor="t" anchorCtr="0">
            <a:noAutofit/>
          </a:bodyPr>
          <a:lstStyle/>
          <a:p>
            <a:pPr marL="0" lvl="0" indent="0">
              <a:spcBef>
                <a:spcPts val="320"/>
              </a:spcBef>
              <a:spcAft>
                <a:spcPts val="0"/>
              </a:spcAft>
              <a:buNone/>
            </a:pPr>
            <a:endParaRPr/>
          </a:p>
        </p:txBody>
      </p:sp>
      <p:sp>
        <p:nvSpPr>
          <p:cNvPr id="137" name="Google Shape;137;p21"/>
          <p:cNvSpPr txBox="1">
            <a:spLocks noGrp="1"/>
          </p:cNvSpPr>
          <p:nvPr>
            <p:ph type="body" idx="2"/>
          </p:nvPr>
        </p:nvSpPr>
        <p:spPr>
          <a:xfrm>
            <a:off x="4753656" y="1959429"/>
            <a:ext cx="3622800" cy="4166700"/>
          </a:xfrm>
          <a:prstGeom prst="rect">
            <a:avLst/>
          </a:prstGeom>
        </p:spPr>
        <p:txBody>
          <a:bodyPr spcFirstLastPara="1" wrap="square" lIns="0" tIns="45700" rIns="91425" bIns="45700" anchor="t" anchorCtr="0">
            <a:noAutofit/>
          </a:bodyPr>
          <a:lstStyle/>
          <a:p>
            <a:pPr marL="0" lvl="0" indent="0">
              <a:spcBef>
                <a:spcPts val="320"/>
              </a:spcBef>
              <a:spcAft>
                <a:spcPts val="0"/>
              </a:spcAft>
              <a:buNone/>
            </a:pPr>
            <a:endParaRPr/>
          </a:p>
        </p:txBody>
      </p:sp>
      <p:grpSp>
        <p:nvGrpSpPr>
          <p:cNvPr id="138" name="Google Shape;138;p21"/>
          <p:cNvGrpSpPr/>
          <p:nvPr/>
        </p:nvGrpSpPr>
        <p:grpSpPr>
          <a:xfrm>
            <a:off x="647589" y="2459663"/>
            <a:ext cx="5255295" cy="768103"/>
            <a:chOff x="753479" y="1236556"/>
            <a:chExt cx="6926710" cy="768103"/>
          </a:xfrm>
        </p:grpSpPr>
        <p:sp>
          <p:nvSpPr>
            <p:cNvPr id="139" name="Google Shape;139;p21"/>
            <p:cNvSpPr txBox="1"/>
            <p:nvPr/>
          </p:nvSpPr>
          <p:spPr>
            <a:xfrm>
              <a:off x="753479" y="1374959"/>
              <a:ext cx="16002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US">
                  <a:solidFill>
                    <a:srgbClr val="085631"/>
                  </a:solidFill>
                  <a:latin typeface="Roboto Medium"/>
                  <a:ea typeface="Roboto Medium"/>
                  <a:cs typeface="Roboto Medium"/>
                  <a:sym typeface="Roboto Medium"/>
                </a:rPr>
                <a:t>LIMINAL</a:t>
              </a:r>
              <a:endParaRPr>
                <a:solidFill>
                  <a:srgbClr val="085631"/>
                </a:solidFill>
                <a:latin typeface="Roboto Medium"/>
                <a:ea typeface="Roboto Medium"/>
                <a:cs typeface="Roboto Medium"/>
                <a:sym typeface="Roboto Medium"/>
              </a:endParaRPr>
            </a:p>
          </p:txBody>
        </p:sp>
        <p:sp>
          <p:nvSpPr>
            <p:cNvPr id="140" name="Google Shape;140;p21"/>
            <p:cNvSpPr/>
            <p:nvPr/>
          </p:nvSpPr>
          <p:spPr>
            <a:xfrm>
              <a:off x="2378131" y="1236556"/>
              <a:ext cx="3677400" cy="731700"/>
            </a:xfrm>
            <a:prstGeom prst="rect">
              <a:avLst/>
            </a:prstGeom>
            <a:solidFill>
              <a:srgbClr val="085631"/>
            </a:soli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141" name="Google Shape;141;p21"/>
            <p:cNvSpPr txBox="1"/>
            <p:nvPr/>
          </p:nvSpPr>
          <p:spPr>
            <a:xfrm>
              <a:off x="2914389" y="1407440"/>
              <a:ext cx="4765800" cy="575400"/>
            </a:xfrm>
            <a:prstGeom prst="rect">
              <a:avLst/>
            </a:prstGeom>
            <a:noFill/>
            <a:ln>
              <a:noFill/>
            </a:ln>
          </p:spPr>
          <p:txBody>
            <a:bodyPr spcFirstLastPara="1" wrap="square" lIns="91425" tIns="45700" rIns="91425" bIns="45700" anchor="ctr" anchorCtr="0">
              <a:noAutofit/>
            </a:bodyPr>
            <a:lstStyle/>
            <a:p>
              <a:pPr marL="0" lvl="0" indent="0" rtl="0">
                <a:lnSpc>
                  <a:spcPct val="115000"/>
                </a:lnSpc>
                <a:spcBef>
                  <a:spcPts val="0"/>
                </a:spcBef>
                <a:spcAft>
                  <a:spcPts val="0"/>
                </a:spcAft>
                <a:buNone/>
              </a:pPr>
              <a:r>
                <a:rPr lang="en-US" sz="1200">
                  <a:solidFill>
                    <a:srgbClr val="FFFFFF"/>
                  </a:solidFill>
                  <a:latin typeface="Roboto"/>
                  <a:ea typeface="Roboto"/>
                  <a:cs typeface="Roboto"/>
                  <a:sym typeface="Roboto"/>
                </a:rPr>
                <a:t>SECONDARY SCHOOL</a:t>
              </a:r>
              <a:endParaRPr sz="1200">
                <a:solidFill>
                  <a:srgbClr val="FFFFFF"/>
                </a:solidFill>
                <a:latin typeface="Roboto"/>
                <a:ea typeface="Roboto"/>
                <a:cs typeface="Roboto"/>
                <a:sym typeface="Roboto"/>
              </a:endParaRPr>
            </a:p>
          </p:txBody>
        </p:sp>
      </p:grpSp>
      <p:grpSp>
        <p:nvGrpSpPr>
          <p:cNvPr id="142" name="Google Shape;142;p21"/>
          <p:cNvGrpSpPr/>
          <p:nvPr/>
        </p:nvGrpSpPr>
        <p:grpSpPr>
          <a:xfrm>
            <a:off x="130746" y="3430625"/>
            <a:ext cx="4600040" cy="731700"/>
            <a:chOff x="7" y="2207520"/>
            <a:chExt cx="7650158" cy="731700"/>
          </a:xfrm>
        </p:grpSpPr>
        <p:sp>
          <p:nvSpPr>
            <p:cNvPr id="143" name="Google Shape;143;p21"/>
            <p:cNvSpPr txBox="1"/>
            <p:nvPr/>
          </p:nvSpPr>
          <p:spPr>
            <a:xfrm>
              <a:off x="7" y="2257725"/>
              <a:ext cx="27153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US" sz="1200">
                  <a:solidFill>
                    <a:srgbClr val="0B7140"/>
                  </a:solidFill>
                  <a:latin typeface="Roboto Medium"/>
                  <a:ea typeface="Roboto Medium"/>
                  <a:cs typeface="Roboto Medium"/>
                  <a:sym typeface="Roboto Medium"/>
                </a:rPr>
                <a:t>LIMINAL- STUDY SKILLS AND SUBJECT KNOWLEDGE ACQUIRED</a:t>
              </a:r>
              <a:endParaRPr sz="1200">
                <a:solidFill>
                  <a:srgbClr val="0B7140"/>
                </a:solidFill>
                <a:latin typeface="Roboto Medium"/>
                <a:ea typeface="Roboto Medium"/>
                <a:cs typeface="Roboto Medium"/>
                <a:sym typeface="Roboto Medium"/>
              </a:endParaRPr>
            </a:p>
          </p:txBody>
        </p:sp>
        <p:sp>
          <p:nvSpPr>
            <p:cNvPr id="144" name="Google Shape;144;p21"/>
            <p:cNvSpPr/>
            <p:nvPr/>
          </p:nvSpPr>
          <p:spPr>
            <a:xfrm>
              <a:off x="2914366" y="2207520"/>
              <a:ext cx="4735800" cy="731700"/>
            </a:xfrm>
            <a:prstGeom prst="rect">
              <a:avLst/>
            </a:prstGeom>
            <a:solidFill>
              <a:srgbClr val="0B7140"/>
            </a:soli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145" name="Google Shape;145;p21"/>
            <p:cNvSpPr txBox="1"/>
            <p:nvPr/>
          </p:nvSpPr>
          <p:spPr>
            <a:xfrm>
              <a:off x="2914387" y="2414096"/>
              <a:ext cx="4373100" cy="330600"/>
            </a:xfrm>
            <a:prstGeom prst="rect">
              <a:avLst/>
            </a:prstGeom>
            <a:noFill/>
            <a:ln>
              <a:noFill/>
            </a:ln>
          </p:spPr>
          <p:txBody>
            <a:bodyPr spcFirstLastPara="1" wrap="square" lIns="91425" tIns="45700" rIns="91425" bIns="45700" anchor="ctr" anchorCtr="0">
              <a:noAutofit/>
            </a:bodyPr>
            <a:lstStyle/>
            <a:p>
              <a:pPr marL="0" lvl="0" indent="0" rtl="0">
                <a:lnSpc>
                  <a:spcPct val="115000"/>
                </a:lnSpc>
                <a:spcBef>
                  <a:spcPts val="0"/>
                </a:spcBef>
                <a:spcAft>
                  <a:spcPts val="0"/>
                </a:spcAft>
                <a:buNone/>
              </a:pPr>
              <a:r>
                <a:rPr lang="en-US" sz="1200">
                  <a:solidFill>
                    <a:srgbClr val="FFFFFF"/>
                  </a:solidFill>
                  <a:latin typeface="Roboto"/>
                  <a:ea typeface="Roboto"/>
                  <a:cs typeface="Roboto"/>
                  <a:sym typeface="Roboto"/>
                </a:rPr>
                <a:t>FOUNDATION- 1-YEAR</a:t>
              </a:r>
              <a:endParaRPr sz="1200">
                <a:solidFill>
                  <a:srgbClr val="FFFFFF"/>
                </a:solidFill>
                <a:latin typeface="Roboto"/>
                <a:ea typeface="Roboto"/>
                <a:cs typeface="Roboto"/>
                <a:sym typeface="Roboto"/>
              </a:endParaRPr>
            </a:p>
          </p:txBody>
        </p:sp>
      </p:grpSp>
      <p:sp>
        <p:nvSpPr>
          <p:cNvPr id="146" name="Google Shape;146;p21"/>
          <p:cNvSpPr txBox="1"/>
          <p:nvPr/>
        </p:nvSpPr>
        <p:spPr>
          <a:xfrm>
            <a:off x="365400" y="4365175"/>
            <a:ext cx="16272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endParaRPr>
              <a:solidFill>
                <a:srgbClr val="0B7743"/>
              </a:solidFill>
              <a:latin typeface="Roboto Medium"/>
              <a:ea typeface="Roboto Medium"/>
              <a:cs typeface="Roboto Medium"/>
              <a:sym typeface="Roboto Medium"/>
            </a:endParaRPr>
          </a:p>
        </p:txBody>
      </p:sp>
      <p:grpSp>
        <p:nvGrpSpPr>
          <p:cNvPr id="147" name="Google Shape;147;p21"/>
          <p:cNvGrpSpPr/>
          <p:nvPr/>
        </p:nvGrpSpPr>
        <p:grpSpPr>
          <a:xfrm>
            <a:off x="-41535" y="4365186"/>
            <a:ext cx="4691094" cy="731700"/>
            <a:chOff x="-1106846" y="2207514"/>
            <a:chExt cx="8756942" cy="731700"/>
          </a:xfrm>
        </p:grpSpPr>
        <p:sp>
          <p:nvSpPr>
            <p:cNvPr id="148" name="Google Shape;148;p21"/>
            <p:cNvSpPr txBox="1"/>
            <p:nvPr/>
          </p:nvSpPr>
          <p:spPr>
            <a:xfrm>
              <a:off x="-1106846" y="2257714"/>
              <a:ext cx="32889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US" sz="1200">
                  <a:solidFill>
                    <a:srgbClr val="0B7140"/>
                  </a:solidFill>
                  <a:latin typeface="Roboto Medium"/>
                  <a:ea typeface="Roboto Medium"/>
                  <a:cs typeface="Roboto Medium"/>
                  <a:sym typeface="Roboto Medium"/>
                </a:rPr>
                <a:t>LIMINAL- SUBJECT KNOWLEDGE ACQUIRED</a:t>
              </a:r>
              <a:endParaRPr sz="1200">
                <a:solidFill>
                  <a:srgbClr val="0B7140"/>
                </a:solidFill>
                <a:latin typeface="Roboto Medium"/>
                <a:ea typeface="Roboto Medium"/>
                <a:cs typeface="Roboto Medium"/>
                <a:sym typeface="Roboto Medium"/>
              </a:endParaRPr>
            </a:p>
          </p:txBody>
        </p:sp>
        <p:sp>
          <p:nvSpPr>
            <p:cNvPr id="149" name="Google Shape;149;p21"/>
            <p:cNvSpPr/>
            <p:nvPr/>
          </p:nvSpPr>
          <p:spPr>
            <a:xfrm>
              <a:off x="2436096" y="2207514"/>
              <a:ext cx="5214000" cy="731700"/>
            </a:xfrm>
            <a:prstGeom prst="rect">
              <a:avLst/>
            </a:prstGeom>
            <a:solidFill>
              <a:srgbClr val="0B7140"/>
            </a:soli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150" name="Google Shape;150;p21"/>
            <p:cNvSpPr txBox="1"/>
            <p:nvPr/>
          </p:nvSpPr>
          <p:spPr>
            <a:xfrm>
              <a:off x="2914387" y="2414096"/>
              <a:ext cx="4373100" cy="330600"/>
            </a:xfrm>
            <a:prstGeom prst="rect">
              <a:avLst/>
            </a:prstGeom>
            <a:noFill/>
            <a:ln>
              <a:noFill/>
            </a:ln>
          </p:spPr>
          <p:txBody>
            <a:bodyPr spcFirstLastPara="1" wrap="square" lIns="91425" tIns="45700" rIns="91425" bIns="45700" anchor="ctr" anchorCtr="0">
              <a:noAutofit/>
            </a:bodyPr>
            <a:lstStyle/>
            <a:p>
              <a:pPr marL="0" lvl="0" indent="0" rtl="0">
                <a:lnSpc>
                  <a:spcPct val="115000"/>
                </a:lnSpc>
                <a:spcBef>
                  <a:spcPts val="0"/>
                </a:spcBef>
                <a:spcAft>
                  <a:spcPts val="0"/>
                </a:spcAft>
                <a:buNone/>
              </a:pPr>
              <a:r>
                <a:rPr lang="en-US" sz="1200">
                  <a:solidFill>
                    <a:srgbClr val="FFFFFF"/>
                  </a:solidFill>
                  <a:latin typeface="Roboto"/>
                  <a:ea typeface="Roboto"/>
                  <a:cs typeface="Roboto"/>
                  <a:sym typeface="Roboto"/>
                </a:rPr>
                <a:t>DEGREE</a:t>
              </a:r>
              <a:endParaRPr sz="1200">
                <a:solidFill>
                  <a:srgbClr val="FFFFFF"/>
                </a:solidFill>
                <a:latin typeface="Roboto"/>
                <a:ea typeface="Roboto"/>
                <a:cs typeface="Roboto"/>
                <a:sym typeface="Roboto"/>
              </a:endParaRPr>
            </a:p>
          </p:txBody>
        </p:sp>
      </p:grpSp>
      <p:grpSp>
        <p:nvGrpSpPr>
          <p:cNvPr id="151" name="Google Shape;151;p21"/>
          <p:cNvGrpSpPr/>
          <p:nvPr/>
        </p:nvGrpSpPr>
        <p:grpSpPr>
          <a:xfrm>
            <a:off x="4940075" y="2702005"/>
            <a:ext cx="4417467" cy="731700"/>
            <a:chOff x="421436" y="1271339"/>
            <a:chExt cx="7590149" cy="731700"/>
          </a:xfrm>
        </p:grpSpPr>
        <p:sp>
          <p:nvSpPr>
            <p:cNvPr id="152" name="Google Shape;152;p21"/>
            <p:cNvSpPr txBox="1"/>
            <p:nvPr/>
          </p:nvSpPr>
          <p:spPr>
            <a:xfrm>
              <a:off x="421436" y="1373334"/>
              <a:ext cx="1611600" cy="629700"/>
            </a:xfrm>
            <a:prstGeom prst="rect">
              <a:avLst/>
            </a:prstGeom>
            <a:noFill/>
            <a:ln>
              <a:noFill/>
            </a:ln>
          </p:spPr>
          <p:txBody>
            <a:bodyPr spcFirstLastPara="1" wrap="square" lIns="91425" tIns="45700" rIns="91425" bIns="45700" anchor="ctr" anchorCtr="0">
              <a:noAutofit/>
            </a:bodyPr>
            <a:lstStyle/>
            <a:p>
              <a:pPr marL="0" lvl="0" indent="0" algn="r">
                <a:lnSpc>
                  <a:spcPct val="90000"/>
                </a:lnSpc>
                <a:spcBef>
                  <a:spcPts val="0"/>
                </a:spcBef>
                <a:spcAft>
                  <a:spcPts val="0"/>
                </a:spcAft>
                <a:buNone/>
              </a:pPr>
              <a:r>
                <a:rPr lang="en-US" sz="1100">
                  <a:solidFill>
                    <a:srgbClr val="085631"/>
                  </a:solidFill>
                  <a:latin typeface="Roboto Medium"/>
                  <a:ea typeface="Roboto Medium"/>
                  <a:cs typeface="Roboto Medium"/>
                  <a:sym typeface="Roboto Medium"/>
                </a:rPr>
                <a:t>LIMINAL </a:t>
              </a:r>
              <a:endParaRPr sz="1100">
                <a:solidFill>
                  <a:srgbClr val="085631"/>
                </a:solidFill>
                <a:latin typeface="Roboto Medium"/>
                <a:ea typeface="Roboto Medium"/>
                <a:cs typeface="Roboto Medium"/>
                <a:sym typeface="Roboto Medium"/>
              </a:endParaRPr>
            </a:p>
          </p:txBody>
        </p:sp>
        <p:sp>
          <p:nvSpPr>
            <p:cNvPr id="153" name="Google Shape;153;p21"/>
            <p:cNvSpPr/>
            <p:nvPr/>
          </p:nvSpPr>
          <p:spPr>
            <a:xfrm>
              <a:off x="2789785" y="1271339"/>
              <a:ext cx="5221800" cy="731700"/>
            </a:xfrm>
            <a:prstGeom prst="rect">
              <a:avLst/>
            </a:prstGeom>
            <a:solidFill>
              <a:srgbClr val="085631"/>
            </a:solidFill>
            <a:ln>
              <a:noFill/>
            </a:ln>
          </p:spPr>
          <p:txBody>
            <a:bodyPr spcFirstLastPara="1" wrap="square" lIns="91425" tIns="45700" rIns="91425" bIns="45700" anchor="ctr" anchorCtr="0">
              <a:noAutofit/>
            </a:bodyPr>
            <a:lstStyle/>
            <a:p>
              <a:pPr marL="0" lvl="0" indent="0">
                <a:spcBef>
                  <a:spcPts val="0"/>
                </a:spcBef>
                <a:spcAft>
                  <a:spcPts val="0"/>
                </a:spcAft>
                <a:buNone/>
              </a:pPr>
              <a:endParaRPr sz="1100"/>
            </a:p>
          </p:txBody>
        </p:sp>
        <p:sp>
          <p:nvSpPr>
            <p:cNvPr id="154" name="Google Shape;154;p21"/>
            <p:cNvSpPr txBox="1"/>
            <p:nvPr/>
          </p:nvSpPr>
          <p:spPr>
            <a:xfrm>
              <a:off x="2614818" y="1400490"/>
              <a:ext cx="4765800" cy="575400"/>
            </a:xfrm>
            <a:prstGeom prst="rect">
              <a:avLst/>
            </a:prstGeom>
            <a:noFill/>
            <a:ln>
              <a:noFill/>
            </a:ln>
          </p:spPr>
          <p:txBody>
            <a:bodyPr spcFirstLastPara="1" wrap="square" lIns="91425" tIns="45700" rIns="91425" bIns="45700" anchor="ctr" anchorCtr="0">
              <a:noAutofit/>
            </a:bodyPr>
            <a:lstStyle/>
            <a:p>
              <a:pPr marL="0" lvl="0" indent="0">
                <a:lnSpc>
                  <a:spcPct val="115000"/>
                </a:lnSpc>
                <a:spcBef>
                  <a:spcPts val="0"/>
                </a:spcBef>
                <a:spcAft>
                  <a:spcPts val="0"/>
                </a:spcAft>
                <a:buNone/>
              </a:pPr>
              <a:r>
                <a:rPr lang="en-US" sz="1100">
                  <a:solidFill>
                    <a:srgbClr val="FFFFFF"/>
                  </a:solidFill>
                  <a:latin typeface="Roboto"/>
                  <a:ea typeface="Roboto"/>
                  <a:cs typeface="Roboto"/>
                  <a:sym typeface="Roboto"/>
                </a:rPr>
                <a:t>SECONDARY SCHOOL.</a:t>
              </a:r>
              <a:endParaRPr sz="1100">
                <a:solidFill>
                  <a:srgbClr val="FFFFFF"/>
                </a:solidFill>
                <a:latin typeface="Roboto"/>
                <a:ea typeface="Roboto"/>
                <a:cs typeface="Roboto"/>
                <a:sym typeface="Roboto"/>
              </a:endParaRPr>
            </a:p>
          </p:txBody>
        </p:sp>
      </p:grpSp>
      <p:grpSp>
        <p:nvGrpSpPr>
          <p:cNvPr id="155" name="Google Shape;155;p21"/>
          <p:cNvGrpSpPr/>
          <p:nvPr/>
        </p:nvGrpSpPr>
        <p:grpSpPr>
          <a:xfrm>
            <a:off x="4624273" y="3633480"/>
            <a:ext cx="4683372" cy="731700"/>
            <a:chOff x="19" y="2207525"/>
            <a:chExt cx="7650068" cy="731700"/>
          </a:xfrm>
        </p:grpSpPr>
        <p:sp>
          <p:nvSpPr>
            <p:cNvPr id="156" name="Google Shape;156;p21"/>
            <p:cNvSpPr txBox="1"/>
            <p:nvPr/>
          </p:nvSpPr>
          <p:spPr>
            <a:xfrm>
              <a:off x="19" y="2257720"/>
              <a:ext cx="1540500" cy="629700"/>
            </a:xfrm>
            <a:prstGeom prst="rect">
              <a:avLst/>
            </a:prstGeom>
            <a:noFill/>
            <a:ln>
              <a:noFill/>
            </a:ln>
          </p:spPr>
          <p:txBody>
            <a:bodyPr spcFirstLastPara="1" wrap="square" lIns="91425" tIns="45700" rIns="91425" bIns="45700" anchor="ctr" anchorCtr="0">
              <a:noAutofit/>
            </a:bodyPr>
            <a:lstStyle/>
            <a:p>
              <a:pPr marL="0" lvl="0" indent="0" algn="r">
                <a:lnSpc>
                  <a:spcPct val="90000"/>
                </a:lnSpc>
                <a:spcBef>
                  <a:spcPts val="0"/>
                </a:spcBef>
                <a:spcAft>
                  <a:spcPts val="0"/>
                </a:spcAft>
                <a:buNone/>
              </a:pPr>
              <a:endParaRPr sz="4400">
                <a:solidFill>
                  <a:srgbClr val="0B7140"/>
                </a:solidFill>
                <a:latin typeface="Roboto Medium"/>
                <a:ea typeface="Roboto Medium"/>
                <a:cs typeface="Roboto Medium"/>
                <a:sym typeface="Roboto Medium"/>
              </a:endParaRPr>
            </a:p>
          </p:txBody>
        </p:sp>
        <p:sp>
          <p:nvSpPr>
            <p:cNvPr id="157" name="Google Shape;157;p21"/>
            <p:cNvSpPr/>
            <p:nvPr/>
          </p:nvSpPr>
          <p:spPr>
            <a:xfrm>
              <a:off x="2789787" y="2207525"/>
              <a:ext cx="4860300" cy="731700"/>
            </a:xfrm>
            <a:prstGeom prst="rect">
              <a:avLst/>
            </a:prstGeom>
            <a:solidFill>
              <a:srgbClr val="0B7140"/>
            </a:soli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158" name="Google Shape;158;p21"/>
            <p:cNvSpPr txBox="1"/>
            <p:nvPr/>
          </p:nvSpPr>
          <p:spPr>
            <a:xfrm>
              <a:off x="2914387" y="2414096"/>
              <a:ext cx="4373100" cy="330600"/>
            </a:xfrm>
            <a:prstGeom prst="rect">
              <a:avLst/>
            </a:prstGeom>
            <a:noFill/>
            <a:ln>
              <a:noFill/>
            </a:ln>
          </p:spPr>
          <p:txBody>
            <a:bodyPr spcFirstLastPara="1" wrap="square" lIns="91425" tIns="45700" rIns="91425" bIns="45700" anchor="ctr" anchorCtr="0">
              <a:noAutofit/>
            </a:bodyPr>
            <a:lstStyle/>
            <a:p>
              <a:pPr marL="0" lvl="0" indent="0">
                <a:lnSpc>
                  <a:spcPct val="115000"/>
                </a:lnSpc>
                <a:spcBef>
                  <a:spcPts val="0"/>
                </a:spcBef>
                <a:spcAft>
                  <a:spcPts val="0"/>
                </a:spcAft>
                <a:buNone/>
              </a:pPr>
              <a:r>
                <a:rPr lang="en-US" sz="1200">
                  <a:solidFill>
                    <a:srgbClr val="FFFFFF"/>
                  </a:solidFill>
                  <a:latin typeface="Roboto"/>
                  <a:ea typeface="Roboto"/>
                  <a:cs typeface="Roboto"/>
                  <a:sym typeface="Roboto"/>
                </a:rPr>
                <a:t>YEAR 0 plus 3 INTEGRATED DEGREE</a:t>
              </a:r>
              <a:endParaRPr sz="1200">
                <a:solidFill>
                  <a:srgbClr val="FFFFFF"/>
                </a:solidFill>
                <a:latin typeface="Roboto"/>
                <a:ea typeface="Roboto"/>
                <a:cs typeface="Roboto"/>
                <a:sym typeface="Roboto"/>
              </a:endParaRPr>
            </a:p>
          </p:txBody>
        </p:sp>
      </p:grpSp>
      <p:sp>
        <p:nvSpPr>
          <p:cNvPr id="159" name="Google Shape;159;p21"/>
          <p:cNvSpPr txBox="1"/>
          <p:nvPr/>
        </p:nvSpPr>
        <p:spPr>
          <a:xfrm>
            <a:off x="4730775" y="3485525"/>
            <a:ext cx="1463100" cy="1425600"/>
          </a:xfrm>
          <a:prstGeom prst="rect">
            <a:avLst/>
          </a:prstGeom>
          <a:noFill/>
          <a:ln>
            <a:noFill/>
          </a:ln>
        </p:spPr>
        <p:txBody>
          <a:bodyPr spcFirstLastPara="1" wrap="square" lIns="91425" tIns="91425" rIns="91425" bIns="91425" anchor="ctr" anchorCtr="0">
            <a:noAutofit/>
          </a:bodyPr>
          <a:lstStyle/>
          <a:p>
            <a:pPr marL="0" lvl="0" indent="0" algn="r" rtl="0">
              <a:lnSpc>
                <a:spcPct val="90000"/>
              </a:lnSpc>
              <a:spcBef>
                <a:spcPts val="0"/>
              </a:spcBef>
              <a:spcAft>
                <a:spcPts val="0"/>
              </a:spcAft>
              <a:buNone/>
            </a:pPr>
            <a:r>
              <a:rPr lang="en-US" sz="1200">
                <a:solidFill>
                  <a:srgbClr val="0B7140"/>
                </a:solidFill>
                <a:latin typeface="Roboto Medium"/>
                <a:ea typeface="Roboto Medium"/>
                <a:cs typeface="Roboto Medium"/>
                <a:sym typeface="Roboto Medium"/>
              </a:rPr>
              <a:t>LIMINAL- STUDY SKILLS AND SUBJECT KNOWLEDGE ACQUIRED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2"/>
          <p:cNvSpPr txBox="1">
            <a:spLocks noGrp="1"/>
          </p:cNvSpPr>
          <p:nvPr>
            <p:ph type="subTitle" idx="1"/>
          </p:nvPr>
        </p:nvSpPr>
        <p:spPr>
          <a:xfrm>
            <a:off x="1042987" y="2071678"/>
            <a:ext cx="7813800" cy="4473600"/>
          </a:xfrm>
          <a:prstGeom prst="rect">
            <a:avLst/>
          </a:prstGeom>
        </p:spPr>
        <p:txBody>
          <a:bodyPr spcFirstLastPara="1" wrap="square" lIns="0" tIns="45700" rIns="91425" bIns="45700" anchor="t" anchorCtr="0">
            <a:noAutofit/>
          </a:bodyPr>
          <a:lstStyle/>
          <a:p>
            <a:pPr marL="0" lvl="0" indent="0">
              <a:spcBef>
                <a:spcPts val="480"/>
              </a:spcBef>
              <a:spcAft>
                <a:spcPts val="0"/>
              </a:spcAft>
              <a:buNone/>
            </a:pPr>
            <a:endParaRPr/>
          </a:p>
        </p:txBody>
      </p:sp>
      <p:sp>
        <p:nvSpPr>
          <p:cNvPr id="166" name="Google Shape;166;p22"/>
          <p:cNvSpPr txBox="1">
            <a:spLocks noGrp="1"/>
          </p:cNvSpPr>
          <p:nvPr>
            <p:ph type="ctrTitle"/>
          </p:nvPr>
        </p:nvSpPr>
        <p:spPr>
          <a:xfrm>
            <a:off x="1038880" y="312738"/>
            <a:ext cx="7772400" cy="1527000"/>
          </a:xfrm>
          <a:prstGeom prst="rect">
            <a:avLst/>
          </a:prstGeom>
        </p:spPr>
        <p:txBody>
          <a:bodyPr spcFirstLastPara="1" wrap="square" lIns="0" tIns="45700" rIns="91425" bIns="45700" anchor="ctr" anchorCtr="0">
            <a:noAutofit/>
          </a:bodyPr>
          <a:lstStyle/>
          <a:p>
            <a:pPr marL="0" lvl="0" indent="0">
              <a:spcBef>
                <a:spcPts val="0"/>
              </a:spcBef>
              <a:spcAft>
                <a:spcPts val="0"/>
              </a:spcAft>
              <a:buNone/>
            </a:pPr>
            <a:r>
              <a:rPr lang="en-US"/>
              <a:t>FROM LIMINAL TO MASTER</a:t>
            </a:r>
            <a:endParaRPr/>
          </a:p>
        </p:txBody>
      </p:sp>
      <p:pic>
        <p:nvPicPr>
          <p:cNvPr id="167" name="Google Shape;167;p22"/>
          <p:cNvPicPr preferRelativeResize="0"/>
          <p:nvPr/>
        </p:nvPicPr>
        <p:blipFill>
          <a:blip r:embed="rId3">
            <a:alphaModFix/>
          </a:blip>
          <a:stretch>
            <a:fillRect/>
          </a:stretch>
        </p:blipFill>
        <p:spPr>
          <a:xfrm>
            <a:off x="789649" y="2002650"/>
            <a:ext cx="6712049" cy="4473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3"/>
          <p:cNvSpPr txBox="1">
            <a:spLocks noGrp="1"/>
          </p:cNvSpPr>
          <p:nvPr>
            <p:ph type="title"/>
          </p:nvPr>
        </p:nvSpPr>
        <p:spPr>
          <a:xfrm>
            <a:off x="398625" y="338150"/>
            <a:ext cx="8457900" cy="1368000"/>
          </a:xfrm>
          <a:prstGeom prst="rect">
            <a:avLst/>
          </a:prstGeom>
          <a:noFill/>
          <a:ln>
            <a:noFill/>
          </a:ln>
        </p:spPr>
        <p:txBody>
          <a:bodyPr spcFirstLastPara="1" wrap="square" lIns="0" tIns="45700" rIns="91425" bIns="45700" anchor="ctr" anchorCtr="0">
            <a:noAutofit/>
          </a:bodyPr>
          <a:lstStyle/>
          <a:p>
            <a:pPr marL="0" marR="0" lvl="0" indent="0" algn="l" rtl="0">
              <a:spcBef>
                <a:spcPts val="0"/>
              </a:spcBef>
              <a:spcAft>
                <a:spcPts val="0"/>
              </a:spcAft>
              <a:buNone/>
            </a:pPr>
            <a:r>
              <a:rPr lang="en-US" sz="2800" b="1" i="0" u="none" strike="noStrike" cap="none">
                <a:solidFill>
                  <a:schemeClr val="dk1"/>
                </a:solidFill>
                <a:latin typeface="Arial"/>
                <a:ea typeface="Arial"/>
                <a:cs typeface="Arial"/>
                <a:sym typeface="Arial"/>
              </a:rPr>
              <a:t>WORDS USED BY STUDENTS TO DESCRIBE THEIR LEVEL 4 UG MODULES</a:t>
            </a:r>
            <a:endParaRPr/>
          </a:p>
        </p:txBody>
      </p:sp>
      <p:sp>
        <p:nvSpPr>
          <p:cNvPr id="173" name="Google Shape;173;p23"/>
          <p:cNvSpPr txBox="1">
            <a:spLocks noGrp="1"/>
          </p:cNvSpPr>
          <p:nvPr>
            <p:ph type="body" idx="1"/>
          </p:nvPr>
        </p:nvSpPr>
        <p:spPr>
          <a:xfrm>
            <a:off x="751113" y="2071678"/>
            <a:ext cx="8105400" cy="4054500"/>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Clr>
                <a:schemeClr val="lt2"/>
              </a:buClr>
              <a:buSzPts val="2400"/>
              <a:buFont typeface="Noto Sans Symbols"/>
              <a:buNone/>
            </a:pPr>
            <a:r>
              <a:rPr lang="en-US" sz="2400" b="1" i="0" u="none" strike="noStrike" cap="none">
                <a:solidFill>
                  <a:schemeClr val="lt2"/>
                </a:solidFill>
                <a:latin typeface="Arial"/>
                <a:ea typeface="Arial"/>
                <a:cs typeface="Arial"/>
                <a:sym typeface="Arial"/>
              </a:rPr>
              <a:t>The top four  adjectives used in order of  frequency were:</a:t>
            </a:r>
            <a:endParaRPr/>
          </a:p>
          <a:p>
            <a:pPr marL="285750" marR="0" lvl="0" indent="-285750" algn="l" rtl="0">
              <a:spcBef>
                <a:spcPts val="480"/>
              </a:spcBef>
              <a:spcAft>
                <a:spcPts val="0"/>
              </a:spcAft>
              <a:buClr>
                <a:schemeClr val="lt2"/>
              </a:buClr>
              <a:buSzPts val="2400"/>
              <a:buFont typeface="Noto Sans Symbols"/>
              <a:buChar char="➢"/>
            </a:pPr>
            <a:r>
              <a:rPr lang="en-US" sz="2400" b="0" i="0" u="none" strike="noStrike" cap="none">
                <a:solidFill>
                  <a:schemeClr val="lt2"/>
                </a:solidFill>
                <a:latin typeface="Arial"/>
                <a:ea typeface="Arial"/>
                <a:cs typeface="Arial"/>
                <a:sym typeface="Arial"/>
              </a:rPr>
              <a:t>Interesting</a:t>
            </a:r>
            <a:endParaRPr/>
          </a:p>
          <a:p>
            <a:pPr marL="285750" marR="0" lvl="0" indent="-285750" algn="l" rtl="0">
              <a:spcBef>
                <a:spcPts val="480"/>
              </a:spcBef>
              <a:spcAft>
                <a:spcPts val="0"/>
              </a:spcAft>
              <a:buClr>
                <a:schemeClr val="lt2"/>
              </a:buClr>
              <a:buSzPts val="2400"/>
              <a:buFont typeface="Noto Sans Symbols"/>
              <a:buChar char="➢"/>
            </a:pPr>
            <a:r>
              <a:rPr lang="en-US" sz="2400" b="0" i="0" u="none" strike="noStrike" cap="none">
                <a:solidFill>
                  <a:schemeClr val="lt2"/>
                </a:solidFill>
                <a:latin typeface="Arial"/>
                <a:ea typeface="Arial"/>
                <a:cs typeface="Arial"/>
                <a:sym typeface="Arial"/>
              </a:rPr>
              <a:t>Challenging</a:t>
            </a:r>
            <a:endParaRPr/>
          </a:p>
          <a:p>
            <a:pPr marL="285750" marR="0" lvl="0" indent="-285750" algn="l" rtl="0">
              <a:spcBef>
                <a:spcPts val="480"/>
              </a:spcBef>
              <a:spcAft>
                <a:spcPts val="0"/>
              </a:spcAft>
              <a:buClr>
                <a:schemeClr val="lt2"/>
              </a:buClr>
              <a:buSzPts val="2400"/>
              <a:buFont typeface="Noto Sans Symbols"/>
              <a:buChar char="➢"/>
            </a:pPr>
            <a:r>
              <a:rPr lang="en-US" sz="2400" b="0" i="0" u="none" strike="noStrike" cap="none">
                <a:solidFill>
                  <a:schemeClr val="lt2"/>
                </a:solidFill>
                <a:latin typeface="Arial"/>
                <a:ea typeface="Arial"/>
                <a:cs typeface="Arial"/>
                <a:sym typeface="Arial"/>
              </a:rPr>
              <a:t>Enjoyable</a:t>
            </a:r>
            <a:endParaRPr/>
          </a:p>
          <a:p>
            <a:pPr marL="285750" marR="0" lvl="0" indent="-285750" algn="l" rtl="0">
              <a:spcBef>
                <a:spcPts val="480"/>
              </a:spcBef>
              <a:spcAft>
                <a:spcPts val="0"/>
              </a:spcAft>
              <a:buClr>
                <a:schemeClr val="lt2"/>
              </a:buClr>
              <a:buSzPts val="2400"/>
              <a:buFont typeface="Noto Sans Symbols"/>
              <a:buChar char="➢"/>
            </a:pPr>
            <a:r>
              <a:rPr lang="en-US" sz="2400" b="0" i="0" u="none" strike="noStrike" cap="none">
                <a:solidFill>
                  <a:schemeClr val="lt2"/>
                </a:solidFill>
                <a:latin typeface="Arial"/>
                <a:ea typeface="Arial"/>
                <a:cs typeface="Arial"/>
                <a:sym typeface="Arial"/>
              </a:rPr>
              <a:t>Informative</a:t>
            </a:r>
            <a:endParaRPr sz="2400" b="0" i="0" u="none" strike="noStrike" cap="none">
              <a:solidFill>
                <a:schemeClr val="lt2"/>
              </a:solidFill>
              <a:latin typeface="Arial"/>
              <a:ea typeface="Arial"/>
              <a:cs typeface="Arial"/>
              <a:sym typeface="Arial"/>
            </a:endParaRPr>
          </a:p>
        </p:txBody>
      </p:sp>
      <p:pic>
        <p:nvPicPr>
          <p:cNvPr id="174" name="Google Shape;174;p23"/>
          <p:cNvPicPr preferRelativeResize="0"/>
          <p:nvPr/>
        </p:nvPicPr>
        <p:blipFill rotWithShape="1">
          <a:blip r:embed="rId3">
            <a:alphaModFix/>
          </a:blip>
          <a:srcRect/>
          <a:stretch/>
        </p:blipFill>
        <p:spPr>
          <a:xfrm>
            <a:off x="5074735" y="1628800"/>
            <a:ext cx="4069265" cy="4968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4"/>
          <p:cNvSpPr txBox="1">
            <a:spLocks noGrp="1"/>
          </p:cNvSpPr>
          <p:nvPr>
            <p:ph type="title"/>
          </p:nvPr>
        </p:nvSpPr>
        <p:spPr>
          <a:xfrm>
            <a:off x="1028700" y="338138"/>
            <a:ext cx="7827900" cy="947700"/>
          </a:xfrm>
          <a:prstGeom prst="rect">
            <a:avLst/>
          </a:prstGeom>
        </p:spPr>
        <p:txBody>
          <a:bodyPr spcFirstLastPara="1" wrap="square" lIns="0" tIns="45700" rIns="91425" bIns="45700" anchor="ctr" anchorCtr="0">
            <a:noAutofit/>
          </a:bodyPr>
          <a:lstStyle/>
          <a:p>
            <a:pPr marL="0" lvl="0" indent="0">
              <a:spcBef>
                <a:spcPts val="0"/>
              </a:spcBef>
              <a:spcAft>
                <a:spcPts val="0"/>
              </a:spcAft>
              <a:buNone/>
            </a:pPr>
            <a:r>
              <a:rPr lang="en-US"/>
              <a:t>REFERENCES </a:t>
            </a:r>
            <a:endParaRPr/>
          </a:p>
        </p:txBody>
      </p:sp>
      <p:sp>
        <p:nvSpPr>
          <p:cNvPr id="181" name="Google Shape;181;p24"/>
          <p:cNvSpPr txBox="1">
            <a:spLocks noGrp="1"/>
          </p:cNvSpPr>
          <p:nvPr>
            <p:ph type="body" idx="1"/>
          </p:nvPr>
        </p:nvSpPr>
        <p:spPr>
          <a:xfrm>
            <a:off x="751125" y="1689525"/>
            <a:ext cx="8105400" cy="4799100"/>
          </a:xfrm>
          <a:prstGeom prst="rect">
            <a:avLst/>
          </a:prstGeom>
          <a:solidFill>
            <a:srgbClr val="FFFFFF"/>
          </a:solidFill>
        </p:spPr>
        <p:txBody>
          <a:bodyPr spcFirstLastPara="1" wrap="square" lIns="0" tIns="45700" rIns="91425" bIns="45700" anchor="t" anchorCtr="0">
            <a:noAutofit/>
          </a:bodyPr>
          <a:lstStyle/>
          <a:p>
            <a:pPr marL="457200" lvl="0" indent="-342900" rtl="0">
              <a:lnSpc>
                <a:spcPct val="107916"/>
              </a:lnSpc>
              <a:spcBef>
                <a:spcPts val="0"/>
              </a:spcBef>
              <a:spcAft>
                <a:spcPts val="0"/>
              </a:spcAft>
              <a:buClr>
                <a:schemeClr val="dk2"/>
              </a:buClr>
              <a:buSzPts val="1800"/>
              <a:buFont typeface="Playfair Display"/>
              <a:buChar char="●"/>
            </a:pPr>
            <a:r>
              <a:rPr lang="en-US" sz="1800">
                <a:solidFill>
                  <a:srgbClr val="0A0A0A"/>
                </a:solidFill>
                <a:highlight>
                  <a:srgbClr val="F0F0F0"/>
                </a:highlight>
                <a:latin typeface="Playfair Display"/>
                <a:ea typeface="Playfair Display"/>
                <a:cs typeface="Playfair Display"/>
                <a:sym typeface="Playfair Display"/>
              </a:rPr>
              <a:t>Magolda, Peter Mark. "Ritual, Ceremonies, and Cultural Meaning in Higher Education (review)." </a:t>
            </a:r>
            <a:r>
              <a:rPr lang="en-US" sz="1800" i="1">
                <a:solidFill>
                  <a:srgbClr val="0A0A0A"/>
                </a:solidFill>
                <a:highlight>
                  <a:srgbClr val="F0F0F0"/>
                </a:highlight>
                <a:latin typeface="Playfair Display"/>
                <a:ea typeface="Playfair Display"/>
                <a:cs typeface="Playfair Display"/>
                <a:sym typeface="Playfair Display"/>
              </a:rPr>
              <a:t>The Journal of Higher Education</a:t>
            </a:r>
            <a:r>
              <a:rPr lang="en-US" sz="1800">
                <a:solidFill>
                  <a:srgbClr val="0A0A0A"/>
                </a:solidFill>
                <a:highlight>
                  <a:srgbClr val="F0F0F0"/>
                </a:highlight>
                <a:latin typeface="Playfair Display"/>
                <a:ea typeface="Playfair Display"/>
                <a:cs typeface="Playfair Display"/>
                <a:sym typeface="Playfair Display"/>
              </a:rPr>
              <a:t>, vol. 73 no. 4, 2002, pp. 543-545. </a:t>
            </a:r>
            <a:r>
              <a:rPr lang="en-US" sz="1800" i="1">
                <a:solidFill>
                  <a:srgbClr val="0A0A0A"/>
                </a:solidFill>
                <a:highlight>
                  <a:srgbClr val="F0F0F0"/>
                </a:highlight>
                <a:latin typeface="Playfair Display"/>
                <a:ea typeface="Playfair Display"/>
                <a:cs typeface="Playfair Display"/>
                <a:sym typeface="Playfair Display"/>
              </a:rPr>
              <a:t>Project MUSE</a:t>
            </a:r>
            <a:r>
              <a:rPr lang="en-US" sz="1800">
                <a:solidFill>
                  <a:srgbClr val="0A0A0A"/>
                </a:solidFill>
                <a:highlight>
                  <a:srgbClr val="F0F0F0"/>
                </a:highlight>
                <a:latin typeface="Playfair Display"/>
                <a:ea typeface="Playfair Display"/>
                <a:cs typeface="Playfair Display"/>
                <a:sym typeface="Playfair Display"/>
              </a:rPr>
              <a:t>, doi:10.1353/jhe.2002.0040</a:t>
            </a:r>
            <a:endParaRPr sz="1800">
              <a:solidFill>
                <a:schemeClr val="dk2"/>
              </a:solidFill>
              <a:latin typeface="Playfair Display"/>
              <a:ea typeface="Playfair Display"/>
              <a:cs typeface="Playfair Display"/>
              <a:sym typeface="Playfair Display"/>
            </a:endParaRPr>
          </a:p>
          <a:p>
            <a:pPr marL="457200" lvl="0" indent="-342900" rtl="0">
              <a:lnSpc>
                <a:spcPct val="107916"/>
              </a:lnSpc>
              <a:spcBef>
                <a:spcPts val="0"/>
              </a:spcBef>
              <a:spcAft>
                <a:spcPts val="0"/>
              </a:spcAft>
              <a:buClr>
                <a:schemeClr val="dk2"/>
              </a:buClr>
              <a:buSzPts val="1800"/>
              <a:buFont typeface="Playfair Display"/>
              <a:buChar char="●"/>
            </a:pPr>
            <a:r>
              <a:rPr lang="en-US" sz="1800">
                <a:solidFill>
                  <a:srgbClr val="333333"/>
                </a:solidFill>
                <a:highlight>
                  <a:srgbClr val="FCFCFC"/>
                </a:highlight>
                <a:latin typeface="Playfair Display"/>
                <a:ea typeface="Playfair Display"/>
                <a:cs typeface="Playfair Display"/>
                <a:sym typeface="Playfair Display"/>
              </a:rPr>
              <a:t>Meyer, J.H.F. &amp; Land, R. High Educ (2005) 49: 373. https://doi.org/10.1007/s10734-004-6779-5</a:t>
            </a:r>
            <a:endParaRPr sz="1800">
              <a:solidFill>
                <a:schemeClr val="dk2"/>
              </a:solidFill>
              <a:latin typeface="Playfair Display"/>
              <a:ea typeface="Playfair Display"/>
              <a:cs typeface="Playfair Display"/>
              <a:sym typeface="Playfair Display"/>
            </a:endParaRPr>
          </a:p>
          <a:p>
            <a:pPr marL="457200" lvl="0" indent="-342900" rtl="0">
              <a:lnSpc>
                <a:spcPct val="107916"/>
              </a:lnSpc>
              <a:spcBef>
                <a:spcPts val="0"/>
              </a:spcBef>
              <a:spcAft>
                <a:spcPts val="0"/>
              </a:spcAft>
              <a:buClr>
                <a:schemeClr val="dk2"/>
              </a:buClr>
              <a:buSzPts val="1800"/>
              <a:buFont typeface="Playfair Display"/>
              <a:buChar char="●"/>
            </a:pPr>
            <a:r>
              <a:rPr lang="en-US" sz="1800">
                <a:solidFill>
                  <a:srgbClr val="333333"/>
                </a:solidFill>
                <a:highlight>
                  <a:srgbClr val="FCFCFC"/>
                </a:highlight>
                <a:latin typeface="Playfair Display"/>
                <a:ea typeface="Playfair Display"/>
                <a:cs typeface="Playfair Display"/>
                <a:sym typeface="Playfair Display"/>
              </a:rPr>
              <a:t>Trubshaw, B. (2003). ‘The metaphors and rituals of place and time - an introduction to liminality, or Why Christopher Robin wouldn’t walk on the cracks’, available at ttp://www.indigogroup.co.uk/edge/liminal.htm.</a:t>
            </a:r>
            <a:r>
              <a:rPr lang="en-US" sz="1800">
                <a:solidFill>
                  <a:schemeClr val="dk2"/>
                </a:solidFill>
                <a:latin typeface="Playfair Display"/>
                <a:ea typeface="Playfair Display"/>
                <a:cs typeface="Playfair Display"/>
                <a:sym typeface="Playfair Display"/>
              </a:rPr>
              <a:t> </a:t>
            </a:r>
            <a:endParaRPr sz="1800">
              <a:solidFill>
                <a:schemeClr val="dk2"/>
              </a:solidFill>
              <a:latin typeface="Playfair Display"/>
              <a:ea typeface="Playfair Display"/>
              <a:cs typeface="Playfair Display"/>
              <a:sym typeface="Playfair Display"/>
            </a:endParaRPr>
          </a:p>
          <a:p>
            <a:pPr marL="457200" lvl="0" indent="-342900" rtl="0">
              <a:lnSpc>
                <a:spcPct val="107916"/>
              </a:lnSpc>
              <a:spcBef>
                <a:spcPts val="0"/>
              </a:spcBef>
              <a:spcAft>
                <a:spcPts val="0"/>
              </a:spcAft>
              <a:buClr>
                <a:srgbClr val="333333"/>
              </a:buClr>
              <a:buSzPts val="1800"/>
              <a:buFont typeface="Playfair Display"/>
              <a:buChar char="●"/>
            </a:pPr>
            <a:r>
              <a:rPr lang="en-US" sz="1800">
                <a:solidFill>
                  <a:srgbClr val="333333"/>
                </a:solidFill>
                <a:latin typeface="Playfair Display"/>
                <a:ea typeface="Playfair Display"/>
                <a:cs typeface="Playfair Display"/>
                <a:sym typeface="Playfair Display"/>
              </a:rPr>
              <a:t>Turner, V. 1969 The Ritual Process: Structure and anti-Structure Routledge and Kegan Paul  London</a:t>
            </a:r>
            <a:endParaRPr sz="1800" u="sng">
              <a:solidFill>
                <a:srgbClr val="8E2555"/>
              </a:solidFill>
              <a:latin typeface="Playfair Display"/>
              <a:ea typeface="Playfair Display"/>
              <a:cs typeface="Playfair Display"/>
              <a:sym typeface="Playfair Display"/>
              <a:hlinkClick r:id="rId3"/>
            </a:endParaRPr>
          </a:p>
          <a:p>
            <a:pPr marL="457200" lvl="0" indent="-342900" rtl="0">
              <a:lnSpc>
                <a:spcPct val="107916"/>
              </a:lnSpc>
              <a:spcBef>
                <a:spcPts val="0"/>
              </a:spcBef>
              <a:spcAft>
                <a:spcPts val="0"/>
              </a:spcAft>
              <a:buClr>
                <a:srgbClr val="333333"/>
              </a:buClr>
              <a:buSzPts val="1800"/>
              <a:buFont typeface="Playfair Display"/>
              <a:buChar char="●"/>
            </a:pPr>
            <a:r>
              <a:rPr lang="en-US" sz="1800">
                <a:solidFill>
                  <a:srgbClr val="333333"/>
                </a:solidFill>
                <a:latin typeface="Playfair Display"/>
                <a:ea typeface="Playfair Display"/>
                <a:cs typeface="Playfair Display"/>
                <a:sym typeface="Playfair Display"/>
              </a:rPr>
              <a:t>van Gennep, A. 1960 The Rites of Passage Routledge and Kegan Paul London</a:t>
            </a:r>
            <a:endParaRPr sz="1800">
              <a:solidFill>
                <a:srgbClr val="333333"/>
              </a:solidFill>
              <a:latin typeface="Playfair Display"/>
              <a:ea typeface="Playfair Display"/>
              <a:cs typeface="Playfair Display"/>
              <a:sym typeface="Playfair Display"/>
            </a:endParaRPr>
          </a:p>
          <a:p>
            <a:pPr marL="457200" lvl="0" indent="-342900" rtl="0">
              <a:lnSpc>
                <a:spcPct val="107916"/>
              </a:lnSpc>
              <a:spcBef>
                <a:spcPts val="0"/>
              </a:spcBef>
              <a:spcAft>
                <a:spcPts val="0"/>
              </a:spcAft>
              <a:buClr>
                <a:schemeClr val="dk2"/>
              </a:buClr>
              <a:buSzPts val="1800"/>
              <a:buFont typeface="Playfair Display"/>
              <a:buChar char="●"/>
            </a:pPr>
            <a:r>
              <a:rPr lang="en-US" sz="1800">
                <a:solidFill>
                  <a:schemeClr val="dk2"/>
                </a:solidFill>
                <a:latin typeface="Playfair Display"/>
                <a:ea typeface="Playfair Display"/>
                <a:cs typeface="Playfair Display"/>
                <a:sym typeface="Playfair Display"/>
              </a:rPr>
              <a:t>Wels, H., Vander Waal, K., Spiegel, A., Kamsteg, F.  </a:t>
            </a:r>
            <a:r>
              <a:rPr lang="en-US" sz="1800" i="1">
                <a:solidFill>
                  <a:schemeClr val="dk2"/>
                </a:solidFill>
                <a:latin typeface="Playfair Display"/>
                <a:ea typeface="Playfair Display"/>
                <a:cs typeface="Playfair Display"/>
                <a:sym typeface="Playfair Display"/>
              </a:rPr>
              <a:t>Anthropology Southern Africa</a:t>
            </a:r>
            <a:r>
              <a:rPr lang="en-US" sz="1800">
                <a:solidFill>
                  <a:schemeClr val="dk2"/>
                </a:solidFill>
                <a:latin typeface="Playfair Display"/>
                <a:ea typeface="Playfair Display"/>
                <a:cs typeface="Playfair Display"/>
                <a:sym typeface="Playfair Display"/>
              </a:rPr>
              <a:t>, 2011, 34 (1&amp;2)</a:t>
            </a:r>
            <a:endParaRPr sz="1800">
              <a:solidFill>
                <a:schemeClr val="dk2"/>
              </a:solidFill>
              <a:latin typeface="Playfair Display"/>
              <a:ea typeface="Playfair Display"/>
              <a:cs typeface="Playfair Display"/>
              <a:sym typeface="Playfair Display"/>
            </a:endParaRPr>
          </a:p>
          <a:p>
            <a:pPr marL="0" lvl="0" indent="0">
              <a:spcBef>
                <a:spcPts val="15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1028700" y="338138"/>
            <a:ext cx="7827900" cy="947700"/>
          </a:xfrm>
          <a:prstGeom prst="rect">
            <a:avLst/>
          </a:prstGeom>
        </p:spPr>
        <p:txBody>
          <a:bodyPr spcFirstLastPara="1" wrap="square" lIns="0" tIns="45700" rIns="91425" bIns="45700" anchor="ctr" anchorCtr="0">
            <a:noAutofit/>
          </a:bodyPr>
          <a:lstStyle/>
          <a:p>
            <a:pPr marL="0" lvl="0" indent="0">
              <a:spcBef>
                <a:spcPts val="0"/>
              </a:spcBef>
              <a:spcAft>
                <a:spcPts val="0"/>
              </a:spcAft>
              <a:buNone/>
            </a:pPr>
            <a:r>
              <a:rPr lang="en-US"/>
              <a:t>INTRODUCTION</a:t>
            </a:r>
            <a:endParaRPr/>
          </a:p>
        </p:txBody>
      </p:sp>
      <p:sp>
        <p:nvSpPr>
          <p:cNvPr id="43" name="Google Shape;43;p9"/>
          <p:cNvSpPr txBox="1">
            <a:spLocks noGrp="1"/>
          </p:cNvSpPr>
          <p:nvPr>
            <p:ph type="body" idx="1"/>
          </p:nvPr>
        </p:nvSpPr>
        <p:spPr>
          <a:xfrm>
            <a:off x="697500" y="1531775"/>
            <a:ext cx="8159100" cy="4594500"/>
          </a:xfrm>
          <a:prstGeom prst="rect">
            <a:avLst/>
          </a:prstGeom>
        </p:spPr>
        <p:txBody>
          <a:bodyPr spcFirstLastPara="1" wrap="square" lIns="0" tIns="45700" rIns="91425" bIns="45700" anchor="t" anchorCtr="0">
            <a:noAutofit/>
          </a:bodyPr>
          <a:lstStyle/>
          <a:p>
            <a:pPr marL="0" lvl="0" indent="0">
              <a:spcBef>
                <a:spcPts val="1500"/>
              </a:spcBef>
              <a:spcAft>
                <a:spcPts val="0"/>
              </a:spcAft>
              <a:buNone/>
            </a:pPr>
            <a:r>
              <a:rPr lang="en-US" i="1"/>
              <a:t>“The Foundation year eased the transition between the secondary school and university method of education” </a:t>
            </a:r>
            <a:endParaRPr i="1"/>
          </a:p>
          <a:p>
            <a:pPr marL="0" lvl="0" indent="0">
              <a:spcBef>
                <a:spcPts val="1500"/>
              </a:spcBef>
              <a:spcAft>
                <a:spcPts val="0"/>
              </a:spcAft>
              <a:buNone/>
            </a:pPr>
            <a:r>
              <a:rPr lang="en-US"/>
              <a:t>Outline of today’s talk</a:t>
            </a:r>
            <a:endParaRPr/>
          </a:p>
          <a:p>
            <a:pPr marL="457200" lvl="0" indent="-381000">
              <a:spcBef>
                <a:spcPts val="1500"/>
              </a:spcBef>
              <a:spcAft>
                <a:spcPts val="0"/>
              </a:spcAft>
              <a:buSzPts val="2400"/>
              <a:buChar char="●"/>
            </a:pPr>
            <a:r>
              <a:rPr lang="en-US"/>
              <a:t>Definition of liminality </a:t>
            </a:r>
            <a:endParaRPr/>
          </a:p>
          <a:p>
            <a:pPr marL="457200" lvl="0" indent="-381000">
              <a:spcBef>
                <a:spcPts val="0"/>
              </a:spcBef>
              <a:spcAft>
                <a:spcPts val="0"/>
              </a:spcAft>
              <a:buSzPts val="2400"/>
              <a:buChar char="●"/>
            </a:pPr>
            <a:r>
              <a:rPr lang="en-US"/>
              <a:t>Liminality in the field of Education</a:t>
            </a:r>
            <a:endParaRPr/>
          </a:p>
          <a:p>
            <a:pPr marL="457200" lvl="0" indent="-381000">
              <a:spcBef>
                <a:spcPts val="0"/>
              </a:spcBef>
              <a:spcAft>
                <a:spcPts val="0"/>
              </a:spcAft>
              <a:buSzPts val="2400"/>
              <a:buChar char="●"/>
            </a:pPr>
            <a:r>
              <a:rPr lang="en-US"/>
              <a:t>1 and 4 year Foundation Programmes from institutional and student perspectives</a:t>
            </a:r>
            <a:endParaRPr/>
          </a:p>
          <a:p>
            <a:pPr marL="457200" lvl="0" indent="-381000">
              <a:spcBef>
                <a:spcPts val="0"/>
              </a:spcBef>
              <a:spcAft>
                <a:spcPts val="0"/>
              </a:spcAft>
              <a:buSzPts val="2400"/>
              <a:buChar char="●"/>
            </a:pPr>
            <a:r>
              <a:rPr lang="en-US"/>
              <a:t>Level 4 modules on Foundation Programmes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1096725" y="434188"/>
            <a:ext cx="7827900" cy="947700"/>
          </a:xfrm>
          <a:prstGeom prst="rect">
            <a:avLst/>
          </a:prstGeom>
        </p:spPr>
        <p:txBody>
          <a:bodyPr spcFirstLastPara="1" wrap="square" lIns="0" tIns="45700" rIns="91425" bIns="45700" anchor="ctr" anchorCtr="0">
            <a:noAutofit/>
          </a:bodyPr>
          <a:lstStyle/>
          <a:p>
            <a:pPr marL="0" lvl="0" indent="0">
              <a:spcBef>
                <a:spcPts val="0"/>
              </a:spcBef>
              <a:spcAft>
                <a:spcPts val="0"/>
              </a:spcAft>
              <a:buNone/>
            </a:pPr>
            <a:r>
              <a:rPr lang="en-US"/>
              <a:t>LIMINALITY</a:t>
            </a:r>
            <a:endParaRPr/>
          </a:p>
        </p:txBody>
      </p:sp>
      <p:sp>
        <p:nvSpPr>
          <p:cNvPr id="50" name="Google Shape;50;p10"/>
          <p:cNvSpPr txBox="1">
            <a:spLocks noGrp="1"/>
          </p:cNvSpPr>
          <p:nvPr>
            <p:ph type="body" idx="1"/>
          </p:nvPr>
        </p:nvSpPr>
        <p:spPr>
          <a:xfrm>
            <a:off x="589575" y="1614800"/>
            <a:ext cx="8108400" cy="4514700"/>
          </a:xfrm>
          <a:prstGeom prst="rect">
            <a:avLst/>
          </a:prstGeom>
        </p:spPr>
        <p:txBody>
          <a:bodyPr spcFirstLastPara="1" wrap="square" lIns="0" tIns="45700" rIns="91425" bIns="45700" anchor="t" anchorCtr="0">
            <a:noAutofit/>
          </a:bodyPr>
          <a:lstStyle/>
          <a:p>
            <a:pPr marL="0" lvl="0" indent="0">
              <a:spcBef>
                <a:spcPts val="1500"/>
              </a:spcBef>
              <a:spcAft>
                <a:spcPts val="0"/>
              </a:spcAft>
              <a:buNone/>
            </a:pPr>
            <a:r>
              <a:rPr lang="en-US"/>
              <a:t>van Gennep and rites of passage- 1909</a:t>
            </a:r>
            <a:endParaRPr/>
          </a:p>
          <a:p>
            <a:pPr marL="0" lvl="0" indent="0">
              <a:spcBef>
                <a:spcPts val="1500"/>
              </a:spcBef>
              <a:spcAft>
                <a:spcPts val="0"/>
              </a:spcAft>
              <a:buNone/>
            </a:pPr>
            <a:r>
              <a:rPr lang="en-US"/>
              <a:t>Turner and the Ndembu - 1967</a:t>
            </a:r>
            <a:endParaRPr/>
          </a:p>
          <a:p>
            <a:pPr marL="0" lvl="0" indent="0">
              <a:spcBef>
                <a:spcPts val="1500"/>
              </a:spcBef>
              <a:spcAft>
                <a:spcPts val="0"/>
              </a:spcAft>
              <a:buNone/>
            </a:pPr>
            <a:r>
              <a:rPr lang="en-US"/>
              <a:t>Separation-liminality-re-assimulation</a:t>
            </a:r>
            <a:endParaRPr/>
          </a:p>
          <a:p>
            <a:pPr marL="0" lvl="0" indent="0">
              <a:spcBef>
                <a:spcPts val="1500"/>
              </a:spcBef>
              <a:spcAft>
                <a:spcPts val="0"/>
              </a:spcAft>
              <a:buNone/>
            </a:pPr>
            <a:r>
              <a:rPr lang="en-US"/>
              <a:t>Ambiguity- betwixt and between-known to unknown </a:t>
            </a:r>
            <a:endParaRPr/>
          </a:p>
        </p:txBody>
      </p:sp>
      <p:pic>
        <p:nvPicPr>
          <p:cNvPr id="51" name="Google Shape;51;p10"/>
          <p:cNvPicPr preferRelativeResize="0"/>
          <p:nvPr/>
        </p:nvPicPr>
        <p:blipFill>
          <a:blip r:embed="rId3">
            <a:alphaModFix/>
          </a:blip>
          <a:stretch>
            <a:fillRect/>
          </a:stretch>
        </p:blipFill>
        <p:spPr>
          <a:xfrm>
            <a:off x="1499900" y="4293163"/>
            <a:ext cx="1964699" cy="2044875"/>
          </a:xfrm>
          <a:prstGeom prst="rect">
            <a:avLst/>
          </a:prstGeom>
          <a:noFill/>
          <a:ln>
            <a:noFill/>
          </a:ln>
        </p:spPr>
      </p:pic>
      <p:pic>
        <p:nvPicPr>
          <p:cNvPr id="52" name="Google Shape;52;p10"/>
          <p:cNvPicPr preferRelativeResize="0"/>
          <p:nvPr/>
        </p:nvPicPr>
        <p:blipFill rotWithShape="1">
          <a:blip r:embed="rId4">
            <a:alphaModFix/>
          </a:blip>
          <a:srcRect l="17998" t="-8261" r="-4864" b="12969"/>
          <a:stretch/>
        </p:blipFill>
        <p:spPr>
          <a:xfrm>
            <a:off x="5050450" y="4199763"/>
            <a:ext cx="1807649" cy="2231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1"/>
          <p:cNvSpPr txBox="1">
            <a:spLocks noGrp="1"/>
          </p:cNvSpPr>
          <p:nvPr>
            <p:ph type="title"/>
          </p:nvPr>
        </p:nvSpPr>
        <p:spPr>
          <a:xfrm>
            <a:off x="429750" y="434200"/>
            <a:ext cx="8284500" cy="947700"/>
          </a:xfrm>
          <a:prstGeom prst="rect">
            <a:avLst/>
          </a:prstGeom>
        </p:spPr>
        <p:txBody>
          <a:bodyPr spcFirstLastPara="1" wrap="square" lIns="0" tIns="45700" rIns="91425" bIns="45700" anchor="ctr" anchorCtr="0">
            <a:noAutofit/>
          </a:bodyPr>
          <a:lstStyle/>
          <a:p>
            <a:pPr marL="0" lvl="0" indent="0">
              <a:spcBef>
                <a:spcPts val="0"/>
              </a:spcBef>
              <a:spcAft>
                <a:spcPts val="0"/>
              </a:spcAft>
              <a:buNone/>
            </a:pPr>
            <a:r>
              <a:rPr lang="en-US"/>
              <a:t>FEATURES OF A LIMINAL SPACE</a:t>
            </a:r>
            <a:endParaRPr/>
          </a:p>
        </p:txBody>
      </p:sp>
      <p:sp>
        <p:nvSpPr>
          <p:cNvPr id="59" name="Google Shape;59;p11"/>
          <p:cNvSpPr txBox="1">
            <a:spLocks noGrp="1"/>
          </p:cNvSpPr>
          <p:nvPr>
            <p:ph type="body" idx="1"/>
          </p:nvPr>
        </p:nvSpPr>
        <p:spPr>
          <a:xfrm>
            <a:off x="309575" y="1548600"/>
            <a:ext cx="8374800" cy="4296900"/>
          </a:xfrm>
          <a:prstGeom prst="rect">
            <a:avLst/>
          </a:prstGeom>
        </p:spPr>
        <p:txBody>
          <a:bodyPr spcFirstLastPara="1" wrap="square" lIns="0" tIns="45700" rIns="91425" bIns="45700" anchor="t" anchorCtr="0">
            <a:noAutofit/>
          </a:bodyPr>
          <a:lstStyle/>
          <a:p>
            <a:pPr marL="457200" lvl="0" indent="-342900" rtl="0">
              <a:spcBef>
                <a:spcPts val="1500"/>
              </a:spcBef>
              <a:spcAft>
                <a:spcPts val="0"/>
              </a:spcAft>
              <a:buSzPts val="1800"/>
              <a:buChar char="●"/>
            </a:pPr>
            <a:r>
              <a:rPr lang="en-US" sz="1800"/>
              <a:t>Isolated</a:t>
            </a:r>
            <a:endParaRPr sz="1800"/>
          </a:p>
          <a:p>
            <a:pPr marL="0" lvl="0" indent="0" rtl="0">
              <a:spcBef>
                <a:spcPts val="1500"/>
              </a:spcBef>
              <a:spcAft>
                <a:spcPts val="0"/>
              </a:spcAft>
              <a:buNone/>
            </a:pPr>
            <a:endParaRPr sz="1800"/>
          </a:p>
          <a:p>
            <a:pPr marL="457200" lvl="0" indent="-342900" rtl="0">
              <a:spcBef>
                <a:spcPts val="1500"/>
              </a:spcBef>
              <a:spcAft>
                <a:spcPts val="0"/>
              </a:spcAft>
              <a:buSzPts val="1800"/>
              <a:buChar char="●"/>
            </a:pPr>
            <a:r>
              <a:rPr lang="en-US" sz="1800"/>
              <a:t>Special clothes and hairstyles</a:t>
            </a:r>
            <a:endParaRPr sz="1800"/>
          </a:p>
          <a:p>
            <a:pPr marL="0" lvl="0" indent="0">
              <a:spcBef>
                <a:spcPts val="1500"/>
              </a:spcBef>
              <a:spcAft>
                <a:spcPts val="0"/>
              </a:spcAft>
              <a:buNone/>
            </a:pPr>
            <a:endParaRPr sz="1800"/>
          </a:p>
          <a:p>
            <a:pPr marL="457200" lvl="0" indent="-342900" rtl="0">
              <a:spcBef>
                <a:spcPts val="1500"/>
              </a:spcBef>
              <a:spcAft>
                <a:spcPts val="0"/>
              </a:spcAft>
              <a:buSzPts val="1800"/>
              <a:buChar char="●"/>
            </a:pPr>
            <a:r>
              <a:rPr lang="en-US" sz="1800"/>
              <a:t>Entry and exit ceremonies</a:t>
            </a:r>
            <a:endParaRPr sz="1800"/>
          </a:p>
          <a:p>
            <a:pPr marL="0" lvl="0" indent="0" rtl="0">
              <a:spcBef>
                <a:spcPts val="1500"/>
              </a:spcBef>
              <a:spcAft>
                <a:spcPts val="0"/>
              </a:spcAft>
              <a:buNone/>
            </a:pPr>
            <a:endParaRPr sz="1800"/>
          </a:p>
          <a:p>
            <a:pPr marL="457200" lvl="0" indent="-342900" rtl="0">
              <a:spcBef>
                <a:spcPts val="1500"/>
              </a:spcBef>
              <a:spcAft>
                <a:spcPts val="0"/>
              </a:spcAft>
              <a:buSzPts val="1800"/>
              <a:buChar char="●"/>
            </a:pPr>
            <a:r>
              <a:rPr lang="en-US" sz="1800"/>
              <a:t>Obedience and humility</a:t>
            </a:r>
            <a:endParaRPr sz="1800"/>
          </a:p>
          <a:p>
            <a:pPr marL="0" lvl="0" indent="0">
              <a:spcBef>
                <a:spcPts val="1500"/>
              </a:spcBef>
              <a:spcAft>
                <a:spcPts val="0"/>
              </a:spcAft>
              <a:buNone/>
            </a:pPr>
            <a:endParaRPr sz="1800"/>
          </a:p>
          <a:p>
            <a:pPr marL="457200" lvl="0" indent="-342900">
              <a:spcBef>
                <a:spcPts val="1500"/>
              </a:spcBef>
              <a:spcAft>
                <a:spcPts val="0"/>
              </a:spcAft>
              <a:buSzPts val="1800"/>
              <a:buChar char="●"/>
            </a:pPr>
            <a:r>
              <a:rPr lang="en-US" sz="1800"/>
              <a:t>Lifelong friendships</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2"/>
          <p:cNvSpPr txBox="1">
            <a:spLocks noGrp="1"/>
          </p:cNvSpPr>
          <p:nvPr>
            <p:ph type="title"/>
          </p:nvPr>
        </p:nvSpPr>
        <p:spPr>
          <a:xfrm>
            <a:off x="1028700" y="338138"/>
            <a:ext cx="7827900" cy="947700"/>
          </a:xfrm>
          <a:prstGeom prst="rect">
            <a:avLst/>
          </a:prstGeom>
        </p:spPr>
        <p:txBody>
          <a:bodyPr spcFirstLastPara="1" wrap="square" lIns="0" tIns="45700" rIns="91425" bIns="45700" anchor="ctr" anchorCtr="0">
            <a:noAutofit/>
          </a:bodyPr>
          <a:lstStyle/>
          <a:p>
            <a:pPr marL="0" lvl="0" indent="0">
              <a:spcBef>
                <a:spcPts val="0"/>
              </a:spcBef>
              <a:spcAft>
                <a:spcPts val="0"/>
              </a:spcAft>
              <a:buNone/>
            </a:pPr>
            <a:r>
              <a:rPr lang="en-US"/>
              <a:t>RELEVANCE FOR TODAY?</a:t>
            </a:r>
            <a:endParaRPr/>
          </a:p>
        </p:txBody>
      </p:sp>
      <p:sp>
        <p:nvSpPr>
          <p:cNvPr id="66" name="Google Shape;66;p12"/>
          <p:cNvSpPr txBox="1">
            <a:spLocks noGrp="1"/>
          </p:cNvSpPr>
          <p:nvPr>
            <p:ph type="body" idx="1"/>
          </p:nvPr>
        </p:nvSpPr>
        <p:spPr>
          <a:xfrm>
            <a:off x="309575" y="1473675"/>
            <a:ext cx="8325600" cy="4727100"/>
          </a:xfrm>
          <a:prstGeom prst="rect">
            <a:avLst/>
          </a:prstGeom>
        </p:spPr>
        <p:txBody>
          <a:bodyPr spcFirstLastPara="1" wrap="square" lIns="0" tIns="45700" rIns="91425" bIns="45700" anchor="t" anchorCtr="0">
            <a:noAutofit/>
          </a:bodyPr>
          <a:lstStyle/>
          <a:p>
            <a:pPr marL="0" lvl="0" indent="0">
              <a:spcBef>
                <a:spcPts val="1500"/>
              </a:spcBef>
              <a:spcAft>
                <a:spcPts val="0"/>
              </a:spcAft>
              <a:buNone/>
            </a:pPr>
            <a:r>
              <a:rPr lang="en-US"/>
              <a:t>Levi-Strauss- </a:t>
            </a:r>
            <a:r>
              <a:rPr lang="en-US" i="1"/>
              <a:t>The Raw and the Cooked</a:t>
            </a:r>
            <a:endParaRPr i="1"/>
          </a:p>
          <a:p>
            <a:pPr marL="0" lvl="0" indent="0">
              <a:spcBef>
                <a:spcPts val="1500"/>
              </a:spcBef>
              <a:spcAft>
                <a:spcPts val="0"/>
              </a:spcAft>
              <a:buNone/>
            </a:pPr>
            <a:endParaRPr/>
          </a:p>
          <a:p>
            <a:pPr marL="0" lvl="0" indent="0">
              <a:spcBef>
                <a:spcPts val="1500"/>
              </a:spcBef>
              <a:spcAft>
                <a:spcPts val="0"/>
              </a:spcAft>
              <a:buNone/>
            </a:pPr>
            <a:r>
              <a:rPr lang="en-US"/>
              <a:t>Fulani stick ceremony and Queen’s University  greasy pole </a:t>
            </a:r>
            <a:endParaRPr/>
          </a:p>
          <a:p>
            <a:pPr marL="0" lvl="0" indent="0">
              <a:spcBef>
                <a:spcPts val="1500"/>
              </a:spcBef>
              <a:spcAft>
                <a:spcPts val="0"/>
              </a:spcAft>
              <a:buNone/>
            </a:pPr>
            <a:endParaRPr/>
          </a:p>
          <a:p>
            <a:pPr marL="0" lvl="0" indent="0">
              <a:spcBef>
                <a:spcPts val="1500"/>
              </a:spcBef>
              <a:spcAft>
                <a:spcPts val="0"/>
              </a:spcAft>
              <a:buNone/>
            </a:pPr>
            <a:r>
              <a:rPr lang="en-US"/>
              <a:t> </a:t>
            </a:r>
            <a:endParaRPr/>
          </a:p>
          <a:p>
            <a:pPr marL="0" lvl="0" indent="0">
              <a:spcBef>
                <a:spcPts val="1500"/>
              </a:spcBef>
              <a:spcAft>
                <a:spcPts val="0"/>
              </a:spcAft>
              <a:buNone/>
            </a:pPr>
            <a:endParaRPr/>
          </a:p>
        </p:txBody>
      </p:sp>
      <p:pic>
        <p:nvPicPr>
          <p:cNvPr id="67" name="Google Shape;67;p12"/>
          <p:cNvPicPr preferRelativeResize="0"/>
          <p:nvPr/>
        </p:nvPicPr>
        <p:blipFill>
          <a:blip r:embed="rId3">
            <a:alphaModFix/>
          </a:blip>
          <a:stretch>
            <a:fillRect/>
          </a:stretch>
        </p:blipFill>
        <p:spPr>
          <a:xfrm>
            <a:off x="661661" y="4181750"/>
            <a:ext cx="3513038" cy="2429950"/>
          </a:xfrm>
          <a:prstGeom prst="rect">
            <a:avLst/>
          </a:prstGeom>
          <a:noFill/>
          <a:ln>
            <a:noFill/>
          </a:ln>
        </p:spPr>
      </p:pic>
      <p:pic>
        <p:nvPicPr>
          <p:cNvPr id="68" name="Google Shape;68;p12"/>
          <p:cNvPicPr preferRelativeResize="0"/>
          <p:nvPr/>
        </p:nvPicPr>
        <p:blipFill>
          <a:blip r:embed="rId4">
            <a:alphaModFix/>
          </a:blip>
          <a:stretch>
            <a:fillRect/>
          </a:stretch>
        </p:blipFill>
        <p:spPr>
          <a:xfrm>
            <a:off x="4524950" y="4181750"/>
            <a:ext cx="4331650" cy="2539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3"/>
          <p:cNvSpPr txBox="1">
            <a:spLocks noGrp="1"/>
          </p:cNvSpPr>
          <p:nvPr>
            <p:ph type="title"/>
          </p:nvPr>
        </p:nvSpPr>
        <p:spPr>
          <a:xfrm>
            <a:off x="1028700" y="338138"/>
            <a:ext cx="7827900" cy="947700"/>
          </a:xfrm>
          <a:prstGeom prst="rect">
            <a:avLst/>
          </a:prstGeom>
        </p:spPr>
        <p:txBody>
          <a:bodyPr spcFirstLastPara="1" wrap="square" lIns="0" tIns="45700" rIns="91425" bIns="45700" anchor="ctr" anchorCtr="0">
            <a:noAutofit/>
          </a:bodyPr>
          <a:lstStyle/>
          <a:p>
            <a:pPr marL="0" lvl="0" indent="0">
              <a:spcBef>
                <a:spcPts val="0"/>
              </a:spcBef>
              <a:spcAft>
                <a:spcPts val="0"/>
              </a:spcAft>
              <a:buNone/>
            </a:pPr>
            <a:r>
              <a:rPr lang="en-US"/>
              <a:t>LIMINALITY- A FLABBY CONCEPT?</a:t>
            </a:r>
            <a:endParaRPr/>
          </a:p>
        </p:txBody>
      </p:sp>
      <p:sp>
        <p:nvSpPr>
          <p:cNvPr id="75" name="Google Shape;75;p13"/>
          <p:cNvSpPr txBox="1">
            <a:spLocks noGrp="1"/>
          </p:cNvSpPr>
          <p:nvPr>
            <p:ph type="body" idx="1"/>
          </p:nvPr>
        </p:nvSpPr>
        <p:spPr>
          <a:xfrm>
            <a:off x="730725" y="1285850"/>
            <a:ext cx="8076600" cy="4450500"/>
          </a:xfrm>
          <a:prstGeom prst="rect">
            <a:avLst/>
          </a:prstGeom>
        </p:spPr>
        <p:txBody>
          <a:bodyPr spcFirstLastPara="1" wrap="square" lIns="0" tIns="45700" rIns="91425" bIns="45700" anchor="t" anchorCtr="0">
            <a:noAutofit/>
          </a:bodyPr>
          <a:lstStyle/>
          <a:p>
            <a:pPr marL="0" lvl="0" indent="0">
              <a:spcBef>
                <a:spcPts val="1500"/>
              </a:spcBef>
              <a:spcAft>
                <a:spcPts val="0"/>
              </a:spcAft>
              <a:buNone/>
            </a:pPr>
            <a:r>
              <a:rPr lang="en-US"/>
              <a:t>Balduk in Wels et al (2005)</a:t>
            </a:r>
            <a:endParaRPr/>
          </a:p>
          <a:p>
            <a:pPr marL="0" lvl="0" indent="0" rtl="0">
              <a:spcBef>
                <a:spcPts val="1500"/>
              </a:spcBef>
              <a:spcAft>
                <a:spcPts val="0"/>
              </a:spcAft>
              <a:buNone/>
            </a:pPr>
            <a:r>
              <a:rPr lang="en-US"/>
              <a:t>...but  flexible adaptation and application to areas such as Tourism, Aging, Cyberspace and Education...</a:t>
            </a:r>
            <a:endParaRPr/>
          </a:p>
          <a:p>
            <a:pPr marL="0" lvl="0" indent="0">
              <a:spcBef>
                <a:spcPts val="1500"/>
              </a:spcBef>
              <a:spcAft>
                <a:spcPts val="0"/>
              </a:spcAft>
              <a:buNone/>
            </a:pPr>
            <a:r>
              <a:rPr lang="en-US"/>
              <a:t>Bounded time- entry and exit points, timetables, deadlines for assignments, tests and exams </a:t>
            </a:r>
            <a:endParaRPr/>
          </a:p>
          <a:p>
            <a:pPr marL="0" lvl="0" indent="0" rtl="0">
              <a:spcBef>
                <a:spcPts val="1500"/>
              </a:spcBef>
              <a:spcAft>
                <a:spcPts val="0"/>
              </a:spcAft>
              <a:buNone/>
            </a:pPr>
            <a:endParaRPr/>
          </a:p>
        </p:txBody>
      </p:sp>
      <p:pic>
        <p:nvPicPr>
          <p:cNvPr id="76" name="Google Shape;76;p13"/>
          <p:cNvPicPr preferRelativeResize="0"/>
          <p:nvPr/>
        </p:nvPicPr>
        <p:blipFill>
          <a:blip r:embed="rId3">
            <a:alphaModFix/>
          </a:blip>
          <a:stretch>
            <a:fillRect/>
          </a:stretch>
        </p:blipFill>
        <p:spPr>
          <a:xfrm>
            <a:off x="1666075" y="3869000"/>
            <a:ext cx="5811876" cy="29889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4"/>
          <p:cNvSpPr txBox="1">
            <a:spLocks noGrp="1"/>
          </p:cNvSpPr>
          <p:nvPr>
            <p:ph type="title"/>
          </p:nvPr>
        </p:nvSpPr>
        <p:spPr>
          <a:xfrm>
            <a:off x="1028700" y="338138"/>
            <a:ext cx="7827900" cy="947700"/>
          </a:xfrm>
          <a:prstGeom prst="rect">
            <a:avLst/>
          </a:prstGeom>
        </p:spPr>
        <p:txBody>
          <a:bodyPr spcFirstLastPara="1" wrap="square" lIns="0" tIns="45700" rIns="91425" bIns="45700" anchor="ctr" anchorCtr="0">
            <a:noAutofit/>
          </a:bodyPr>
          <a:lstStyle/>
          <a:p>
            <a:pPr marL="0" lvl="0" indent="0">
              <a:spcBef>
                <a:spcPts val="0"/>
              </a:spcBef>
              <a:spcAft>
                <a:spcPts val="0"/>
              </a:spcAft>
              <a:buNone/>
            </a:pPr>
            <a:r>
              <a:rPr lang="en-US"/>
              <a:t>THRESHOLD CONCEPT FRAMEWORK</a:t>
            </a:r>
            <a:endParaRPr/>
          </a:p>
        </p:txBody>
      </p:sp>
      <p:sp>
        <p:nvSpPr>
          <p:cNvPr id="83" name="Google Shape;83;p14"/>
          <p:cNvSpPr txBox="1">
            <a:spLocks noGrp="1"/>
          </p:cNvSpPr>
          <p:nvPr>
            <p:ph type="body" idx="1"/>
          </p:nvPr>
        </p:nvSpPr>
        <p:spPr>
          <a:xfrm>
            <a:off x="714125" y="1697825"/>
            <a:ext cx="8142600" cy="4473600"/>
          </a:xfrm>
          <a:prstGeom prst="rect">
            <a:avLst/>
          </a:prstGeom>
        </p:spPr>
        <p:txBody>
          <a:bodyPr spcFirstLastPara="1" wrap="square" lIns="0" tIns="45700" rIns="91425" bIns="45700" anchor="t" anchorCtr="0">
            <a:noAutofit/>
          </a:bodyPr>
          <a:lstStyle/>
          <a:p>
            <a:pPr marL="0" lvl="0" indent="0">
              <a:spcBef>
                <a:spcPts val="1500"/>
              </a:spcBef>
              <a:spcAft>
                <a:spcPts val="0"/>
              </a:spcAft>
              <a:buNone/>
            </a:pPr>
            <a:r>
              <a:rPr lang="en-US"/>
              <a:t>A portal- a new way of seeing</a:t>
            </a:r>
            <a:endParaRPr/>
          </a:p>
          <a:p>
            <a:pPr marL="0" lvl="0" indent="0">
              <a:spcBef>
                <a:spcPts val="1500"/>
              </a:spcBef>
              <a:spcAft>
                <a:spcPts val="0"/>
              </a:spcAft>
              <a:buNone/>
            </a:pPr>
            <a:r>
              <a:rPr lang="en-US"/>
              <a:t>Academic literacy- difficult to acquire but transformational  </a:t>
            </a:r>
            <a:endParaRPr/>
          </a:p>
          <a:p>
            <a:pPr marL="0" lvl="0" indent="0">
              <a:spcBef>
                <a:spcPts val="1500"/>
              </a:spcBef>
              <a:spcAft>
                <a:spcPts val="0"/>
              </a:spcAft>
              <a:buNone/>
            </a:pPr>
            <a:r>
              <a:rPr lang="en-US" i="1"/>
              <a:t>“The superordinate and non-negotiable characteristic of a threshold concept is its transformative capacity” </a:t>
            </a:r>
            <a:r>
              <a:rPr lang="en-US"/>
              <a:t>Meyer and Land (2005)</a:t>
            </a:r>
            <a:endParaRPr/>
          </a:p>
        </p:txBody>
      </p:sp>
      <p:pic>
        <p:nvPicPr>
          <p:cNvPr id="84" name="Google Shape;84;p14"/>
          <p:cNvPicPr preferRelativeResize="0"/>
          <p:nvPr/>
        </p:nvPicPr>
        <p:blipFill>
          <a:blip r:embed="rId3">
            <a:alphaModFix/>
          </a:blip>
          <a:stretch>
            <a:fillRect/>
          </a:stretch>
        </p:blipFill>
        <p:spPr>
          <a:xfrm>
            <a:off x="2683437" y="3964456"/>
            <a:ext cx="4142274" cy="2760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5"/>
          <p:cNvSpPr txBox="1">
            <a:spLocks noGrp="1"/>
          </p:cNvSpPr>
          <p:nvPr>
            <p:ph type="title"/>
          </p:nvPr>
        </p:nvSpPr>
        <p:spPr>
          <a:xfrm>
            <a:off x="249175" y="338150"/>
            <a:ext cx="8194500" cy="1733400"/>
          </a:xfrm>
          <a:prstGeom prst="rect">
            <a:avLst/>
          </a:prstGeom>
        </p:spPr>
        <p:txBody>
          <a:bodyPr spcFirstLastPara="1" wrap="square" lIns="0" tIns="45700" rIns="91425" bIns="45700" anchor="ctr" anchorCtr="0">
            <a:noAutofit/>
          </a:bodyPr>
          <a:lstStyle/>
          <a:p>
            <a:pPr marL="0" lvl="0" indent="0">
              <a:spcBef>
                <a:spcPts val="0"/>
              </a:spcBef>
              <a:spcAft>
                <a:spcPts val="0"/>
              </a:spcAft>
              <a:buNone/>
            </a:pPr>
            <a:r>
              <a:rPr lang="en-US"/>
              <a:t>UPA- 1 YEAR VERSUS 4 YEAR INTEGRATED FOUNDATIONS</a:t>
            </a:r>
            <a:endParaRPr/>
          </a:p>
        </p:txBody>
      </p:sp>
      <p:sp>
        <p:nvSpPr>
          <p:cNvPr id="91" name="Google Shape;91;p15"/>
          <p:cNvSpPr txBox="1">
            <a:spLocks noGrp="1"/>
          </p:cNvSpPr>
          <p:nvPr>
            <p:ph type="body" idx="1"/>
          </p:nvPr>
        </p:nvSpPr>
        <p:spPr>
          <a:xfrm>
            <a:off x="751113" y="2071678"/>
            <a:ext cx="8105400" cy="4054500"/>
          </a:xfrm>
          <a:prstGeom prst="rect">
            <a:avLst/>
          </a:prstGeom>
          <a:effectLst>
            <a:outerShdw blurRad="57150" dist="19050" dir="5400000" algn="bl" rotWithShape="0">
              <a:srgbClr val="000000">
                <a:alpha val="50000"/>
              </a:srgbClr>
            </a:outerShdw>
            <a:reflection dist="38100" dir="5400000" fadeDir="5400012" sy="-100000" algn="bl" rotWithShape="0"/>
          </a:effectLst>
        </p:spPr>
        <p:txBody>
          <a:bodyPr spcFirstLastPara="1" wrap="square" lIns="0" tIns="45700" rIns="91425" bIns="45700" anchor="t" anchorCtr="0">
            <a:noAutofit/>
          </a:bodyPr>
          <a:lstStyle/>
          <a:p>
            <a:pPr marL="0" lvl="0" indent="0">
              <a:spcBef>
                <a:spcPts val="1500"/>
              </a:spcBef>
              <a:spcAft>
                <a:spcPts val="0"/>
              </a:spcAft>
              <a:buNone/>
            </a:pPr>
            <a:endParaRPr/>
          </a:p>
        </p:txBody>
      </p:sp>
      <p:pic>
        <p:nvPicPr>
          <p:cNvPr id="92" name="Google Shape;92;p15"/>
          <p:cNvPicPr preferRelativeResize="0"/>
          <p:nvPr/>
        </p:nvPicPr>
        <p:blipFill>
          <a:blip r:embed="rId3">
            <a:alphaModFix/>
          </a:blip>
          <a:stretch>
            <a:fillRect/>
          </a:stretch>
        </p:blipFill>
        <p:spPr>
          <a:xfrm>
            <a:off x="548050" y="2027350"/>
            <a:ext cx="7945650" cy="4364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6"/>
          <p:cNvSpPr txBox="1">
            <a:spLocks noGrp="1"/>
          </p:cNvSpPr>
          <p:nvPr>
            <p:ph type="subTitle" idx="1"/>
          </p:nvPr>
        </p:nvSpPr>
        <p:spPr>
          <a:xfrm>
            <a:off x="672599" y="2071675"/>
            <a:ext cx="8184300" cy="4473600"/>
          </a:xfrm>
          <a:prstGeom prst="rect">
            <a:avLst/>
          </a:prstGeom>
        </p:spPr>
        <p:txBody>
          <a:bodyPr spcFirstLastPara="1" wrap="square" lIns="0" tIns="45700" rIns="91425" bIns="45700" anchor="t" anchorCtr="0">
            <a:noAutofit/>
          </a:bodyPr>
          <a:lstStyle/>
          <a:p>
            <a:pPr marL="0" lvl="0" indent="0">
              <a:spcBef>
                <a:spcPts val="480"/>
              </a:spcBef>
              <a:spcAft>
                <a:spcPts val="0"/>
              </a:spcAft>
              <a:buNone/>
            </a:pPr>
            <a:r>
              <a:rPr lang="en-US" sz="1800"/>
              <a:t>Nos. of students on our integrated Foundation  Programmes: 83</a:t>
            </a:r>
            <a:endParaRPr sz="1800"/>
          </a:p>
          <a:p>
            <a:pPr marL="0" lvl="0" indent="0">
              <a:spcBef>
                <a:spcPts val="480"/>
              </a:spcBef>
              <a:spcAft>
                <a:spcPts val="0"/>
              </a:spcAft>
              <a:buNone/>
            </a:pPr>
            <a:r>
              <a:rPr lang="en-US" sz="1800"/>
              <a:t>Percentage of EU/international students:</a:t>
            </a:r>
            <a:endParaRPr sz="1800"/>
          </a:p>
          <a:p>
            <a:pPr marL="457200" lvl="0" indent="-342900">
              <a:spcBef>
                <a:spcPts val="480"/>
              </a:spcBef>
              <a:spcAft>
                <a:spcPts val="0"/>
              </a:spcAft>
              <a:buSzPts val="1800"/>
              <a:buChar char="●"/>
            </a:pPr>
            <a:r>
              <a:rPr lang="en-US" sz="1800"/>
              <a:t>IFB: 24%</a:t>
            </a:r>
            <a:endParaRPr sz="1800"/>
          </a:p>
          <a:p>
            <a:pPr marL="457200" lvl="0" indent="-342900">
              <a:spcBef>
                <a:spcPts val="0"/>
              </a:spcBef>
              <a:spcAft>
                <a:spcPts val="0"/>
              </a:spcAft>
              <a:buSzPts val="1800"/>
              <a:buChar char="●"/>
            </a:pPr>
            <a:r>
              <a:rPr lang="en-US" sz="1800"/>
              <a:t>IFA: 12%</a:t>
            </a:r>
            <a:endParaRPr sz="1800"/>
          </a:p>
          <a:p>
            <a:pPr marL="0" lvl="0" indent="0">
              <a:spcBef>
                <a:spcPts val="480"/>
              </a:spcBef>
              <a:spcAft>
                <a:spcPts val="0"/>
              </a:spcAft>
              <a:buNone/>
            </a:pPr>
            <a:r>
              <a:rPr lang="en-US" sz="1800"/>
              <a:t>Total EU/international: 36%</a:t>
            </a:r>
            <a:endParaRPr sz="1800"/>
          </a:p>
          <a:p>
            <a:pPr marL="0" lvl="0" indent="0">
              <a:spcBef>
                <a:spcPts val="480"/>
              </a:spcBef>
              <a:spcAft>
                <a:spcPts val="0"/>
              </a:spcAft>
              <a:buNone/>
            </a:pPr>
            <a:endParaRPr sz="1800"/>
          </a:p>
          <a:p>
            <a:pPr marL="0" lvl="0" indent="0">
              <a:spcBef>
                <a:spcPts val="480"/>
              </a:spcBef>
              <a:spcAft>
                <a:spcPts val="0"/>
              </a:spcAft>
              <a:buClr>
                <a:schemeClr val="dk2"/>
              </a:buClr>
              <a:buSzPts val="1100"/>
              <a:buFont typeface="Arial"/>
              <a:buNone/>
            </a:pPr>
            <a:r>
              <a:rPr lang="en-US" sz="1800"/>
              <a:t>Nos. of students on our  1 year Foundation  Programmes: 31</a:t>
            </a:r>
            <a:endParaRPr sz="1800"/>
          </a:p>
          <a:p>
            <a:pPr marL="0" lvl="0" indent="0">
              <a:spcBef>
                <a:spcPts val="480"/>
              </a:spcBef>
              <a:spcAft>
                <a:spcPts val="0"/>
              </a:spcAft>
              <a:buClr>
                <a:schemeClr val="dk2"/>
              </a:buClr>
              <a:buSzPts val="1100"/>
              <a:buFont typeface="Arial"/>
              <a:buNone/>
            </a:pPr>
            <a:r>
              <a:rPr lang="en-US" sz="1800"/>
              <a:t>Percentage of EU/international students:</a:t>
            </a:r>
            <a:endParaRPr sz="1800"/>
          </a:p>
          <a:p>
            <a:pPr marL="457200" lvl="0" indent="-342900">
              <a:spcBef>
                <a:spcPts val="480"/>
              </a:spcBef>
              <a:spcAft>
                <a:spcPts val="0"/>
              </a:spcAft>
              <a:buSzPts val="1800"/>
              <a:buChar char="●"/>
            </a:pPr>
            <a:r>
              <a:rPr lang="en-US" sz="1800"/>
              <a:t>FIP: 39%</a:t>
            </a:r>
            <a:endParaRPr sz="1800"/>
          </a:p>
          <a:p>
            <a:pPr marL="457200" lvl="0" indent="-342900">
              <a:spcBef>
                <a:spcPts val="0"/>
              </a:spcBef>
              <a:spcAft>
                <a:spcPts val="0"/>
              </a:spcAft>
              <a:buSzPts val="1800"/>
              <a:buChar char="●"/>
            </a:pPr>
            <a:r>
              <a:rPr lang="en-US" sz="1800"/>
              <a:t>IFP: 37%</a:t>
            </a:r>
            <a:endParaRPr sz="1800"/>
          </a:p>
          <a:p>
            <a:pPr marL="0" lvl="0" indent="0">
              <a:spcBef>
                <a:spcPts val="480"/>
              </a:spcBef>
              <a:spcAft>
                <a:spcPts val="0"/>
              </a:spcAft>
              <a:buClr>
                <a:schemeClr val="dk2"/>
              </a:buClr>
              <a:buSzPts val="1100"/>
              <a:buFont typeface="Arial"/>
              <a:buNone/>
            </a:pPr>
            <a:r>
              <a:rPr lang="en-US" sz="1800"/>
              <a:t>Total EU/international: 76%</a:t>
            </a:r>
            <a:endParaRPr sz="1800"/>
          </a:p>
          <a:p>
            <a:pPr marL="0" lvl="0" indent="0">
              <a:spcBef>
                <a:spcPts val="480"/>
              </a:spcBef>
              <a:spcAft>
                <a:spcPts val="0"/>
              </a:spcAft>
              <a:buClr>
                <a:schemeClr val="dk2"/>
              </a:buClr>
              <a:buSzPts val="1100"/>
              <a:buFont typeface="Arial"/>
              <a:buNone/>
            </a:pPr>
            <a:endParaRPr sz="1800"/>
          </a:p>
          <a:p>
            <a:pPr marL="0" lvl="0" indent="0">
              <a:spcBef>
                <a:spcPts val="480"/>
              </a:spcBef>
              <a:spcAft>
                <a:spcPts val="0"/>
              </a:spcAft>
              <a:buNone/>
            </a:pPr>
            <a:endParaRPr/>
          </a:p>
        </p:txBody>
      </p:sp>
      <p:sp>
        <p:nvSpPr>
          <p:cNvPr id="99" name="Google Shape;99;p16"/>
          <p:cNvSpPr txBox="1">
            <a:spLocks noGrp="1"/>
          </p:cNvSpPr>
          <p:nvPr>
            <p:ph type="ctrTitle"/>
          </p:nvPr>
        </p:nvSpPr>
        <p:spPr>
          <a:xfrm>
            <a:off x="309575" y="312750"/>
            <a:ext cx="8501700" cy="1527000"/>
          </a:xfrm>
          <a:prstGeom prst="rect">
            <a:avLst/>
          </a:prstGeom>
        </p:spPr>
        <p:txBody>
          <a:bodyPr spcFirstLastPara="1" wrap="square" lIns="0" tIns="45700" rIns="91425" bIns="45700" anchor="ctr" anchorCtr="0">
            <a:noAutofit/>
          </a:bodyPr>
          <a:lstStyle/>
          <a:p>
            <a:pPr marL="0" lvl="0" indent="0">
              <a:spcBef>
                <a:spcPts val="0"/>
              </a:spcBef>
              <a:spcAft>
                <a:spcPts val="0"/>
              </a:spcAft>
              <a:buNone/>
            </a:pPr>
            <a:r>
              <a:rPr lang="en-US"/>
              <a:t>NUMBER OF STUDENTS ON OUR PROGRAMMES</a:t>
            </a:r>
            <a:endParaRPr/>
          </a:p>
        </p:txBody>
      </p:sp>
    </p:spTree>
  </p:cSld>
  <p:clrMapOvr>
    <a:masterClrMapping/>
  </p:clrMapOvr>
</p:sld>
</file>

<file path=ppt/theme/theme1.xml><?xml version="1.0" encoding="utf-8"?>
<a:theme xmlns:a="http://schemas.openxmlformats.org/drawingml/2006/main" name="Custom Design">
  <a:themeElements>
    <a:clrScheme name="Custom 18">
      <a:dk1>
        <a:srgbClr val="A2AD00"/>
      </a:dk1>
      <a:lt1>
        <a:srgbClr val="FFFFFF"/>
      </a:lt1>
      <a:dk2>
        <a:srgbClr val="000000"/>
      </a:dk2>
      <a:lt2>
        <a:srgbClr val="36424A"/>
      </a:lt2>
      <a:accent1>
        <a:srgbClr val="A2AD00"/>
      </a:accent1>
      <a:accent2>
        <a:srgbClr val="970074"/>
      </a:accent2>
      <a:accent3>
        <a:srgbClr val="C90044"/>
      </a:accent3>
      <a:accent4>
        <a:srgbClr val="EDB700"/>
      </a:accent4>
      <a:accent5>
        <a:srgbClr val="00338E"/>
      </a:accent5>
      <a:accent6>
        <a:srgbClr val="00693E"/>
      </a:accent6>
      <a:hlink>
        <a:srgbClr val="A2AD00"/>
      </a:hlink>
      <a:folHlink>
        <a:srgbClr val="3642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642</Words>
  <Application>Microsoft Office PowerPoint</Application>
  <PresentationFormat>On-screen Show (4:3)</PresentationFormat>
  <Paragraphs>102</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Noto Sans Symbols</vt:lpstr>
      <vt:lpstr>Playfair Display</vt:lpstr>
      <vt:lpstr>Roboto</vt:lpstr>
      <vt:lpstr>Roboto Medium</vt:lpstr>
      <vt:lpstr>Custom Design</vt:lpstr>
      <vt:lpstr>QUESTIONS OF TRANSITION AND LIMINALITY ON FOUNDATION PROGRAMMES</vt:lpstr>
      <vt:lpstr>INTRODUCTION</vt:lpstr>
      <vt:lpstr>LIMINALITY</vt:lpstr>
      <vt:lpstr>FEATURES OF A LIMINAL SPACE</vt:lpstr>
      <vt:lpstr>RELEVANCE FOR TODAY?</vt:lpstr>
      <vt:lpstr>LIMINALITY- A FLABBY CONCEPT?</vt:lpstr>
      <vt:lpstr>THRESHOLD CONCEPT FRAMEWORK</vt:lpstr>
      <vt:lpstr>UPA- 1 YEAR VERSUS 4 YEAR INTEGRATED FOUNDATIONS</vt:lpstr>
      <vt:lpstr>NUMBER OF STUDENTS ON OUR PROGRAMMES</vt:lpstr>
      <vt:lpstr>PROGRAMMES OF RESPONDENTS</vt:lpstr>
      <vt:lpstr>GENDER AND NATIONALITY OF RESPONDENTS</vt:lpstr>
      <vt:lpstr>FEELING PART OF THE UNIVERSITY </vt:lpstr>
      <vt:lpstr>FOUNDATION PROGRAMMES AND LIMINALITY</vt:lpstr>
      <vt:lpstr>1 AND 4 YEAR FOUNDATION PROGRAMMES</vt:lpstr>
      <vt:lpstr>FROM LIMINAL TO MASTER</vt:lpstr>
      <vt:lpstr>WORDS USED BY STUDENTS TO DESCRIBE THEIR LEVEL 4 UG MODULES</vt:lpstr>
      <vt:lpstr>REFERENCES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QUESTIONS OF TRANSITION AND LIMINALITY ON FOUNDATION PROGRAMMES</dc:title>
  <dc:creator>Mark Peace</dc:creator>
  <cp:lastModifiedBy>Mark H.K. Peace</cp:lastModifiedBy>
  <cp:revision>2</cp:revision>
  <dcterms:modified xsi:type="dcterms:W3CDTF">2018-07-25T14:53:21Z</dcterms:modified>
</cp:coreProperties>
</file>