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6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7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8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9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0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1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3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6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7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20.xml" ContentType="application/vnd.openxmlformats-officedocument.theme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4" r:id="rId1"/>
    <p:sldMasterId id="2147483756" r:id="rId2"/>
    <p:sldMasterId id="2147483780" r:id="rId3"/>
    <p:sldMasterId id="2147483792" r:id="rId4"/>
    <p:sldMasterId id="2147483829" r:id="rId5"/>
    <p:sldMasterId id="2147483849" r:id="rId6"/>
    <p:sldMasterId id="2147483869" r:id="rId7"/>
    <p:sldMasterId id="2147483882" r:id="rId8"/>
    <p:sldMasterId id="2147483909" r:id="rId9"/>
    <p:sldMasterId id="2147483913" r:id="rId10"/>
    <p:sldMasterId id="2147483929" r:id="rId11"/>
    <p:sldMasterId id="2147483942" r:id="rId12"/>
    <p:sldMasterId id="2147483949" r:id="rId13"/>
    <p:sldMasterId id="2147483967" r:id="rId14"/>
    <p:sldMasterId id="2147484009" r:id="rId15"/>
    <p:sldMasterId id="2147484011" r:id="rId16"/>
    <p:sldMasterId id="2147484034" r:id="rId17"/>
    <p:sldMasterId id="2147484053" r:id="rId18"/>
    <p:sldMasterId id="2147484073" r:id="rId19"/>
    <p:sldMasterId id="2147484075" r:id="rId20"/>
    <p:sldMasterId id="2147484087" r:id="rId21"/>
  </p:sldMasterIdLst>
  <p:notesMasterIdLst>
    <p:notesMasterId r:id="rId67"/>
  </p:notesMasterIdLst>
  <p:handoutMasterIdLst>
    <p:handoutMasterId r:id="rId68"/>
  </p:handoutMasterIdLst>
  <p:sldIdLst>
    <p:sldId id="311" r:id="rId22"/>
    <p:sldId id="312" r:id="rId23"/>
    <p:sldId id="313" r:id="rId24"/>
    <p:sldId id="314" r:id="rId25"/>
    <p:sldId id="315" r:id="rId26"/>
    <p:sldId id="359" r:id="rId27"/>
    <p:sldId id="444" r:id="rId28"/>
    <p:sldId id="445" r:id="rId29"/>
    <p:sldId id="446" r:id="rId30"/>
    <p:sldId id="447" r:id="rId31"/>
    <p:sldId id="448" r:id="rId32"/>
    <p:sldId id="316" r:id="rId33"/>
    <p:sldId id="329" r:id="rId34"/>
    <p:sldId id="330" r:id="rId35"/>
    <p:sldId id="331" r:id="rId36"/>
    <p:sldId id="320" r:id="rId37"/>
    <p:sldId id="321" r:id="rId38"/>
    <p:sldId id="322" r:id="rId39"/>
    <p:sldId id="323" r:id="rId40"/>
    <p:sldId id="324" r:id="rId41"/>
    <p:sldId id="576" r:id="rId42"/>
    <p:sldId id="577" r:id="rId43"/>
    <p:sldId id="578" r:id="rId44"/>
    <p:sldId id="579" r:id="rId45"/>
    <p:sldId id="451" r:id="rId46"/>
    <p:sldId id="452" r:id="rId47"/>
    <p:sldId id="453" r:id="rId48"/>
    <p:sldId id="454" r:id="rId49"/>
    <p:sldId id="455" r:id="rId50"/>
    <p:sldId id="480" r:id="rId51"/>
    <p:sldId id="481" r:id="rId52"/>
    <p:sldId id="482" r:id="rId53"/>
    <p:sldId id="483" r:id="rId54"/>
    <p:sldId id="349" r:id="rId55"/>
    <p:sldId id="346" r:id="rId56"/>
    <p:sldId id="347" r:id="rId57"/>
    <p:sldId id="348" r:id="rId58"/>
    <p:sldId id="386" r:id="rId59"/>
    <p:sldId id="383" r:id="rId60"/>
    <p:sldId id="384" r:id="rId61"/>
    <p:sldId id="385" r:id="rId62"/>
    <p:sldId id="353" r:id="rId63"/>
    <p:sldId id="350" r:id="rId64"/>
    <p:sldId id="351" r:id="rId65"/>
    <p:sldId id="352" r:id="rId66"/>
  </p:sldIdLst>
  <p:sldSz cx="9144000" cy="6858000" type="screen4x3"/>
  <p:notesSz cx="6797675" cy="9926638"/>
  <p:embeddedFontLst>
    <p:embeddedFont>
      <p:font typeface="Effra Bold" panose="020B0803020203020204" pitchFamily="34" charset="0"/>
      <p:bold r:id="rId69"/>
    </p:embeddedFont>
    <p:embeddedFont>
      <p:font typeface="Effra Heavy" panose="020B0604020202020204" charset="0"/>
      <p:bold r:id="rId70"/>
      <p:boldItalic r:id="rId71"/>
    </p:embeddedFont>
    <p:embeddedFont>
      <p:font typeface="Century Schoolbook" panose="02040604050505020304" pitchFamily="18" charset="0"/>
      <p:regular r:id="rId72"/>
      <p:bold r:id="rId73"/>
      <p:italic r:id="rId74"/>
      <p:boldItalic r:id="rId75"/>
    </p:embeddedFont>
    <p:embeddedFont>
      <p:font typeface="Effra" panose="020B0603020203020204" pitchFamily="34" charset="0"/>
      <p:regular r:id="rId76"/>
      <p:bold r:id="rId77"/>
      <p:italic r:id="rId78"/>
      <p:boldItalic r:id="rId79"/>
    </p:embeddedFont>
    <p:embeddedFont>
      <p:font typeface="Arial Rounded MT Bold" panose="020F0704030504030204" pitchFamily="34" charset="0"/>
      <p:regular r:id="rId80"/>
    </p:embeddedFont>
    <p:embeddedFont>
      <p:font typeface="AngsanaUPC" panose="02020603050405020304" pitchFamily="18" charset="-34"/>
      <p:regular r:id="rId81"/>
      <p:bold r:id="rId82"/>
      <p:italic r:id="rId83"/>
      <p:boldItalic r:id="rId84"/>
    </p:embeddedFont>
    <p:embeddedFont>
      <p:font typeface="Calibri Light" panose="020F0302020204030204" pitchFamily="34" charset="0"/>
      <p:regular r:id="rId85"/>
      <p:italic r:id="rId86"/>
    </p:embeddedFont>
    <p:embeddedFont>
      <p:font typeface="Rdg Vesta" panose="020B0604020202020204" charset="0"/>
      <p:regular r:id="rId87"/>
      <p:bold r:id="rId88"/>
      <p:italic r:id="rId89"/>
      <p:boldItalic r:id="rId90"/>
    </p:embeddedFont>
    <p:embeddedFont>
      <p:font typeface="Effra Light" panose="020B0403020203020204" pitchFamily="34" charset="0"/>
      <p:regular r:id="rId91"/>
      <p:italic r:id="rId92"/>
    </p:embeddedFont>
    <p:embeddedFont>
      <p:font typeface="MS PGothic" panose="020B0600070205080204" pitchFamily="34" charset="-128"/>
      <p:regular r:id="rId93"/>
    </p:embeddedFont>
    <p:embeddedFont>
      <p:font typeface="Monotype Corsiva" panose="03010101010201010101" pitchFamily="66" charset="0"/>
      <p:italic r:id="rId94"/>
    </p:embeddedFont>
    <p:embeddedFont>
      <p:font typeface="Calibri" panose="020F0502020204030204" pitchFamily="34" charset="0"/>
      <p:regular r:id="rId95"/>
      <p:bold r:id="rId96"/>
      <p:italic r:id="rId97"/>
      <p:boldItalic r:id="rId98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Werts" initials="SW" lastIdx="10" clrIdx="0">
    <p:extLst>
      <p:ext uri="{19B8F6BF-5375-455C-9EA6-DF929625EA0E}">
        <p15:presenceInfo xmlns:p15="http://schemas.microsoft.com/office/powerpoint/2012/main" userId="S-1-5-21-1643737065-1150890963-312552118-28352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6600"/>
    <a:srgbClr val="F3F3F3"/>
    <a:srgbClr val="D799A1"/>
    <a:srgbClr val="BF0071"/>
    <a:srgbClr val="7EAF35"/>
    <a:srgbClr val="F0F0F0"/>
    <a:srgbClr val="EEEEEE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36" autoAdjust="0"/>
    <p:restoredTop sz="72497" autoAdjust="0"/>
  </p:normalViewPr>
  <p:slideViewPr>
    <p:cSldViewPr showGuides="1">
      <p:cViewPr varScale="1">
        <p:scale>
          <a:sx n="84" d="100"/>
          <a:sy n="84" d="100"/>
        </p:scale>
        <p:origin x="2130" y="78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2676" y="11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handoutMaster" Target="handoutMasters/handoutMaster1.xml"/><Relationship Id="rId84" Type="http://schemas.openxmlformats.org/officeDocument/2006/relationships/font" Target="fonts/font16.fntdata"/><Relationship Id="rId89" Type="http://schemas.openxmlformats.org/officeDocument/2006/relationships/font" Target="fonts/font21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3.fntdata"/><Relationship Id="rId92" Type="http://schemas.openxmlformats.org/officeDocument/2006/relationships/font" Target="fonts/font24.fntdata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66" Type="http://schemas.openxmlformats.org/officeDocument/2006/relationships/slide" Target="slides/slide45.xml"/><Relationship Id="rId74" Type="http://schemas.openxmlformats.org/officeDocument/2006/relationships/font" Target="fonts/font6.fntdata"/><Relationship Id="rId79" Type="http://schemas.openxmlformats.org/officeDocument/2006/relationships/font" Target="fonts/font11.fntdata"/><Relationship Id="rId87" Type="http://schemas.openxmlformats.org/officeDocument/2006/relationships/font" Target="fonts/font19.fntdata"/><Relationship Id="rId10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0.xml"/><Relationship Id="rId82" Type="http://schemas.openxmlformats.org/officeDocument/2006/relationships/font" Target="fonts/font14.fntdata"/><Relationship Id="rId90" Type="http://schemas.openxmlformats.org/officeDocument/2006/relationships/font" Target="fonts/font22.fntdata"/><Relationship Id="rId95" Type="http://schemas.openxmlformats.org/officeDocument/2006/relationships/font" Target="fonts/font27.fntdata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slide" Target="slides/slide43.xml"/><Relationship Id="rId69" Type="http://schemas.openxmlformats.org/officeDocument/2006/relationships/font" Target="fonts/font1.fntdata"/><Relationship Id="rId77" Type="http://schemas.openxmlformats.org/officeDocument/2006/relationships/font" Target="fonts/font9.fntdata"/><Relationship Id="rId100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font" Target="fonts/font4.fntdata"/><Relationship Id="rId80" Type="http://schemas.openxmlformats.org/officeDocument/2006/relationships/font" Target="fonts/font12.fntdata"/><Relationship Id="rId85" Type="http://schemas.openxmlformats.org/officeDocument/2006/relationships/font" Target="fonts/font17.fntdata"/><Relationship Id="rId93" Type="http://schemas.openxmlformats.org/officeDocument/2006/relationships/font" Target="fonts/font25.fntdata"/><Relationship Id="rId98" Type="http://schemas.openxmlformats.org/officeDocument/2006/relationships/font" Target="fonts/font30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notesMaster" Target="notesMasters/notesMaster1.xml"/><Relationship Id="rId103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font" Target="fonts/font2.fntdata"/><Relationship Id="rId75" Type="http://schemas.openxmlformats.org/officeDocument/2006/relationships/font" Target="fonts/font7.fntdata"/><Relationship Id="rId83" Type="http://schemas.openxmlformats.org/officeDocument/2006/relationships/font" Target="fonts/font15.fntdata"/><Relationship Id="rId88" Type="http://schemas.openxmlformats.org/officeDocument/2006/relationships/font" Target="fonts/font20.fntdata"/><Relationship Id="rId91" Type="http://schemas.openxmlformats.org/officeDocument/2006/relationships/font" Target="fonts/font23.fntdata"/><Relationship Id="rId96" Type="http://schemas.openxmlformats.org/officeDocument/2006/relationships/font" Target="fonts/font2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font" Target="fonts/font5.fntdata"/><Relationship Id="rId78" Type="http://schemas.openxmlformats.org/officeDocument/2006/relationships/font" Target="fonts/font10.fntdata"/><Relationship Id="rId81" Type="http://schemas.openxmlformats.org/officeDocument/2006/relationships/font" Target="fonts/font13.fntdata"/><Relationship Id="rId86" Type="http://schemas.openxmlformats.org/officeDocument/2006/relationships/font" Target="fonts/font18.fntdata"/><Relationship Id="rId94" Type="http://schemas.openxmlformats.org/officeDocument/2006/relationships/font" Target="fonts/font26.fntdata"/><Relationship Id="rId99" Type="http://schemas.openxmlformats.org/officeDocument/2006/relationships/commentAuthors" Target="commentAuthors.xml"/><Relationship Id="rId10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6" Type="http://schemas.openxmlformats.org/officeDocument/2006/relationships/font" Target="fonts/font8.fntdata"/><Relationship Id="rId97" Type="http://schemas.openxmlformats.org/officeDocument/2006/relationships/font" Target="fonts/font29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C065BA-F3AE-4E01-B2B9-91A953C410ED}" type="doc">
      <dgm:prSet loTypeId="urn:microsoft.com/office/officeart/2005/8/layout/venn1" loCatId="relationship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GB"/>
        </a:p>
      </dgm:t>
    </dgm:pt>
    <dgm:pt modelId="{598BBEA4-D619-4519-B194-E5680F946164}">
      <dgm:prSet phldrT="[Text]"/>
      <dgm:spPr/>
      <dgm:t>
        <a:bodyPr/>
        <a:lstStyle/>
        <a:p>
          <a:endParaRPr lang="en-GB" dirty="0" smtClean="0"/>
        </a:p>
        <a:p>
          <a:r>
            <a:rPr lang="en-GB" dirty="0" smtClean="0"/>
            <a:t>Social Sciences</a:t>
          </a:r>
          <a:endParaRPr lang="en-GB" dirty="0"/>
        </a:p>
      </dgm:t>
    </dgm:pt>
    <dgm:pt modelId="{9DC53A4B-6270-451B-ACE8-CB6E6B52AD05}" type="parTrans" cxnId="{127C21E4-E41C-4C4C-9E25-95A936F18DE8}">
      <dgm:prSet/>
      <dgm:spPr/>
      <dgm:t>
        <a:bodyPr/>
        <a:lstStyle/>
        <a:p>
          <a:endParaRPr lang="en-GB"/>
        </a:p>
      </dgm:t>
    </dgm:pt>
    <dgm:pt modelId="{8C24749C-9AD3-4D61-BAC1-268536F9280D}" type="sibTrans" cxnId="{127C21E4-E41C-4C4C-9E25-95A936F18DE8}">
      <dgm:prSet/>
      <dgm:spPr/>
      <dgm:t>
        <a:bodyPr/>
        <a:lstStyle/>
        <a:p>
          <a:endParaRPr lang="en-GB"/>
        </a:p>
      </dgm:t>
    </dgm:pt>
    <dgm:pt modelId="{879414EE-5C44-45A1-8B11-0F8B470D96A4}">
      <dgm:prSet phldrT="[Text]"/>
      <dgm:spPr/>
      <dgm:t>
        <a:bodyPr/>
        <a:lstStyle/>
        <a:p>
          <a:r>
            <a:rPr lang="en-GB" dirty="0" smtClean="0"/>
            <a:t>Sciences</a:t>
          </a:r>
          <a:endParaRPr lang="en-GB" dirty="0"/>
        </a:p>
      </dgm:t>
    </dgm:pt>
    <dgm:pt modelId="{160DFB0C-8B8F-4DFA-B535-D59CB934773B}" type="parTrans" cxnId="{908D1130-4DD4-4CDB-94A5-9834399B1386}">
      <dgm:prSet/>
      <dgm:spPr/>
      <dgm:t>
        <a:bodyPr/>
        <a:lstStyle/>
        <a:p>
          <a:endParaRPr lang="en-GB"/>
        </a:p>
      </dgm:t>
    </dgm:pt>
    <dgm:pt modelId="{58B575DE-8A85-42E2-B1AE-73BB4FEECBDA}" type="sibTrans" cxnId="{908D1130-4DD4-4CDB-94A5-9834399B1386}">
      <dgm:prSet/>
      <dgm:spPr/>
      <dgm:t>
        <a:bodyPr/>
        <a:lstStyle/>
        <a:p>
          <a:endParaRPr lang="en-GB"/>
        </a:p>
      </dgm:t>
    </dgm:pt>
    <dgm:pt modelId="{DA54CF88-38DF-4DC7-A63E-A5E037F1DC5C}">
      <dgm:prSet phldrT="[Text]"/>
      <dgm:spPr/>
      <dgm:t>
        <a:bodyPr/>
        <a:lstStyle/>
        <a:p>
          <a:pPr algn="ctr"/>
          <a:r>
            <a:rPr lang="en-GB" dirty="0" smtClean="0"/>
            <a:t>Humanities</a:t>
          </a:r>
          <a:endParaRPr lang="en-GB" dirty="0"/>
        </a:p>
      </dgm:t>
    </dgm:pt>
    <dgm:pt modelId="{FD46017C-6622-4913-ADF6-70248EACA677}" type="parTrans" cxnId="{5869B73F-1214-45AC-BA8F-7940BCADD76B}">
      <dgm:prSet/>
      <dgm:spPr/>
      <dgm:t>
        <a:bodyPr/>
        <a:lstStyle/>
        <a:p>
          <a:endParaRPr lang="en-GB"/>
        </a:p>
      </dgm:t>
    </dgm:pt>
    <dgm:pt modelId="{32CBE151-0C88-468E-BDF2-A418A9B473CF}" type="sibTrans" cxnId="{5869B73F-1214-45AC-BA8F-7940BCADD76B}">
      <dgm:prSet/>
      <dgm:spPr/>
      <dgm:t>
        <a:bodyPr/>
        <a:lstStyle/>
        <a:p>
          <a:endParaRPr lang="en-GB"/>
        </a:p>
      </dgm:t>
    </dgm:pt>
    <dgm:pt modelId="{2DF7E282-FE02-48E9-80D0-2C17A0F1405B}" type="pres">
      <dgm:prSet presAssocID="{E1C065BA-F3AE-4E01-B2B9-91A953C410ED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231BD974-5F8B-43B1-9EB3-83FBC7E210F9}" type="pres">
      <dgm:prSet presAssocID="{598BBEA4-D619-4519-B194-E5680F946164}" presName="circ1" presStyleLbl="vennNode1" presStyleIdx="0" presStyleCnt="3" custLinFactNeighborX="-3305" custLinFactNeighborY="-339"/>
      <dgm:spPr/>
      <dgm:t>
        <a:bodyPr/>
        <a:lstStyle/>
        <a:p>
          <a:endParaRPr lang="en-GB"/>
        </a:p>
      </dgm:t>
    </dgm:pt>
    <dgm:pt modelId="{E7847490-77A7-4ACB-9142-BE4448077BD2}" type="pres">
      <dgm:prSet presAssocID="{598BBEA4-D619-4519-B194-E5680F946164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DBE95A8-1096-492A-ADD3-6A9673892794}" type="pres">
      <dgm:prSet presAssocID="{879414EE-5C44-45A1-8B11-0F8B470D96A4}" presName="circ2" presStyleLbl="vennNode1" presStyleIdx="1" presStyleCnt="3"/>
      <dgm:spPr/>
      <dgm:t>
        <a:bodyPr/>
        <a:lstStyle/>
        <a:p>
          <a:endParaRPr lang="en-GB"/>
        </a:p>
      </dgm:t>
    </dgm:pt>
    <dgm:pt modelId="{9B3453AD-B052-459E-B645-3B13482BA5FF}" type="pres">
      <dgm:prSet presAssocID="{879414EE-5C44-45A1-8B11-0F8B470D96A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87F3750-2F92-4772-BC12-10623EC2B204}" type="pres">
      <dgm:prSet presAssocID="{DA54CF88-38DF-4DC7-A63E-A5E037F1DC5C}" presName="circ3" presStyleLbl="vennNode1" presStyleIdx="2" presStyleCnt="3" custScaleX="102107"/>
      <dgm:spPr/>
      <dgm:t>
        <a:bodyPr/>
        <a:lstStyle/>
        <a:p>
          <a:endParaRPr lang="en-GB"/>
        </a:p>
      </dgm:t>
    </dgm:pt>
    <dgm:pt modelId="{6A6E3456-9F4F-4B5A-9F44-1CBF0758AD6B}" type="pres">
      <dgm:prSet presAssocID="{DA54CF88-38DF-4DC7-A63E-A5E037F1DC5C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25483BC-D06D-4728-9920-FAE24321130C}" type="presOf" srcId="{DA54CF88-38DF-4DC7-A63E-A5E037F1DC5C}" destId="{6A6E3456-9F4F-4B5A-9F44-1CBF0758AD6B}" srcOrd="1" destOrd="0" presId="urn:microsoft.com/office/officeart/2005/8/layout/venn1"/>
    <dgm:cxn modelId="{C0DE1A91-AC88-4F4B-BD25-42457369F33A}" type="presOf" srcId="{598BBEA4-D619-4519-B194-E5680F946164}" destId="{231BD974-5F8B-43B1-9EB3-83FBC7E210F9}" srcOrd="0" destOrd="0" presId="urn:microsoft.com/office/officeart/2005/8/layout/venn1"/>
    <dgm:cxn modelId="{5869B73F-1214-45AC-BA8F-7940BCADD76B}" srcId="{E1C065BA-F3AE-4E01-B2B9-91A953C410ED}" destId="{DA54CF88-38DF-4DC7-A63E-A5E037F1DC5C}" srcOrd="2" destOrd="0" parTransId="{FD46017C-6622-4913-ADF6-70248EACA677}" sibTransId="{32CBE151-0C88-468E-BDF2-A418A9B473CF}"/>
    <dgm:cxn modelId="{C50F43F8-E1D8-4DD1-8D5C-5183DE5D2A8A}" type="presOf" srcId="{E1C065BA-F3AE-4E01-B2B9-91A953C410ED}" destId="{2DF7E282-FE02-48E9-80D0-2C17A0F1405B}" srcOrd="0" destOrd="0" presId="urn:microsoft.com/office/officeart/2005/8/layout/venn1"/>
    <dgm:cxn modelId="{AF93C36B-758C-4E6C-BD10-E18D378F6EE1}" type="presOf" srcId="{598BBEA4-D619-4519-B194-E5680F946164}" destId="{E7847490-77A7-4ACB-9142-BE4448077BD2}" srcOrd="1" destOrd="0" presId="urn:microsoft.com/office/officeart/2005/8/layout/venn1"/>
    <dgm:cxn modelId="{6584A9D3-BF3A-4B2D-BFE1-844C92B48845}" type="presOf" srcId="{879414EE-5C44-45A1-8B11-0F8B470D96A4}" destId="{9B3453AD-B052-459E-B645-3B13482BA5FF}" srcOrd="1" destOrd="0" presId="urn:microsoft.com/office/officeart/2005/8/layout/venn1"/>
    <dgm:cxn modelId="{C8045CCB-3852-4E60-885C-6789F614ACEE}" type="presOf" srcId="{DA54CF88-38DF-4DC7-A63E-A5E037F1DC5C}" destId="{187F3750-2F92-4772-BC12-10623EC2B204}" srcOrd="0" destOrd="0" presId="urn:microsoft.com/office/officeart/2005/8/layout/venn1"/>
    <dgm:cxn modelId="{908D1130-4DD4-4CDB-94A5-9834399B1386}" srcId="{E1C065BA-F3AE-4E01-B2B9-91A953C410ED}" destId="{879414EE-5C44-45A1-8B11-0F8B470D96A4}" srcOrd="1" destOrd="0" parTransId="{160DFB0C-8B8F-4DFA-B535-D59CB934773B}" sibTransId="{58B575DE-8A85-42E2-B1AE-73BB4FEECBDA}"/>
    <dgm:cxn modelId="{AC95FE9B-6FFC-4A4D-BCE5-F8778A48AB0B}" type="presOf" srcId="{879414EE-5C44-45A1-8B11-0F8B470D96A4}" destId="{5DBE95A8-1096-492A-ADD3-6A9673892794}" srcOrd="0" destOrd="0" presId="urn:microsoft.com/office/officeart/2005/8/layout/venn1"/>
    <dgm:cxn modelId="{127C21E4-E41C-4C4C-9E25-95A936F18DE8}" srcId="{E1C065BA-F3AE-4E01-B2B9-91A953C410ED}" destId="{598BBEA4-D619-4519-B194-E5680F946164}" srcOrd="0" destOrd="0" parTransId="{9DC53A4B-6270-451B-ACE8-CB6E6B52AD05}" sibTransId="{8C24749C-9AD3-4D61-BAC1-268536F9280D}"/>
    <dgm:cxn modelId="{01C90E20-CBD2-4D0D-BF25-092857972E04}" type="presParOf" srcId="{2DF7E282-FE02-48E9-80D0-2C17A0F1405B}" destId="{231BD974-5F8B-43B1-9EB3-83FBC7E210F9}" srcOrd="0" destOrd="0" presId="urn:microsoft.com/office/officeart/2005/8/layout/venn1"/>
    <dgm:cxn modelId="{2B0CFE6A-F5E2-46E7-B4E5-9976DEA59836}" type="presParOf" srcId="{2DF7E282-FE02-48E9-80D0-2C17A0F1405B}" destId="{E7847490-77A7-4ACB-9142-BE4448077BD2}" srcOrd="1" destOrd="0" presId="urn:microsoft.com/office/officeart/2005/8/layout/venn1"/>
    <dgm:cxn modelId="{FC7D1129-8104-4861-AE9B-F1BD78EC2F26}" type="presParOf" srcId="{2DF7E282-FE02-48E9-80D0-2C17A0F1405B}" destId="{5DBE95A8-1096-492A-ADD3-6A9673892794}" srcOrd="2" destOrd="0" presId="urn:microsoft.com/office/officeart/2005/8/layout/venn1"/>
    <dgm:cxn modelId="{7E07AB2B-5DCA-4D59-A199-C4BC80AC50EF}" type="presParOf" srcId="{2DF7E282-FE02-48E9-80D0-2C17A0F1405B}" destId="{9B3453AD-B052-459E-B645-3B13482BA5FF}" srcOrd="3" destOrd="0" presId="urn:microsoft.com/office/officeart/2005/8/layout/venn1"/>
    <dgm:cxn modelId="{953CA6A6-3B9A-44C8-BE29-68B2225C87E8}" type="presParOf" srcId="{2DF7E282-FE02-48E9-80D0-2C17A0F1405B}" destId="{187F3750-2F92-4772-BC12-10623EC2B204}" srcOrd="4" destOrd="0" presId="urn:microsoft.com/office/officeart/2005/8/layout/venn1"/>
    <dgm:cxn modelId="{F4CADCCE-B563-423F-8801-609F034BBDDB}" type="presParOf" srcId="{2DF7E282-FE02-48E9-80D0-2C17A0F1405B}" destId="{6A6E3456-9F4F-4B5A-9F44-1CBF0758AD6B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112FC9-FE15-4D44-8AC0-73A71ECBD28D}" type="doc">
      <dgm:prSet loTypeId="urn:microsoft.com/office/officeart/2005/8/layout/venn1" loCatId="relationship" qsTypeId="urn:microsoft.com/office/officeart/2005/8/quickstyle/simple1" qsCatId="simple" csTypeId="urn:microsoft.com/office/officeart/2005/8/colors/colorful3" csCatId="colorful" phldr="1"/>
      <dgm:spPr/>
    </dgm:pt>
    <dgm:pt modelId="{BC8A6F12-9A10-4071-9D01-FBC39D08EFD1}">
      <dgm:prSet phldrT="[Text]"/>
      <dgm:spPr/>
      <dgm:t>
        <a:bodyPr/>
        <a:lstStyle/>
        <a:p>
          <a:pPr algn="ctr"/>
          <a:r>
            <a:rPr lang="en-GB" dirty="0" smtClean="0"/>
            <a:t>Accessible computing</a:t>
          </a:r>
          <a:endParaRPr lang="en-US" dirty="0"/>
        </a:p>
      </dgm:t>
    </dgm:pt>
    <dgm:pt modelId="{D2758F2F-0D09-4DAB-9D64-FCD93D76703B}" type="parTrans" cxnId="{03C83F29-ED59-40CA-98B9-2C16E18D3312}">
      <dgm:prSet/>
      <dgm:spPr/>
      <dgm:t>
        <a:bodyPr/>
        <a:lstStyle/>
        <a:p>
          <a:endParaRPr lang="en-US"/>
        </a:p>
      </dgm:t>
    </dgm:pt>
    <dgm:pt modelId="{8FCA0E6E-9279-4ACB-8573-00A25DDA4988}" type="sibTrans" cxnId="{03C83F29-ED59-40CA-98B9-2C16E18D3312}">
      <dgm:prSet/>
      <dgm:spPr/>
      <dgm:t>
        <a:bodyPr/>
        <a:lstStyle/>
        <a:p>
          <a:endParaRPr lang="en-US"/>
        </a:p>
      </dgm:t>
    </dgm:pt>
    <dgm:pt modelId="{AE31A9BB-2547-45D0-A62C-A7BDC968C364}">
      <dgm:prSet phldrT="[Text]"/>
      <dgm:spPr/>
      <dgm:t>
        <a:bodyPr/>
        <a:lstStyle/>
        <a:p>
          <a:r>
            <a:rPr lang="en-GB" dirty="0" smtClean="0"/>
            <a:t>Digital health</a:t>
          </a:r>
          <a:endParaRPr lang="en-US" dirty="0"/>
        </a:p>
      </dgm:t>
    </dgm:pt>
    <dgm:pt modelId="{9D82E7FC-06B0-4430-B7B6-6A2B4C08B1BB}" type="parTrans" cxnId="{C65B12E1-5B22-4F78-BABC-7AAC610623E4}">
      <dgm:prSet/>
      <dgm:spPr/>
      <dgm:t>
        <a:bodyPr/>
        <a:lstStyle/>
        <a:p>
          <a:endParaRPr lang="en-US"/>
        </a:p>
      </dgm:t>
    </dgm:pt>
    <dgm:pt modelId="{52CB3C4D-A9F7-46DC-A904-C799D38D5DB4}" type="sibTrans" cxnId="{C65B12E1-5B22-4F78-BABC-7AAC610623E4}">
      <dgm:prSet/>
      <dgm:spPr/>
      <dgm:t>
        <a:bodyPr/>
        <a:lstStyle/>
        <a:p>
          <a:endParaRPr lang="en-US"/>
        </a:p>
      </dgm:t>
    </dgm:pt>
    <dgm:pt modelId="{2F9D2882-DABD-4069-AC1F-B46E4554C55C}" type="pres">
      <dgm:prSet presAssocID="{C1112FC9-FE15-4D44-8AC0-73A71ECBD28D}" presName="compositeShape" presStyleCnt="0">
        <dgm:presLayoutVars>
          <dgm:chMax val="7"/>
          <dgm:dir/>
          <dgm:resizeHandles val="exact"/>
        </dgm:presLayoutVars>
      </dgm:prSet>
      <dgm:spPr/>
    </dgm:pt>
    <dgm:pt modelId="{BB6F17CB-B9F9-4437-8C32-3C626D8CB692}" type="pres">
      <dgm:prSet presAssocID="{BC8A6F12-9A10-4071-9D01-FBC39D08EFD1}" presName="circ1" presStyleLbl="vennNode1" presStyleIdx="0" presStyleCnt="2" custScaleX="84470" custScaleY="84470" custLinFactNeighborX="-1909"/>
      <dgm:spPr/>
      <dgm:t>
        <a:bodyPr/>
        <a:lstStyle/>
        <a:p>
          <a:endParaRPr lang="en-US"/>
        </a:p>
      </dgm:t>
    </dgm:pt>
    <dgm:pt modelId="{3A321959-3569-478C-AB65-0D935FF6A9F6}" type="pres">
      <dgm:prSet presAssocID="{BC8A6F12-9A10-4071-9D01-FBC39D08EFD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E3C167-FCB8-4749-B421-25456A9B0209}" type="pres">
      <dgm:prSet presAssocID="{AE31A9BB-2547-45D0-A62C-A7BDC968C364}" presName="circ2" presStyleLbl="vennNode1" presStyleIdx="1" presStyleCnt="2" custScaleX="78550" custScaleY="78550" custLinFactNeighborX="-6821" custLinFactNeighborY="665"/>
      <dgm:spPr/>
      <dgm:t>
        <a:bodyPr/>
        <a:lstStyle/>
        <a:p>
          <a:endParaRPr lang="en-US"/>
        </a:p>
      </dgm:t>
    </dgm:pt>
    <dgm:pt modelId="{08934968-A7A3-4BD2-88B0-656D3035AB16}" type="pres">
      <dgm:prSet presAssocID="{AE31A9BB-2547-45D0-A62C-A7BDC968C36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C76B098-79B3-441F-86E8-2166FFDF708D}" type="presOf" srcId="{BC8A6F12-9A10-4071-9D01-FBC39D08EFD1}" destId="{3A321959-3569-478C-AB65-0D935FF6A9F6}" srcOrd="1" destOrd="0" presId="urn:microsoft.com/office/officeart/2005/8/layout/venn1"/>
    <dgm:cxn modelId="{03C83F29-ED59-40CA-98B9-2C16E18D3312}" srcId="{C1112FC9-FE15-4D44-8AC0-73A71ECBD28D}" destId="{BC8A6F12-9A10-4071-9D01-FBC39D08EFD1}" srcOrd="0" destOrd="0" parTransId="{D2758F2F-0D09-4DAB-9D64-FCD93D76703B}" sibTransId="{8FCA0E6E-9279-4ACB-8573-00A25DDA4988}"/>
    <dgm:cxn modelId="{72B8AF52-E006-42BA-93FE-C74A59DB8E45}" type="presOf" srcId="{AE31A9BB-2547-45D0-A62C-A7BDC968C364}" destId="{08934968-A7A3-4BD2-88B0-656D3035AB16}" srcOrd="1" destOrd="0" presId="urn:microsoft.com/office/officeart/2005/8/layout/venn1"/>
    <dgm:cxn modelId="{E1940F66-047B-4152-94DB-8C34989AC929}" type="presOf" srcId="{C1112FC9-FE15-4D44-8AC0-73A71ECBD28D}" destId="{2F9D2882-DABD-4069-AC1F-B46E4554C55C}" srcOrd="0" destOrd="0" presId="urn:microsoft.com/office/officeart/2005/8/layout/venn1"/>
    <dgm:cxn modelId="{C65B12E1-5B22-4F78-BABC-7AAC610623E4}" srcId="{C1112FC9-FE15-4D44-8AC0-73A71ECBD28D}" destId="{AE31A9BB-2547-45D0-A62C-A7BDC968C364}" srcOrd="1" destOrd="0" parTransId="{9D82E7FC-06B0-4430-B7B6-6A2B4C08B1BB}" sibTransId="{52CB3C4D-A9F7-46DC-A904-C799D38D5DB4}"/>
    <dgm:cxn modelId="{5A5F6C9A-16B7-471B-B18D-D95A2CFBDAB4}" type="presOf" srcId="{BC8A6F12-9A10-4071-9D01-FBC39D08EFD1}" destId="{BB6F17CB-B9F9-4437-8C32-3C626D8CB692}" srcOrd="0" destOrd="0" presId="urn:microsoft.com/office/officeart/2005/8/layout/venn1"/>
    <dgm:cxn modelId="{F42FA91C-E6EF-4101-9C0F-01FC1AD970C4}" type="presOf" srcId="{AE31A9BB-2547-45D0-A62C-A7BDC968C364}" destId="{00E3C167-FCB8-4749-B421-25456A9B0209}" srcOrd="0" destOrd="0" presId="urn:microsoft.com/office/officeart/2005/8/layout/venn1"/>
    <dgm:cxn modelId="{FCCFB2C7-233C-499B-A4ED-26D45557722A}" type="presParOf" srcId="{2F9D2882-DABD-4069-AC1F-B46E4554C55C}" destId="{BB6F17CB-B9F9-4437-8C32-3C626D8CB692}" srcOrd="0" destOrd="0" presId="urn:microsoft.com/office/officeart/2005/8/layout/venn1"/>
    <dgm:cxn modelId="{AB187F9E-775A-4166-8BAF-21B7EF31DEC4}" type="presParOf" srcId="{2F9D2882-DABD-4069-AC1F-B46E4554C55C}" destId="{3A321959-3569-478C-AB65-0D935FF6A9F6}" srcOrd="1" destOrd="0" presId="urn:microsoft.com/office/officeart/2005/8/layout/venn1"/>
    <dgm:cxn modelId="{4A6A41EF-10A6-4AA8-B932-8675190A3FDA}" type="presParOf" srcId="{2F9D2882-DABD-4069-AC1F-B46E4554C55C}" destId="{00E3C167-FCB8-4749-B421-25456A9B0209}" srcOrd="2" destOrd="0" presId="urn:microsoft.com/office/officeart/2005/8/layout/venn1"/>
    <dgm:cxn modelId="{26FC6DDE-8F0A-429E-81E1-9EE8C75F0141}" type="presParOf" srcId="{2F9D2882-DABD-4069-AC1F-B46E4554C55C}" destId="{08934968-A7A3-4BD2-88B0-656D3035AB16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D1B6717-F43F-42E0-836E-E8862CFA7AC7}" type="doc">
      <dgm:prSet loTypeId="urn:microsoft.com/office/officeart/2005/8/layout/chevron1" loCatId="process" qsTypeId="urn:microsoft.com/office/officeart/2005/8/quickstyle/simple1" qsCatId="simple" csTypeId="urn:microsoft.com/office/officeart/2005/8/colors/accent0_3" csCatId="mainScheme" phldr="1"/>
      <dgm:spPr/>
    </dgm:pt>
    <dgm:pt modelId="{747EFFC5-FD94-4CF2-AC7B-983291160ABB}">
      <dgm:prSet phldrT="[Text]"/>
      <dgm:spPr/>
      <dgm:t>
        <a:bodyPr/>
        <a:lstStyle/>
        <a:p>
          <a:r>
            <a:rPr lang="en-GB" dirty="0" smtClean="0">
              <a:latin typeface="Arial Rounded MT Bold" panose="020F0704030504030204" pitchFamily="34" charset="0"/>
            </a:rPr>
            <a:t>Context</a:t>
          </a:r>
          <a:endParaRPr lang="en-US" dirty="0">
            <a:latin typeface="Arial Rounded MT Bold" panose="020F0704030504030204" pitchFamily="34" charset="0"/>
          </a:endParaRPr>
        </a:p>
      </dgm:t>
    </dgm:pt>
    <dgm:pt modelId="{5B8301F0-14D5-4E1E-A049-1A0150A6A0DD}" type="parTrans" cxnId="{29EFC217-63CC-4D44-BF82-956F19F8865B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A452BBE0-87C6-4148-8668-EC802AF5F7E8}" type="sibTrans" cxnId="{29EFC217-63CC-4D44-BF82-956F19F8865B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0A73F6A2-0A97-474C-8633-BA9A4D269549}">
      <dgm:prSet phldrT="[Text]"/>
      <dgm:spPr/>
      <dgm:t>
        <a:bodyPr/>
        <a:lstStyle/>
        <a:p>
          <a:r>
            <a:rPr lang="en-GB" dirty="0" smtClean="0">
              <a:latin typeface="Arial Rounded MT Bold" panose="020F0704030504030204" pitchFamily="34" charset="0"/>
            </a:rPr>
            <a:t>Build</a:t>
          </a:r>
          <a:endParaRPr lang="en-US" dirty="0">
            <a:latin typeface="Arial Rounded MT Bold" panose="020F0704030504030204" pitchFamily="34" charset="0"/>
          </a:endParaRPr>
        </a:p>
      </dgm:t>
    </dgm:pt>
    <dgm:pt modelId="{C93D0749-7CCF-435F-AA40-6B614D16513C}" type="parTrans" cxnId="{DA708A0C-C1A2-4002-BFA0-9DF7F3D23CF1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0B890F2A-73A6-4E12-9CC1-513510339F68}" type="sibTrans" cxnId="{DA708A0C-C1A2-4002-BFA0-9DF7F3D23CF1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F1A055A6-96CF-4EBB-BA1D-664BB155FC51}">
      <dgm:prSet phldrT="[Text]"/>
      <dgm:spPr/>
      <dgm:t>
        <a:bodyPr/>
        <a:lstStyle/>
        <a:p>
          <a:r>
            <a:rPr lang="en-GB" dirty="0" smtClean="0">
              <a:latin typeface="Arial Rounded MT Bold" panose="020F0704030504030204" pitchFamily="34" charset="0"/>
            </a:rPr>
            <a:t>Deploy</a:t>
          </a:r>
          <a:endParaRPr lang="en-US" dirty="0">
            <a:latin typeface="Arial Rounded MT Bold" panose="020F0704030504030204" pitchFamily="34" charset="0"/>
          </a:endParaRPr>
        </a:p>
      </dgm:t>
    </dgm:pt>
    <dgm:pt modelId="{3B1B2525-C7F1-487A-888B-74F81CC6CD97}" type="parTrans" cxnId="{2BF2A4B9-B339-4524-BEEF-1690EF01BB91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7303829D-E859-4E56-8FE8-795505960E84}" type="sibTrans" cxnId="{2BF2A4B9-B339-4524-BEEF-1690EF01BB91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55355FF2-697B-4764-BB1D-0C46B51B3D29}">
      <dgm:prSet phldrT="[Text]"/>
      <dgm:spPr/>
      <dgm:t>
        <a:bodyPr/>
        <a:lstStyle/>
        <a:p>
          <a:r>
            <a:rPr lang="en-GB" dirty="0" smtClean="0">
              <a:latin typeface="Arial Rounded MT Bold" panose="020F0704030504030204" pitchFamily="34" charset="0"/>
            </a:rPr>
            <a:t>Design</a:t>
          </a:r>
          <a:endParaRPr lang="en-US" dirty="0">
            <a:latin typeface="Arial Rounded MT Bold" panose="020F0704030504030204" pitchFamily="34" charset="0"/>
          </a:endParaRPr>
        </a:p>
      </dgm:t>
    </dgm:pt>
    <dgm:pt modelId="{3B3283B6-5097-43F7-8DF3-0A2E515B019A}" type="parTrans" cxnId="{59F1D1E5-17D8-49E8-8634-84C2842A531B}">
      <dgm:prSet/>
      <dgm:spPr/>
      <dgm:t>
        <a:bodyPr/>
        <a:lstStyle/>
        <a:p>
          <a:endParaRPr lang="en-US"/>
        </a:p>
      </dgm:t>
    </dgm:pt>
    <dgm:pt modelId="{D1FECED1-2CD9-454E-AD16-57F537DA6DE3}" type="sibTrans" cxnId="{59F1D1E5-17D8-49E8-8634-84C2842A531B}">
      <dgm:prSet/>
      <dgm:spPr/>
      <dgm:t>
        <a:bodyPr/>
        <a:lstStyle/>
        <a:p>
          <a:endParaRPr lang="en-US"/>
        </a:p>
      </dgm:t>
    </dgm:pt>
    <dgm:pt modelId="{C5884BA6-6302-47F3-8BF9-437683DABD84}" type="pres">
      <dgm:prSet presAssocID="{DD1B6717-F43F-42E0-836E-E8862CFA7AC7}" presName="Name0" presStyleCnt="0">
        <dgm:presLayoutVars>
          <dgm:dir/>
          <dgm:animLvl val="lvl"/>
          <dgm:resizeHandles val="exact"/>
        </dgm:presLayoutVars>
      </dgm:prSet>
      <dgm:spPr/>
    </dgm:pt>
    <dgm:pt modelId="{76C4A1CA-2E50-4269-A750-A84A8AB13BBA}" type="pres">
      <dgm:prSet presAssocID="{747EFFC5-FD94-4CF2-AC7B-983291160ABB}" presName="parTxOnly" presStyleLbl="node1" presStyleIdx="0" presStyleCnt="4" custLinFactNeighborX="-3258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FA736C-A463-4C59-8E3F-5C6A576B7521}" type="pres">
      <dgm:prSet presAssocID="{A452BBE0-87C6-4148-8668-EC802AF5F7E8}" presName="parTxOnlySpace" presStyleCnt="0"/>
      <dgm:spPr/>
    </dgm:pt>
    <dgm:pt modelId="{09E9D118-1268-49F8-A426-709F39C65D7A}" type="pres">
      <dgm:prSet presAssocID="{55355FF2-697B-4764-BB1D-0C46B51B3D29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FB9274-4A70-4055-B826-68EAFA330008}" type="pres">
      <dgm:prSet presAssocID="{D1FECED1-2CD9-454E-AD16-57F537DA6DE3}" presName="parTxOnlySpace" presStyleCnt="0"/>
      <dgm:spPr/>
    </dgm:pt>
    <dgm:pt modelId="{675B2D3C-8EFC-4036-9DBE-573EDAADFFC5}" type="pres">
      <dgm:prSet presAssocID="{0A73F6A2-0A97-474C-8633-BA9A4D269549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2D12DF-C754-46FD-AA36-A8A6D05F3592}" type="pres">
      <dgm:prSet presAssocID="{0B890F2A-73A6-4E12-9CC1-513510339F68}" presName="parTxOnlySpace" presStyleCnt="0"/>
      <dgm:spPr/>
    </dgm:pt>
    <dgm:pt modelId="{8D8E1B7D-1607-4B6F-89B6-6A41224A9AB2}" type="pres">
      <dgm:prSet presAssocID="{F1A055A6-96CF-4EBB-BA1D-664BB155FC51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9F1D1E5-17D8-49E8-8634-84C2842A531B}" srcId="{DD1B6717-F43F-42E0-836E-E8862CFA7AC7}" destId="{55355FF2-697B-4764-BB1D-0C46B51B3D29}" srcOrd="1" destOrd="0" parTransId="{3B3283B6-5097-43F7-8DF3-0A2E515B019A}" sibTransId="{D1FECED1-2CD9-454E-AD16-57F537DA6DE3}"/>
    <dgm:cxn modelId="{34B6988B-8C0C-438A-8EC9-5DC030F618C9}" type="presOf" srcId="{747EFFC5-FD94-4CF2-AC7B-983291160ABB}" destId="{76C4A1CA-2E50-4269-A750-A84A8AB13BBA}" srcOrd="0" destOrd="0" presId="urn:microsoft.com/office/officeart/2005/8/layout/chevron1"/>
    <dgm:cxn modelId="{2BF2A4B9-B339-4524-BEEF-1690EF01BB91}" srcId="{DD1B6717-F43F-42E0-836E-E8862CFA7AC7}" destId="{F1A055A6-96CF-4EBB-BA1D-664BB155FC51}" srcOrd="3" destOrd="0" parTransId="{3B1B2525-C7F1-487A-888B-74F81CC6CD97}" sibTransId="{7303829D-E859-4E56-8FE8-795505960E84}"/>
    <dgm:cxn modelId="{DA708A0C-C1A2-4002-BFA0-9DF7F3D23CF1}" srcId="{DD1B6717-F43F-42E0-836E-E8862CFA7AC7}" destId="{0A73F6A2-0A97-474C-8633-BA9A4D269549}" srcOrd="2" destOrd="0" parTransId="{C93D0749-7CCF-435F-AA40-6B614D16513C}" sibTransId="{0B890F2A-73A6-4E12-9CC1-513510339F68}"/>
    <dgm:cxn modelId="{48C0EEF4-C1F3-483E-A687-13DD040A741B}" type="presOf" srcId="{55355FF2-697B-4764-BB1D-0C46B51B3D29}" destId="{09E9D118-1268-49F8-A426-709F39C65D7A}" srcOrd="0" destOrd="0" presId="urn:microsoft.com/office/officeart/2005/8/layout/chevron1"/>
    <dgm:cxn modelId="{632D572B-62B4-4468-954B-FE80845D6070}" type="presOf" srcId="{DD1B6717-F43F-42E0-836E-E8862CFA7AC7}" destId="{C5884BA6-6302-47F3-8BF9-437683DABD84}" srcOrd="0" destOrd="0" presId="urn:microsoft.com/office/officeart/2005/8/layout/chevron1"/>
    <dgm:cxn modelId="{BDD651C3-F4A8-4935-A036-7D04284F66AF}" type="presOf" srcId="{0A73F6A2-0A97-474C-8633-BA9A4D269549}" destId="{675B2D3C-8EFC-4036-9DBE-573EDAADFFC5}" srcOrd="0" destOrd="0" presId="urn:microsoft.com/office/officeart/2005/8/layout/chevron1"/>
    <dgm:cxn modelId="{29EFC217-63CC-4D44-BF82-956F19F8865B}" srcId="{DD1B6717-F43F-42E0-836E-E8862CFA7AC7}" destId="{747EFFC5-FD94-4CF2-AC7B-983291160ABB}" srcOrd="0" destOrd="0" parTransId="{5B8301F0-14D5-4E1E-A049-1A0150A6A0DD}" sibTransId="{A452BBE0-87C6-4148-8668-EC802AF5F7E8}"/>
    <dgm:cxn modelId="{21C6D696-7B40-46B4-A820-9687B9AC20E3}" type="presOf" srcId="{F1A055A6-96CF-4EBB-BA1D-664BB155FC51}" destId="{8D8E1B7D-1607-4B6F-89B6-6A41224A9AB2}" srcOrd="0" destOrd="0" presId="urn:microsoft.com/office/officeart/2005/8/layout/chevron1"/>
    <dgm:cxn modelId="{B14EB256-C032-4264-98A9-3B79AFEA2C88}" type="presParOf" srcId="{C5884BA6-6302-47F3-8BF9-437683DABD84}" destId="{76C4A1CA-2E50-4269-A750-A84A8AB13BBA}" srcOrd="0" destOrd="0" presId="urn:microsoft.com/office/officeart/2005/8/layout/chevron1"/>
    <dgm:cxn modelId="{8CA229FE-7EE3-4743-BE3D-E52EBDC3C122}" type="presParOf" srcId="{C5884BA6-6302-47F3-8BF9-437683DABD84}" destId="{2DFA736C-A463-4C59-8E3F-5C6A576B7521}" srcOrd="1" destOrd="0" presId="urn:microsoft.com/office/officeart/2005/8/layout/chevron1"/>
    <dgm:cxn modelId="{5CA26899-44B0-4A00-A3F1-BFE745E926CE}" type="presParOf" srcId="{C5884BA6-6302-47F3-8BF9-437683DABD84}" destId="{09E9D118-1268-49F8-A426-709F39C65D7A}" srcOrd="2" destOrd="0" presId="urn:microsoft.com/office/officeart/2005/8/layout/chevron1"/>
    <dgm:cxn modelId="{B39EF43F-CE6C-4041-B48F-D1DEB74576F5}" type="presParOf" srcId="{C5884BA6-6302-47F3-8BF9-437683DABD84}" destId="{03FB9274-4A70-4055-B826-68EAFA330008}" srcOrd="3" destOrd="0" presId="urn:microsoft.com/office/officeart/2005/8/layout/chevron1"/>
    <dgm:cxn modelId="{5EAD9CF0-EA37-418F-AB66-FAD87E6821D5}" type="presParOf" srcId="{C5884BA6-6302-47F3-8BF9-437683DABD84}" destId="{675B2D3C-8EFC-4036-9DBE-573EDAADFFC5}" srcOrd="4" destOrd="0" presId="urn:microsoft.com/office/officeart/2005/8/layout/chevron1"/>
    <dgm:cxn modelId="{FF0E8642-BE25-4D12-BE2E-13F663CA6650}" type="presParOf" srcId="{C5884BA6-6302-47F3-8BF9-437683DABD84}" destId="{D32D12DF-C754-46FD-AA36-A8A6D05F3592}" srcOrd="5" destOrd="0" presId="urn:microsoft.com/office/officeart/2005/8/layout/chevron1"/>
    <dgm:cxn modelId="{2C14114D-BFE0-4B99-88BA-1EE7C7FFDC4B}" type="presParOf" srcId="{C5884BA6-6302-47F3-8BF9-437683DABD84}" destId="{8D8E1B7D-1607-4B6F-89B6-6A41224A9AB2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C4A1CA-2E50-4269-A750-A84A8AB13BBA}">
      <dsp:nvSpPr>
        <dsp:cNvPr id="0" name=""/>
        <dsp:cNvSpPr/>
      </dsp:nvSpPr>
      <dsp:spPr>
        <a:xfrm>
          <a:off x="0" y="712589"/>
          <a:ext cx="2304454" cy="92178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kern="1200" dirty="0" smtClean="0">
              <a:latin typeface="Arial Rounded MT Bold" panose="020F0704030504030204" pitchFamily="34" charset="0"/>
            </a:rPr>
            <a:t>Context</a:t>
          </a:r>
          <a:endParaRPr lang="en-US" sz="2600" kern="1200" dirty="0">
            <a:latin typeface="Arial Rounded MT Bold" panose="020F0704030504030204" pitchFamily="34" charset="0"/>
          </a:endParaRPr>
        </a:p>
      </dsp:txBody>
      <dsp:txXfrm>
        <a:off x="460891" y="712589"/>
        <a:ext cx="1382673" cy="921781"/>
      </dsp:txXfrm>
    </dsp:sp>
    <dsp:sp modelId="{09E9D118-1268-49F8-A426-709F39C65D7A}">
      <dsp:nvSpPr>
        <dsp:cNvPr id="0" name=""/>
        <dsp:cNvSpPr/>
      </dsp:nvSpPr>
      <dsp:spPr>
        <a:xfrm>
          <a:off x="2077968" y="712589"/>
          <a:ext cx="2304454" cy="92178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kern="1200" dirty="0" smtClean="0">
              <a:latin typeface="Arial Rounded MT Bold" panose="020F0704030504030204" pitchFamily="34" charset="0"/>
            </a:rPr>
            <a:t>Design</a:t>
          </a:r>
          <a:endParaRPr lang="en-US" sz="2600" kern="1200" dirty="0">
            <a:latin typeface="Arial Rounded MT Bold" panose="020F0704030504030204" pitchFamily="34" charset="0"/>
          </a:endParaRPr>
        </a:p>
      </dsp:txBody>
      <dsp:txXfrm>
        <a:off x="2538859" y="712589"/>
        <a:ext cx="1382673" cy="921781"/>
      </dsp:txXfrm>
    </dsp:sp>
    <dsp:sp modelId="{675B2D3C-8EFC-4036-9DBE-573EDAADFFC5}">
      <dsp:nvSpPr>
        <dsp:cNvPr id="0" name=""/>
        <dsp:cNvSpPr/>
      </dsp:nvSpPr>
      <dsp:spPr>
        <a:xfrm>
          <a:off x="4151977" y="712589"/>
          <a:ext cx="2304454" cy="92178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kern="1200" dirty="0" smtClean="0">
              <a:latin typeface="Arial Rounded MT Bold" panose="020F0704030504030204" pitchFamily="34" charset="0"/>
            </a:rPr>
            <a:t>Build</a:t>
          </a:r>
          <a:endParaRPr lang="en-US" sz="2600" kern="1200" dirty="0">
            <a:latin typeface="Arial Rounded MT Bold" panose="020F0704030504030204" pitchFamily="34" charset="0"/>
          </a:endParaRPr>
        </a:p>
      </dsp:txBody>
      <dsp:txXfrm>
        <a:off x="4612868" y="712589"/>
        <a:ext cx="1382673" cy="921781"/>
      </dsp:txXfrm>
    </dsp:sp>
    <dsp:sp modelId="{8D8E1B7D-1607-4B6F-89B6-6A41224A9AB2}">
      <dsp:nvSpPr>
        <dsp:cNvPr id="0" name=""/>
        <dsp:cNvSpPr/>
      </dsp:nvSpPr>
      <dsp:spPr>
        <a:xfrm>
          <a:off x="6225986" y="712589"/>
          <a:ext cx="2304454" cy="92178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kern="1200" dirty="0" smtClean="0">
              <a:latin typeface="Arial Rounded MT Bold" panose="020F0704030504030204" pitchFamily="34" charset="0"/>
            </a:rPr>
            <a:t>Deploy</a:t>
          </a:r>
          <a:endParaRPr lang="en-US" sz="2600" kern="1200" dirty="0">
            <a:latin typeface="Arial Rounded MT Bold" panose="020F0704030504030204" pitchFamily="34" charset="0"/>
          </a:endParaRPr>
        </a:p>
      </dsp:txBody>
      <dsp:txXfrm>
        <a:off x="6686877" y="712589"/>
        <a:ext cx="1382673" cy="9217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2"/>
            <a:ext cx="2945873" cy="49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193" tIns="46095" rIns="92193" bIns="46095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804" y="2"/>
            <a:ext cx="2945873" cy="49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193" tIns="46095" rIns="92193" bIns="46095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9429987"/>
            <a:ext cx="2945873" cy="496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193" tIns="46095" rIns="92193" bIns="46095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804" y="9429987"/>
            <a:ext cx="2945873" cy="496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193" tIns="46095" rIns="92193" bIns="4609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BDED6D5-33CC-49C8-A14A-4660977D1BEE}" type="slidenum">
              <a:rPr lang="en-GB" altLang="en-US">
                <a:latin typeface="Effra" panose="020B0603020203020204" pitchFamily="34" charset="0"/>
              </a:rPr>
              <a:pPr/>
              <a:t>‹#›</a:t>
            </a:fld>
            <a:endParaRPr lang="en-GB" altLang="en-US" dirty="0">
              <a:latin typeface="Effra" panose="020B06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499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2"/>
            <a:ext cx="2945873" cy="49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93" tIns="46095" rIns="92193" bIns="4609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199" y="2"/>
            <a:ext cx="2945873" cy="49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93" tIns="46095" rIns="92193" bIns="4609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49" y="4715795"/>
            <a:ext cx="5438783" cy="4466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93" tIns="46095" rIns="92193" bIns="460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  <a:p>
            <a:pPr lvl="4"/>
            <a:r>
              <a:rPr lang="en-GB" altLang="en-US" dirty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9428392"/>
            <a:ext cx="2945873" cy="49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93" tIns="46095" rIns="92193" bIns="4609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199" y="9428392"/>
            <a:ext cx="2945873" cy="49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93" tIns="46095" rIns="92193" bIns="4609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Effra" panose="020B0603020203020204" pitchFamily="34" charset="0"/>
              </a:defRPr>
            </a:lvl1pPr>
          </a:lstStyle>
          <a:p>
            <a:fld id="{A3ADB805-8BF7-47B5-B5FB-292FECAF2630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64654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portfolio:8090/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3F76B-C327-D544-A536-954FF93A1547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4556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ffra" panose="020B0603020203020204" pitchFamily="34" charset="0"/>
                <a:ea typeface="+mn-ea"/>
                <a:cs typeface="+mn-cs"/>
              </a:rPr>
              <a:t>Are you GCRF Ready @Reading? Maria Shahgedanova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ffra" panose="020B06030202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497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Main 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title slide to</a:t>
            </a:r>
            <a:r>
              <a:rPr lang="en-US" sz="8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be used at start of presentation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- Arial36bold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	may vary depending on heading between min=32pt, max=40pt</a:t>
            </a:r>
          </a:p>
          <a:p>
            <a:pPr defTabSz="629839">
              <a:defRPr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Subtitle  -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Arial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28bold white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Credits</a:t>
            </a:r>
            <a:r>
              <a:rPr lang="en-GB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Arial</a:t>
            </a:r>
            <a:r>
              <a:rPr lang="en-GB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14light green, can include:</a:t>
            </a: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	Data collected by [Add names of contributors and production team &amp; REMOVE</a:t>
            </a:r>
            <a:r>
              <a:rPr lang="en-GB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THE BRACKETS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	Analysis and compilation by [Add names of contributors &amp; REMOVE THE BRACKETS]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	or Presenter’s name, date, event  </a:t>
            </a:r>
          </a:p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/>
              <a:t>You may insert your own picture (Click icon to add picture). No line bordering picture. </a:t>
            </a:r>
          </a:p>
          <a:p>
            <a:r>
              <a:rPr lang="en-GB" dirty="0" smtClean="0">
                <a:latin typeface="Arial" panose="020B0604020202020204" pitchFamily="34" charset="0"/>
              </a:rPr>
              <a:t>Portfolio link </a:t>
            </a:r>
            <a:r>
              <a:rPr lang="en-GB" u="sng" dirty="0" smtClean="0">
                <a:solidFill>
                  <a:schemeClr val="bg2"/>
                </a:solidFill>
                <a:latin typeface="Arial" panose="020B0604020202020204" pitchFamily="34" charset="0"/>
                <a:hlinkClick r:id="rId3"/>
              </a:rPr>
              <a:t>http://portfolio:8090</a:t>
            </a:r>
            <a:r>
              <a:rPr lang="en-GB" dirty="0" smtClean="0">
                <a:latin typeface="Arial" panose="020B0604020202020204" pitchFamily="34" charset="0"/>
              </a:rPr>
              <a:t>, enter your usual network username and password</a:t>
            </a:r>
          </a:p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29839">
              <a:defRPr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TO ADD MORE SLIDES in Office2007 use the ‘New Slide’ dropdown on the ‘Home’ ribbon</a:t>
            </a:r>
          </a:p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55286-2640-4854-A921-823BA7D2A0F0}" type="slidenum">
              <a:rPr lang="en-GB" smtClean="0">
                <a:solidFill>
                  <a:srgbClr val="000000"/>
                </a:solidFill>
              </a:rPr>
              <a:pPr/>
              <a:t>26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5299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8F918-59D6-4B87-85BE-A0FBA76B3CCB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293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3F76B-C327-D544-A536-954FF93A1547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439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3F76B-C327-D544-A536-954FF93A1547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990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Independent</a:t>
            </a:r>
            <a:r>
              <a:rPr lang="en-US" baseline="0" dirty="0" smtClean="0"/>
              <a:t> NGO; part of the Walker Institute.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Our thing is data; data about livelihoods.</a:t>
            </a:r>
          </a:p>
          <a:p>
            <a:r>
              <a:rPr lang="en-US" dirty="0" smtClean="0"/>
              <a:t>Who cares about livelihoods data?</a:t>
            </a:r>
          </a:p>
          <a:p>
            <a:r>
              <a:rPr lang="en-US" dirty="0" smtClean="0"/>
              <a:t>Agencies use livelihoods data </a:t>
            </a:r>
            <a:r>
              <a:rPr lang="en-US" baseline="0" dirty="0" smtClean="0"/>
              <a:t>to target aid and measure impact.</a:t>
            </a:r>
          </a:p>
          <a:p>
            <a:r>
              <a:rPr lang="en-US" baseline="0" dirty="0" smtClean="0"/>
              <a:t>Governments use livelihoods data to model impact of potential shocks as part of early warning systems.</a:t>
            </a:r>
          </a:p>
          <a:p>
            <a:r>
              <a:rPr lang="en-US" baseline="0" dirty="0" smtClean="0"/>
              <a:t>Researchers use livelihoods data to measure the impact of climate, hydrology, health, yield and other projections on real populations,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research and develop methods that can quickly and reliably measure livelihoods in rural and urban populations.</a:t>
            </a:r>
          </a:p>
          <a:p>
            <a:r>
              <a:rPr lang="en-US" baseline="0" dirty="0" smtClean="0"/>
              <a:t>We work with governments and universities to build capacity to make this data gathering cheaper and self-sustaining.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We’re part of the </a:t>
            </a:r>
            <a:r>
              <a:rPr lang="en-US" baseline="0" dirty="0" err="1" smtClean="0"/>
              <a:t>HyCRISTAL</a:t>
            </a:r>
            <a:r>
              <a:rPr lang="en-US" baseline="0" dirty="0" smtClean="0"/>
              <a:t> project; we’ve worked with Farm Africa; we’ve worked with SADC, </a:t>
            </a:r>
            <a:r>
              <a:rPr lang="en-US" baseline="0" dirty="0" err="1" smtClean="0"/>
              <a:t>USAid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DfID</a:t>
            </a:r>
            <a:r>
              <a:rPr lang="en-US" baseline="0" dirty="0" smtClean="0"/>
              <a:t> and other international agencies.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3F76B-C327-D544-A536-954FF93A1547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631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V1.0</a:t>
            </a:r>
          </a:p>
          <a:p>
            <a:endParaRPr lang="en-US" dirty="0" smtClean="0"/>
          </a:p>
          <a:p>
            <a:r>
              <a:rPr lang="en-US" dirty="0" smtClean="0"/>
              <a:t>T</a:t>
            </a:r>
            <a:r>
              <a:rPr lang="en-US" baseline="0" dirty="0" smtClean="0"/>
              <a:t>o change the footer on every slide:</a:t>
            </a:r>
          </a:p>
          <a:p>
            <a:r>
              <a:rPr lang="en-US" baseline="0" dirty="0" smtClean="0"/>
              <a:t>1. On the menu go to Insert &gt; Header and Footer…  </a:t>
            </a:r>
          </a:p>
          <a:p>
            <a:r>
              <a:rPr lang="en-US" baseline="0" dirty="0" smtClean="0"/>
              <a:t>2. Select the Footer checkbox and enter the footer text in the accompanying text box</a:t>
            </a:r>
          </a:p>
          <a:p>
            <a:r>
              <a:rPr lang="en-US" baseline="0" dirty="0" smtClean="0"/>
              <a:t>3. Click “Apply to All”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B663F-FE7E-487F-B07F-3A770B0BE146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432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B663F-FE7E-487F-B07F-3A770B0BE146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216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B663F-FE7E-487F-B07F-3A770B0BE146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2536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ffra" panose="020B0603020203020204" pitchFamily="34" charset="0"/>
                <a:ea typeface="+mn-ea"/>
                <a:cs typeface="+mn-cs"/>
              </a:rPr>
              <a:t>Are you GCRF Ready @Reading? Maria Shahgedanova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ffra" panose="020B06030202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9044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ffra" panose="020B0603020203020204" pitchFamily="34" charset="0"/>
                <a:ea typeface="+mn-ea"/>
                <a:cs typeface="+mn-cs"/>
              </a:rPr>
              <a:t>Are you GCRF Ready @Reading? Maria Shahgedanova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ffra" panose="020B06030202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532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5.jpeg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31.png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36.png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/>
              <a:pPr/>
              <a:t>‹#›</a:t>
            </a:fld>
            <a:endParaRPr lang="en-GB" alt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090379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2282585"/>
      </p:ext>
    </p:extLst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22049" y="2355850"/>
            <a:ext cx="7690114" cy="1384994"/>
          </a:xfrm>
        </p:spPr>
        <p:txBody>
          <a:bodyPr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5090292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52602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48129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2129814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2129814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979775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1553"/>
            <a:ext cx="4114800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981" y="1411553"/>
            <a:ext cx="4117019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767340"/>
      </p:ext>
    </p:extLst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503517"/>
      </p:ext>
    </p:extLst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1168763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040928"/>
      </p:ext>
    </p:extLst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708303"/>
      </p:ext>
    </p:extLst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lIns="152394" tIns="76197" rIns="152394" bIns="76197" anchor="b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114418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4663863"/>
      </p:ext>
    </p:extLst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22049" y="2355850"/>
            <a:ext cx="7690114" cy="1384994"/>
          </a:xfrm>
        </p:spPr>
        <p:txBody>
          <a:bodyPr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9500714"/>
      </p:ext>
    </p:extLst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D92AC-1A72-4002-B6E1-2F207E9B9F1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Faustina Hwang, Biomedical Engineering, f.hwang@reading.ac.uk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29A7C-8F3F-4145-BA56-5F649D9426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96428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A19C4-4C99-4C6E-B767-AF03E6C1B4C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Faustina Hwang, Biomedical Engineering, f.hwang@reading.ac.uk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29A7C-8F3F-4145-BA56-5F649D9426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23595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BD4B0-94AD-43BA-8F36-0E3E69E93FF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Faustina Hwang, Biomedical Engineering, f.hwang@reading.ac.uk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29A7C-8F3F-4145-BA56-5F649D9426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47292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B6957-A97A-4B26-A2EE-24FD27C11F5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Faustina Hwang, Biomedical Engineering, f.hwang@reading.ac.uk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29A7C-8F3F-4145-BA56-5F649D9426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66470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6B83F-E1C2-4F39-9983-50B89BA8F78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Faustina Hwang, Biomedical Engineering, f.hwang@reading.ac.uk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29A7C-8F3F-4145-BA56-5F649D9426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46413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353B8-9C67-497B-A2A3-BA93A1BCA88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Faustina Hwang, Biomedical Engineering, f.hwang@reading.ac.uk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29A7C-8F3F-4145-BA56-5F649D9426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6975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F797D-E320-4E99-83DA-8EF6AA4F4E0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Faustina Hwang, Biomedical Engineering, f.hwang@reading.ac.uk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29A7C-8F3F-4145-BA56-5F649D9426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05594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4DE9-8770-4EEF-8A59-7C1E1C7BA8B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Faustina Hwang, Biomedical Engineering, f.hwang@reading.ac.uk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29A7C-8F3F-4145-BA56-5F649D9426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06314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4E578-36B9-4A27-921E-EF3B10DA13F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Faustina Hwang, Biomedical Engineering, f.hwang@reading.ac.uk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29A7C-8F3F-4145-BA56-5F649D9426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509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8170634"/>
      </p:ext>
    </p:extLst>
  </p:cSld>
  <p:clrMapOvr>
    <a:masterClrMapping/>
  </p:clrMapOvr>
  <p:transition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7E097-49B8-4E85-8B99-3897A61C847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Faustina Hwang, Biomedical Engineering, f.hwang@reading.ac.uk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29A7C-8F3F-4145-BA56-5F649D9426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04330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54A55-12BB-4700-8094-E1E9F5D5750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Faustina Hwang, Biomedical Engineering, f.hwang@reading.ac.uk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29A7C-8F3F-4145-BA56-5F649D9426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26350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144000" cy="4725143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smtClean="0"/>
              <a:t>You may insert your own picture (Click icon to add picture), no line bordering picture. </a:t>
            </a:r>
            <a:endParaRPr lang="en-GB" dirty="0" smtClean="0"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9164" y="4725144"/>
            <a:ext cx="9153164" cy="2157341"/>
          </a:xfrm>
          <a:prstGeom prst="rect">
            <a:avLst/>
          </a:prstGeom>
          <a:solidFill>
            <a:srgbClr val="78BE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7504" y="4725144"/>
            <a:ext cx="8928992" cy="74902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Presentation Subtitle here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107504" y="5474567"/>
            <a:ext cx="8928991" cy="326042"/>
          </a:xfrm>
        </p:spPr>
        <p:txBody>
          <a:bodyPr>
            <a:normAutofit/>
          </a:bodyPr>
          <a:lstStyle>
            <a:lvl1pPr marL="0" indent="0" algn="ctr">
              <a:buNone/>
              <a:defRPr sz="1400" b="1" baseline="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Data collected by (names of contributors and production team)</a:t>
            </a:r>
            <a:endParaRPr lang="en-GB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12" hasCustomPrompt="1"/>
          </p:nvPr>
        </p:nvSpPr>
        <p:spPr>
          <a:xfrm>
            <a:off x="102922" y="5812508"/>
            <a:ext cx="8928991" cy="341007"/>
          </a:xfrm>
        </p:spPr>
        <p:txBody>
          <a:bodyPr>
            <a:normAutofit/>
          </a:bodyPr>
          <a:lstStyle>
            <a:lvl1pPr marL="0" indent="0" algn="ctr">
              <a:buNone/>
              <a:defRPr sz="1400" b="1" baseline="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GB" dirty="0" smtClean="0"/>
              <a:t>Analysis and Compilation by (names of contributors)</a:t>
            </a:r>
            <a:endParaRPr lang="en-GB" dirty="0"/>
          </a:p>
        </p:txBody>
      </p:sp>
      <p:sp>
        <p:nvSpPr>
          <p:cNvPr id="33" name="Text Placeholder 31"/>
          <p:cNvSpPr>
            <a:spLocks noGrp="1"/>
          </p:cNvSpPr>
          <p:nvPr>
            <p:ph type="body" sz="quarter" idx="13" hasCustomPrompt="1"/>
          </p:nvPr>
        </p:nvSpPr>
        <p:spPr>
          <a:xfrm>
            <a:off x="107504" y="6163317"/>
            <a:ext cx="8928990" cy="341007"/>
          </a:xfrm>
        </p:spPr>
        <p:txBody>
          <a:bodyPr>
            <a:normAutofit/>
          </a:bodyPr>
          <a:lstStyle>
            <a:lvl1pPr marL="0" indent="0" algn="ctr">
              <a:buNone/>
              <a:defRPr sz="1400" b="1" baseline="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GB" dirty="0" smtClean="0"/>
              <a:t>Presenters name, date, event</a:t>
            </a:r>
            <a:endParaRPr lang="en-GB" dirty="0"/>
          </a:p>
        </p:txBody>
      </p:sp>
      <p:sp>
        <p:nvSpPr>
          <p:cNvPr id="26" name="Title 25"/>
          <p:cNvSpPr>
            <a:spLocks noGrp="1"/>
          </p:cNvSpPr>
          <p:nvPr>
            <p:ph type="title" hasCustomPrompt="1"/>
          </p:nvPr>
        </p:nvSpPr>
        <p:spPr>
          <a:xfrm>
            <a:off x="571023" y="3510136"/>
            <a:ext cx="8229600" cy="1143000"/>
          </a:xfrm>
        </p:spPr>
        <p:txBody>
          <a:bodyPr>
            <a:normAutofit/>
          </a:bodyPr>
          <a:lstStyle>
            <a:lvl1pPr>
              <a:defRPr sz="3600" b="1" cap="none" spc="0" baseline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smtClean="0"/>
              <a:t>Presentation heading here</a:t>
            </a:r>
            <a:br>
              <a:rPr lang="en-US" dirty="0" smtClean="0"/>
            </a:br>
            <a:r>
              <a:rPr lang="en-US" dirty="0" smtClean="0"/>
              <a:t>2nd line if needed</a:t>
            </a:r>
            <a:endParaRPr lang="en-GB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79511" y="6365826"/>
            <a:ext cx="1949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300"/>
              </a:spcAft>
            </a:pPr>
            <a:r>
              <a:rPr lang="en-GB" sz="1200" b="1" dirty="0" smtClean="0">
                <a:solidFill>
                  <a:schemeClr val="bg1"/>
                </a:solidFill>
              </a:rPr>
              <a:t>KNOWLEDGE FOR LIFE</a:t>
            </a:r>
            <a:endParaRPr lang="en-GB" sz="1200" b="1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268" y="6338698"/>
            <a:ext cx="1134356" cy="33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884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iple Pictur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3418721" y="1520921"/>
            <a:ext cx="5473758" cy="4500367"/>
          </a:xfrm>
        </p:spPr>
        <p:txBody>
          <a:bodyPr/>
          <a:lstStyle>
            <a:lvl1pPr marL="177800" indent="-177800">
              <a:defRPr/>
            </a:lvl1pPr>
            <a:lvl2pPr marL="539750" indent="-177800">
              <a:defRPr/>
            </a:lvl2pPr>
            <a:lvl3pPr marL="730250" indent="-177800">
              <a:defRPr/>
            </a:lvl3pPr>
            <a:lvl4pPr marL="901700" indent="-177800">
              <a:defRPr/>
            </a:lvl4pPr>
            <a:lvl5pPr marL="1092200" indent="-177800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419872" y="450850"/>
            <a:ext cx="5472607" cy="914400"/>
          </a:xfrm>
        </p:spPr>
        <p:txBody>
          <a:bodyPr>
            <a:normAutofit/>
          </a:bodyPr>
          <a:lstStyle>
            <a:lvl1pPr algn="l">
              <a:buNone/>
              <a:defRPr sz="2600" b="1" baseline="0">
                <a:solidFill>
                  <a:srgbClr val="4C4C4C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Heading here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132138" cy="190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2111666"/>
            <a:ext cx="3132138" cy="1908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4221088"/>
            <a:ext cx="3132138" cy="1908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168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>
                <a:solidFill>
                  <a:srgbClr val="4C4C4C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57200" y="1628800"/>
            <a:ext cx="8229600" cy="4464496"/>
          </a:xfrm>
        </p:spPr>
        <p:txBody>
          <a:bodyPr/>
          <a:lstStyle>
            <a:lvl1pPr marL="177800" indent="-177800">
              <a:buClr>
                <a:schemeClr val="bg2"/>
              </a:buClr>
              <a:defRPr/>
            </a:lvl1pPr>
            <a:lvl2pPr marL="177800" indent="-177800">
              <a:buClr>
                <a:schemeClr val="bg2"/>
              </a:buClr>
              <a:defRPr/>
            </a:lvl2pPr>
            <a:lvl3pPr marL="177800" indent="-177800">
              <a:buClr>
                <a:schemeClr val="bg2"/>
              </a:buClr>
              <a:defRPr/>
            </a:lvl3pPr>
            <a:lvl4pPr marL="177800" indent="-177800">
              <a:buClr>
                <a:schemeClr val="bg2"/>
              </a:buClr>
              <a:defRPr/>
            </a:lvl4pPr>
            <a:lvl5pPr marL="177800" indent="-177800">
              <a:buClr>
                <a:schemeClr val="bg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7153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203362"/>
            <a:ext cx="9144000" cy="69493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22306" y="1227447"/>
            <a:ext cx="8389538" cy="4006361"/>
          </a:xfrm>
        </p:spPr>
        <p:txBody>
          <a:bodyPr/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/>
            </a:lvl1pPr>
            <a:lvl2pPr>
              <a:defRPr sz="1650"/>
            </a:lvl2pPr>
            <a:lvl3pPr>
              <a:defRPr sz="1500"/>
            </a:lvl3pPr>
            <a:lvl4pPr>
              <a:defRPr sz="1350"/>
            </a:lvl4pPr>
            <a:lvl5pPr>
              <a:defRPr sz="1200"/>
            </a:lvl5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dirty="0" smtClean="0"/>
              <a:t>A big box for text, and image or a chart</a:t>
            </a:r>
          </a:p>
          <a:p>
            <a:pPr lvl="0"/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774028" y="6343952"/>
            <a:ext cx="696671" cy="310670"/>
            <a:chOff x="6015747" y="6382235"/>
            <a:chExt cx="928894" cy="310670"/>
          </a:xfrm>
        </p:grpSpPr>
        <p:pic>
          <p:nvPicPr>
            <p:cNvPr id="11" name="Picture 10" descr="facebook-2-256-white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4604" y="6402080"/>
              <a:ext cx="277976" cy="277976"/>
            </a:xfrm>
            <a:prstGeom prst="rect">
              <a:avLst/>
            </a:prstGeom>
          </p:spPr>
        </p:pic>
        <p:pic>
          <p:nvPicPr>
            <p:cNvPr id="12" name="Picture 11" descr="instagram_logo.eps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716" y="6435671"/>
              <a:ext cx="217925" cy="217925"/>
            </a:xfrm>
            <a:prstGeom prst="rect">
              <a:avLst/>
            </a:prstGeom>
          </p:spPr>
        </p:pic>
        <p:pic>
          <p:nvPicPr>
            <p:cNvPr id="13" name="Picture 12" descr="twitter-256-white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5747" y="6382235"/>
              <a:ext cx="310670" cy="310670"/>
            </a:xfrm>
            <a:prstGeom prst="rect">
              <a:avLst/>
            </a:prstGeom>
          </p:spPr>
        </p:pic>
      </p:grpSp>
      <p:sp>
        <p:nvSpPr>
          <p:cNvPr id="14" name="Footer Placeholder 4"/>
          <p:cNvSpPr txBox="1">
            <a:spLocks/>
          </p:cNvSpPr>
          <p:nvPr userDrawn="1"/>
        </p:nvSpPr>
        <p:spPr>
          <a:xfrm>
            <a:off x="7252676" y="6318067"/>
            <a:ext cx="1874673" cy="365125"/>
          </a:xfrm>
          <a:prstGeom prst="rect">
            <a:avLst/>
          </a:prstGeom>
          <a:ln>
            <a:noFill/>
          </a:ln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srgbClr val="FFFFFF"/>
                </a:solidFill>
              </a:rPr>
              <a:t>www.farmafrica.org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322305" y="205608"/>
            <a:ext cx="1429492" cy="664152"/>
          </a:xfrm>
          <a:ln>
            <a:noFill/>
          </a:ln>
        </p:spPr>
        <p:txBody>
          <a:bodyPr>
            <a:normAutofit/>
          </a:bodyPr>
          <a:lstStyle>
            <a:lvl1pPr algn="l">
              <a:defRPr sz="2100" b="1" baseline="0">
                <a:ln>
                  <a:noFill/>
                </a:ln>
              </a:defRPr>
            </a:lvl1pPr>
          </a:lstStyle>
          <a:p>
            <a:r>
              <a:rPr lang="en-GB" dirty="0" smtClean="0"/>
              <a:t>HEADING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5" hasCustomPrompt="1"/>
          </p:nvPr>
        </p:nvSpPr>
        <p:spPr>
          <a:xfrm>
            <a:off x="1765414" y="275684"/>
            <a:ext cx="3253979" cy="763588"/>
          </a:xfrm>
        </p:spPr>
        <p:txBody>
          <a:bodyPr/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/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SUBHEADING</a:t>
            </a:r>
            <a:endParaRPr lang="en-GB" dirty="0" smtClean="0"/>
          </a:p>
          <a:p>
            <a:pPr lvl="0"/>
            <a:endParaRPr lang="en-GB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69" y="6103683"/>
            <a:ext cx="2191248" cy="81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725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479685"/>
            <a:ext cx="9144000" cy="737798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4936" y="1580065"/>
            <a:ext cx="9536476" cy="356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298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203362"/>
            <a:ext cx="9144000" cy="69493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22306" y="1227447"/>
            <a:ext cx="8389538" cy="4006361"/>
          </a:xfrm>
        </p:spPr>
        <p:txBody>
          <a:bodyPr/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/>
            </a:lvl1pPr>
            <a:lvl2pPr>
              <a:defRPr sz="1650"/>
            </a:lvl2pPr>
            <a:lvl3pPr>
              <a:defRPr sz="1500"/>
            </a:lvl3pPr>
            <a:lvl4pPr>
              <a:defRPr sz="1350"/>
            </a:lvl4pPr>
            <a:lvl5pPr>
              <a:defRPr sz="1200"/>
            </a:lvl5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dirty="0" smtClean="0"/>
              <a:t>A big box for text, and image or a chart</a:t>
            </a:r>
          </a:p>
          <a:p>
            <a:pPr lvl="0"/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774028" y="6343952"/>
            <a:ext cx="696671" cy="310670"/>
            <a:chOff x="6015747" y="6382235"/>
            <a:chExt cx="928894" cy="310670"/>
          </a:xfrm>
        </p:grpSpPr>
        <p:pic>
          <p:nvPicPr>
            <p:cNvPr id="11" name="Picture 10" descr="facebook-2-256-white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4604" y="6402080"/>
              <a:ext cx="277976" cy="277976"/>
            </a:xfrm>
            <a:prstGeom prst="rect">
              <a:avLst/>
            </a:prstGeom>
          </p:spPr>
        </p:pic>
        <p:pic>
          <p:nvPicPr>
            <p:cNvPr id="12" name="Picture 11" descr="instagram_logo.eps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716" y="6435671"/>
              <a:ext cx="217925" cy="217925"/>
            </a:xfrm>
            <a:prstGeom prst="rect">
              <a:avLst/>
            </a:prstGeom>
          </p:spPr>
        </p:pic>
        <p:pic>
          <p:nvPicPr>
            <p:cNvPr id="13" name="Picture 12" descr="twitter-256-white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5747" y="6382235"/>
              <a:ext cx="310670" cy="310670"/>
            </a:xfrm>
            <a:prstGeom prst="rect">
              <a:avLst/>
            </a:prstGeom>
          </p:spPr>
        </p:pic>
      </p:grpSp>
      <p:sp>
        <p:nvSpPr>
          <p:cNvPr id="14" name="Footer Placeholder 4"/>
          <p:cNvSpPr txBox="1">
            <a:spLocks/>
          </p:cNvSpPr>
          <p:nvPr userDrawn="1"/>
        </p:nvSpPr>
        <p:spPr>
          <a:xfrm>
            <a:off x="7252676" y="6318067"/>
            <a:ext cx="1874673" cy="365125"/>
          </a:xfrm>
          <a:prstGeom prst="rect">
            <a:avLst/>
          </a:prstGeom>
          <a:ln>
            <a:noFill/>
          </a:ln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srgbClr val="FFFFFF"/>
                </a:solidFill>
              </a:rPr>
              <a:t>www.farmafrica.org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322305" y="205608"/>
            <a:ext cx="1429492" cy="664152"/>
          </a:xfrm>
          <a:ln>
            <a:noFill/>
          </a:ln>
        </p:spPr>
        <p:txBody>
          <a:bodyPr>
            <a:normAutofit/>
          </a:bodyPr>
          <a:lstStyle>
            <a:lvl1pPr algn="l">
              <a:defRPr sz="2100" b="1" baseline="0">
                <a:ln>
                  <a:noFill/>
                </a:ln>
              </a:defRPr>
            </a:lvl1pPr>
          </a:lstStyle>
          <a:p>
            <a:r>
              <a:rPr lang="en-GB" dirty="0" smtClean="0"/>
              <a:t>HEADING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5" hasCustomPrompt="1"/>
          </p:nvPr>
        </p:nvSpPr>
        <p:spPr>
          <a:xfrm>
            <a:off x="1765414" y="275684"/>
            <a:ext cx="3253979" cy="763588"/>
          </a:xfrm>
        </p:spPr>
        <p:txBody>
          <a:bodyPr/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00"/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SUBHEADING</a:t>
            </a:r>
            <a:endParaRPr lang="en-GB" dirty="0" smtClean="0"/>
          </a:p>
          <a:p>
            <a:pPr lvl="0"/>
            <a:endParaRPr lang="en-GB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69" y="6103683"/>
            <a:ext cx="2191248" cy="81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684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479685"/>
            <a:ext cx="9144000" cy="737798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4936" y="1580065"/>
            <a:ext cx="9536476" cy="356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19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ands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4768868"/>
            <a:ext cx="2438400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RCUK_strate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85"/>
          <a:stretch>
            <a:fillRect/>
          </a:stretch>
        </p:blipFill>
        <p:spPr bwMode="auto">
          <a:xfrm>
            <a:off x="136531" y="128606"/>
            <a:ext cx="2454275" cy="457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01_H_4co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9" y="6019818"/>
            <a:ext cx="20669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Hands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4768868"/>
            <a:ext cx="2438400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RCUK_strate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85"/>
          <a:stretch>
            <a:fillRect/>
          </a:stretch>
        </p:blipFill>
        <p:spPr bwMode="auto">
          <a:xfrm>
            <a:off x="136531" y="128606"/>
            <a:ext cx="2454275" cy="457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01_H_4co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9" y="6019818"/>
            <a:ext cx="20669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124200" y="2057400"/>
            <a:ext cx="5486400" cy="1143000"/>
          </a:xfrm>
        </p:spPr>
        <p:txBody>
          <a:bodyPr/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smtClean="0"/>
          </a:p>
        </p:txBody>
      </p:sp>
      <p:sp>
        <p:nvSpPr>
          <p:cNvPr id="7987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124200" y="3581400"/>
            <a:ext cx="5486400" cy="1752600"/>
          </a:xfrm>
        </p:spPr>
        <p:txBody>
          <a:bodyPr/>
          <a:lstStyle>
            <a:lvl1pPr marL="0" indent="0">
              <a:buFontTx/>
              <a:buNone/>
              <a:defRPr sz="24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1177163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056774"/>
      </p:ext>
    </p:extLst>
  </p:cSld>
  <p:clrMapOvr>
    <a:masterClrMapping/>
  </p:clrMapOvr>
  <p:transition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55315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924242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1676400"/>
            <a:ext cx="4175125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0282" y="1676400"/>
            <a:ext cx="4175125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335860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622973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970904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325233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468364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167117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247067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04800"/>
            <a:ext cx="213360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04800"/>
            <a:ext cx="624840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0748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4653840"/>
      </p:ext>
    </p:extLst>
  </p:cSld>
  <p:clrMapOvr>
    <a:masterClrMapping/>
  </p:clrMapOvr>
  <p:transition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DDC6A-7E27-A541-A436-1EEC36D7C50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CA4E7-D6A8-874C-BA2D-440E65562A0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914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7BD82-1F79-7B45-B636-3F63CF74D58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850E8-1AD1-BE4A-B823-B02A9FF4E49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958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A3E92-D396-DD42-90EB-D44A95F3C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F6948-A988-C544-B207-AB09518035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735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7B338-98D4-6D49-8DFE-3F70EE10B6F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93788-F12E-014E-B385-2EE31CFDF1A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873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3E40E2-ABFA-6649-9DD1-5A2FDEBAA46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B12CA-BF57-1141-B7D1-ED9FB28BB03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063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GB" sz="3200" b="1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271889" y="1556792"/>
            <a:ext cx="3888000" cy="4752528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428416" y="1556792"/>
            <a:ext cx="3888000" cy="4752528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36974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GB" sz="3200" b="1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44217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6802732" y="-99392"/>
            <a:ext cx="2277346" cy="1530000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 bwMode="hidden">
          <a:xfrm>
            <a:off x="-6350" y="0"/>
            <a:ext cx="9156700" cy="5039618"/>
          </a:xfrm>
          <a:custGeom>
            <a:avLst/>
            <a:gdLst>
              <a:gd name="connsiteX0" fmla="*/ 0 w 9144000"/>
              <a:gd name="connsiteY0" fmla="*/ 0 h 3140968"/>
              <a:gd name="connsiteX1" fmla="*/ 9144000 w 9144000"/>
              <a:gd name="connsiteY1" fmla="*/ 0 h 3140968"/>
              <a:gd name="connsiteX2" fmla="*/ 9144000 w 9144000"/>
              <a:gd name="connsiteY2" fmla="*/ 3140968 h 3140968"/>
              <a:gd name="connsiteX3" fmla="*/ 0 w 9144000"/>
              <a:gd name="connsiteY3" fmla="*/ 3140968 h 3140968"/>
              <a:gd name="connsiteX4" fmla="*/ 0 w 9144000"/>
              <a:gd name="connsiteY4" fmla="*/ 0 h 3140968"/>
              <a:gd name="connsiteX0" fmla="*/ 6350 w 9150350"/>
              <a:gd name="connsiteY0" fmla="*/ 0 h 5039618"/>
              <a:gd name="connsiteX1" fmla="*/ 9150350 w 9150350"/>
              <a:gd name="connsiteY1" fmla="*/ 0 h 5039618"/>
              <a:gd name="connsiteX2" fmla="*/ 9150350 w 9150350"/>
              <a:gd name="connsiteY2" fmla="*/ 3140968 h 5039618"/>
              <a:gd name="connsiteX3" fmla="*/ 0 w 9150350"/>
              <a:gd name="connsiteY3" fmla="*/ 5039618 h 5039618"/>
              <a:gd name="connsiteX4" fmla="*/ 6350 w 9150350"/>
              <a:gd name="connsiteY4" fmla="*/ 0 h 5039618"/>
              <a:gd name="connsiteX0" fmla="*/ 6350 w 9156700"/>
              <a:gd name="connsiteY0" fmla="*/ 0 h 5039618"/>
              <a:gd name="connsiteX1" fmla="*/ 9150350 w 9156700"/>
              <a:gd name="connsiteY1" fmla="*/ 0 h 5039618"/>
              <a:gd name="connsiteX2" fmla="*/ 9156700 w 9156700"/>
              <a:gd name="connsiteY2" fmla="*/ 3293368 h 5039618"/>
              <a:gd name="connsiteX3" fmla="*/ 0 w 9156700"/>
              <a:gd name="connsiteY3" fmla="*/ 5039618 h 5039618"/>
              <a:gd name="connsiteX4" fmla="*/ 6350 w 9156700"/>
              <a:gd name="connsiteY4" fmla="*/ 0 h 5039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700" h="5039618">
                <a:moveTo>
                  <a:pt x="6350" y="0"/>
                </a:moveTo>
                <a:lnTo>
                  <a:pt x="9150350" y="0"/>
                </a:lnTo>
                <a:cubicBezTo>
                  <a:pt x="9152467" y="1097789"/>
                  <a:pt x="9154583" y="2195579"/>
                  <a:pt x="9156700" y="3293368"/>
                </a:cubicBezTo>
                <a:lnTo>
                  <a:pt x="0" y="5039618"/>
                </a:lnTo>
                <a:cubicBezTo>
                  <a:pt x="2117" y="3359745"/>
                  <a:pt x="4233" y="1679873"/>
                  <a:pt x="63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628800"/>
            <a:ext cx="8280000" cy="1063799"/>
          </a:xfrm>
        </p:spPr>
        <p:txBody>
          <a:bodyPr wrap="square" anchor="b" anchorCtr="0">
            <a:noAutofit/>
          </a:bodyPr>
          <a:lstStyle>
            <a:lvl1pPr>
              <a:lnSpc>
                <a:spcPct val="90000"/>
              </a:lnSpc>
              <a:tabLst>
                <a:tab pos="4038600" algn="l"/>
              </a:tabLst>
              <a:defRPr sz="32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 smtClean="0"/>
              <a:t>Click to edit Master title style</a:t>
            </a:r>
            <a:endParaRPr lang="en-GB" altLang="en-US" noProof="0" dirty="0" smtClean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6804248" y="-99392"/>
            <a:ext cx="2275830" cy="1528982"/>
          </a:xfrm>
          <a:prstGeom prst="rect">
            <a:avLst/>
          </a:prstGeom>
        </p:spPr>
      </p:pic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2780928"/>
            <a:ext cx="8280000" cy="637480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 smtClean="0"/>
              <a:t>Click to edit Master subtitle style</a:t>
            </a:r>
            <a:endParaRPr lang="en-GB" altLang="en-US" noProof="0" dirty="0" smtClean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2976"/>
            <a:ext cx="9144000" cy="22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9449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628800"/>
            <a:ext cx="8280000" cy="1063799"/>
          </a:xfrm>
        </p:spPr>
        <p:txBody>
          <a:bodyPr wrap="square" anchor="b" anchorCtr="0">
            <a:noAutofit/>
          </a:bodyPr>
          <a:lstStyle>
            <a:lvl1pPr>
              <a:lnSpc>
                <a:spcPct val="90000"/>
              </a:lnSpc>
              <a:tabLst>
                <a:tab pos="4038600" algn="l"/>
              </a:tabLst>
              <a:defRPr sz="32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en-US" noProof="0" dirty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2780928"/>
            <a:ext cx="8280000" cy="637480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en-US" noProof="0" dirty="0" smtClean="0"/>
              <a:t>Click to edit Master subtitle style</a:t>
            </a:r>
            <a:endParaRPr lang="en-GB" altLang="en-US" noProof="0" dirty="0" smtClean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2976"/>
            <a:ext cx="9144000" cy="22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9070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6804248" y="-99392"/>
            <a:ext cx="2275830" cy="152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6271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169246"/>
      </p:ext>
    </p:extLst>
  </p:cSld>
  <p:clrMapOvr>
    <a:masterClrMapping/>
  </p:clrMapOvr>
  <p:transition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6804248" y="-99392"/>
            <a:ext cx="2275830" cy="152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1822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244408" y="6555788"/>
            <a:ext cx="460392" cy="233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4335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244408" y="6555788"/>
            <a:ext cx="460392" cy="233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08406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244408" y="6555788"/>
            <a:ext cx="460392" cy="233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97352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244408" y="6555788"/>
            <a:ext cx="460392" cy="233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0213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244408" y="6555788"/>
            <a:ext cx="460392" cy="233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14938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244408" y="6555788"/>
            <a:ext cx="460392" cy="233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26153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244408" y="6555788"/>
            <a:ext cx="460392" cy="233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65188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244408" y="6555788"/>
            <a:ext cx="460392" cy="233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75637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dirty="0" smtClean="0"/>
              <a:t>Click icon to add table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88917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dirty="0"/>
              <a:t>Click icon to add table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7311900"/>
      </p:ext>
    </p:extLst>
  </p:cSld>
  <p:clrMapOvr>
    <a:masterClrMapping/>
  </p:clrMapOvr>
  <p:transition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2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777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244408" y="6555788"/>
            <a:ext cx="460392" cy="233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835816"/>
            <a:ext cx="2808312" cy="9113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982" y="3202230"/>
            <a:ext cx="3242668" cy="2178537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187624" y="1772816"/>
            <a:ext cx="6840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The Institute for Environmental Analytics is a unique flagship centre, formed in January 2015 with £5.6m from the HEFCE Catalyst Fund and coordinated by the University of Reading. </a:t>
            </a: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1259632" y="3202230"/>
            <a:ext cx="6624736" cy="0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507976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9644391"/>
      </p:ext>
    </p:extLst>
  </p:cSld>
  <p:clrMapOvr>
    <a:masterClrMapping/>
  </p:clrMapOvr>
  <p:transition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25556"/>
      </p:ext>
    </p:extLst>
  </p:cSld>
  <p:clrMapOvr>
    <a:masterClrMapping/>
  </p:clrMapOvr>
  <p:transition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  <a:latin typeface="Calibri Regular" charset="0"/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  <a:latin typeface="Calibri Regular" charset="0"/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 b="0" i="0">
                <a:solidFill>
                  <a:schemeClr val="bg2"/>
                </a:solidFill>
                <a:latin typeface="Calibri Regular" charset="0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 b="0" i="0">
                <a:solidFill>
                  <a:schemeClr val="bg2"/>
                </a:solidFill>
                <a:latin typeface="Calibri Regular" charset="0"/>
              </a:defRPr>
            </a:lvl1pPr>
          </a:lstStyle>
          <a:p>
            <a:r>
              <a:rPr lang="en-GB" smtClean="0">
                <a:solidFill>
                  <a:srgbClr val="E0E0E1"/>
                </a:solidFill>
              </a:rPr>
              <a:t>Copyright University of Reading</a:t>
            </a:r>
            <a:endParaRPr lang="en-GB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="0" i="0">
                <a:solidFill>
                  <a:schemeClr val="bg2"/>
                </a:solidFill>
                <a:latin typeface="Calibri Regular" charset="0"/>
              </a:defRPr>
            </a:lvl1pPr>
          </a:lstStyle>
          <a:p>
            <a:r>
              <a:rPr lang="en-GB" smtClean="0">
                <a:solidFill>
                  <a:srgbClr val="E0E0E1"/>
                </a:solidFill>
              </a:rPr>
              <a:t>Wednesday, 11 June 2014</a:t>
            </a:r>
            <a:endParaRPr lang="en-GB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>
                <a:solidFill>
                  <a:srgbClr val="E0E0E1"/>
                </a:solidFill>
                <a:latin typeface="Calibri Regular" charset="0"/>
              </a:rPr>
              <a:t>Copyright University of Reading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9538336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  <a:latin typeface="Calibri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967139833"/>
      </p:ext>
    </p:extLst>
  </p:cSld>
  <p:clrMapOvr>
    <a:masterClrMapping/>
  </p:clrMapOvr>
  <p:transition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  <a:latin typeface="Calibri Regular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6086478"/>
      </p:ext>
    </p:extLst>
  </p:cSld>
  <p:clrMapOvr>
    <a:masterClrMapping/>
  </p:clrMapOvr>
  <p:transition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  <a:latin typeface="Calibri Regular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404472"/>
      </p:ext>
    </p:extLst>
  </p:cSld>
  <p:clrMapOvr>
    <a:masterClrMapping/>
  </p:clrMapOvr>
  <p:transition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  <a:latin typeface="Calibri Regular" charset="0"/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66273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  <a:latin typeface="Calibri Regular" charset="0"/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66385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dirty="0"/>
              <a:t>Click icon to add table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  <p:transition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  <a:latin typeface="Calibri Regular" charset="0"/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19403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  <a:latin typeface="Calibri Regular" charset="0"/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94337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err="1">
              <a:solidFill>
                <a:srgbClr val="FFFFFF"/>
              </a:solidFill>
              <a:latin typeface="Calibri Regular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73171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err="1">
              <a:solidFill>
                <a:srgbClr val="FFFFFF"/>
              </a:solidFill>
              <a:latin typeface="Calibri Regular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36205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err="1">
              <a:solidFill>
                <a:srgbClr val="FFFFFF"/>
              </a:solidFill>
              <a:latin typeface="Calibri Regular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b="0" i="0">
                <a:solidFill>
                  <a:schemeClr val="tx2"/>
                </a:solidFill>
                <a:latin typeface="Calibri Regular" charset="0"/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 b="0" i="0">
                <a:solidFill>
                  <a:schemeClr val="tx2"/>
                </a:solidFill>
                <a:latin typeface="Calibri Regular" charset="0"/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 b="0" i="0">
                <a:solidFill>
                  <a:schemeClr val="tx2"/>
                </a:solidFill>
                <a:latin typeface="Calibri Regular" charset="0"/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 b="0" i="0">
                <a:solidFill>
                  <a:schemeClr val="tx2"/>
                </a:solidFill>
                <a:latin typeface="Calibri Regular" charset="0"/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 b="0" i="0">
                <a:solidFill>
                  <a:schemeClr val="tx2"/>
                </a:solidFill>
                <a:latin typeface="Calibri Regular" charset="0"/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25737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  <a:latin typeface="Calibri Regular" charset="0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err="1">
              <a:solidFill>
                <a:srgbClr val="FFFFFF"/>
              </a:solidFill>
              <a:latin typeface="Calibri Regular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2668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  <a:latin typeface="Calibri Regular" charset="0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err="1">
              <a:solidFill>
                <a:srgbClr val="FFFFFF"/>
              </a:solidFill>
              <a:latin typeface="Calibri Regular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85678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  <a:latin typeface="Calibri Regular" charset="0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err="1">
              <a:solidFill>
                <a:srgbClr val="FFFFFF"/>
              </a:solidFill>
              <a:latin typeface="Calibri Regular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1128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5330616"/>
      </p:ext>
    </p:extLst>
  </p:cSld>
  <p:clrMapOvr>
    <a:masterClrMapping/>
  </p:clrMapOvr>
  <p:transition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238539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dirty="0"/>
              <a:t>Click icon to add table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  <p:transition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>
              <a:solidFill>
                <a:srgbClr val="FFFFFF"/>
              </a:solidFill>
            </a:endParaRPr>
          </a:p>
        </p:txBody>
      </p:sp>
      <p:sp>
        <p:nvSpPr>
          <p:cNvPr id="25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2286000"/>
            <a:ext cx="9144000" cy="2286000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8BC98825-13C7-4691-AD1B-ADB91D0C9739}" type="datetimeFigureOut">
              <a:rPr lang="en-GB" smtClean="0">
                <a:solidFill>
                  <a:srgbClr val="FFFFFF"/>
                </a:solidFill>
              </a:rPr>
              <a:pPr/>
              <a:t>04/05/2017</a:t>
            </a:fld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FFFFFF"/>
                </a:solidFill>
              </a:rPr>
              <a:t>Copyright University of Reading</a:t>
            </a:r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9200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08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3781242071"/>
      </p:ext>
    </p:extLst>
  </p:cSld>
  <p:clrMapOvr>
    <a:masterClrMapping/>
  </p:clrMapOvr>
  <p:transition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3798623"/>
      </p:ext>
    </p:extLst>
  </p:cSld>
  <p:clrMapOvr>
    <a:masterClrMapping/>
  </p:clrMapOvr>
  <p:transition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8110169"/>
      </p:ext>
    </p:extLst>
  </p:cSld>
  <p:clrMapOvr>
    <a:masterClrMapping/>
  </p:clrMapOvr>
  <p:transition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5476025"/>
      </p:ext>
    </p:extLst>
  </p:cSld>
  <p:clrMapOvr>
    <a:masterClrMapping/>
  </p:clrMapOvr>
  <p:transition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Section splash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6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Heavy" pitchFamily="34" charset="0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251520" y="3794864"/>
            <a:ext cx="2305050" cy="461963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lang="en-GB" sz="2400" cap="all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 smtClean="0">
                <a:solidFill>
                  <a:schemeClr val="tx1"/>
                </a:solidFill>
                <a:latin typeface="+mj-lt"/>
              </a:rPr>
              <a:t>EDUCATION IS</a:t>
            </a:r>
            <a:endParaRPr lang="en-GB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51520" y="5857878"/>
            <a:ext cx="6984776" cy="463846"/>
          </a:xfrm>
          <a:solidFill>
            <a:schemeClr val="bg1"/>
          </a:solidFill>
        </p:spPr>
        <p:txBody>
          <a:bodyPr wrap="square" lIns="90000" tIns="46800" rIns="90000" bIns="46800">
            <a:noAutofit/>
          </a:bodyPr>
          <a:lstStyle>
            <a:lvl1pPr marL="0" indent="0">
              <a:buNone/>
              <a:defRPr lang="en-GB" sz="2400" cap="all" baseline="0" dirty="0">
                <a:solidFill>
                  <a:schemeClr val="tx1"/>
                </a:solidFill>
                <a:latin typeface="+mj-lt"/>
                <a:cs typeface="Adobe Arabic" pitchFamily="18" charset="-78"/>
              </a:defRPr>
            </a:lvl1pPr>
          </a:lstStyle>
          <a:p>
            <a:r>
              <a:rPr lang="en-GB" dirty="0" smtClean="0">
                <a:solidFill>
                  <a:schemeClr val="tx1"/>
                </a:solidFill>
                <a:latin typeface="+mj-lt"/>
              </a:rPr>
              <a:t>MAKE THE BOX LONGER FOR LONGER PHRASES</a:t>
            </a:r>
            <a:endParaRPr lang="en-GB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729816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plash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5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Heavy" pitchFamily="34" charset="0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36800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29440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8298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Bold" panose="020B0803020203020204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Bold" panose="020B0803020203020204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Bold" panose="020B0803020203020204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>
                <a:solidFill>
                  <a:srgbClr val="E0E0E1"/>
                </a:solidFill>
              </a:rPr>
              <a:t>Copyright University of Reading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29971880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87235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Bold" panose="020B0803020203020204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Bold" panose="020B0803020203020204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Bold" panose="020B0803020203020204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590510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Bold" panose="020B0803020203020204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Bold" panose="020B0803020203020204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Bold" panose="020B0803020203020204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32632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56001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87670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6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26505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5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09515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57816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00466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45117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8559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963104412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2592090"/>
            <a:ext cx="9144000" cy="426591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137" name="Picture 17" descr="Uok_Logo_PMS294_P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932" y="299722"/>
            <a:ext cx="1007492" cy="54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467544" y="299723"/>
            <a:ext cx="2808312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en-GB" sz="1200" dirty="0" smtClean="0">
                <a:solidFill>
                  <a:srgbClr val="002060"/>
                </a:solidFill>
              </a:rPr>
              <a:t>The UK’s European university</a:t>
            </a:r>
            <a:endParaRPr lang="en-GB" sz="1200" dirty="0">
              <a:solidFill>
                <a:srgbClr val="002060"/>
              </a:solidFill>
            </a:endParaRP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67544" y="989117"/>
            <a:ext cx="4176464" cy="1512168"/>
          </a:xfrm>
          <a:solidFill>
            <a:schemeClr val="tx2">
              <a:lumMod val="75000"/>
            </a:schemeClr>
          </a:solidFill>
        </p:spPr>
        <p:txBody>
          <a:bodyPr lIns="252000" tIns="273600" rIns="252000"/>
          <a:lstStyle>
            <a:lvl1pPr marL="0" indent="0">
              <a:lnSpc>
                <a:spcPts val="2500"/>
              </a:lnSpc>
              <a:buNone/>
              <a:defRPr sz="2400" spc="-100" baseline="0">
                <a:solidFill>
                  <a:schemeClr val="bg1"/>
                </a:solidFill>
                <a:latin typeface="Century Schoolbook" pitchFamily="18" charset="0"/>
              </a:defRPr>
            </a:lvl1pPr>
          </a:lstStyle>
          <a:p>
            <a:pPr lvl="0"/>
            <a:r>
              <a:rPr lang="en-US" dirty="0" smtClean="0"/>
              <a:t>TYPE YOUR HEADING HERE 2014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7545" y="2488937"/>
            <a:ext cx="4176464" cy="664498"/>
          </a:xfrm>
          <a:solidFill>
            <a:schemeClr val="tx2">
              <a:lumMod val="75000"/>
            </a:schemeClr>
          </a:solidFill>
        </p:spPr>
        <p:txBody>
          <a:bodyPr lIns="252000" tIns="0" rIns="252000" bIns="154800" anchor="ctr" anchorCtr="0"/>
          <a:lstStyle>
            <a:lvl1pPr marL="0" indent="0">
              <a:lnSpc>
                <a:spcPts val="1380"/>
              </a:lnSpc>
              <a:spcBef>
                <a:spcPts val="0"/>
              </a:spcBef>
              <a:buNone/>
              <a:defRPr sz="1400" i="1" spc="-50">
                <a:solidFill>
                  <a:srgbClr val="D6A300"/>
                </a:solidFill>
                <a:latin typeface="Century Schoolbook"/>
                <a:cs typeface="Century Schoolbook"/>
              </a:defRPr>
            </a:lvl1pPr>
          </a:lstStyle>
          <a:p>
            <a:pPr lvl="0"/>
            <a:r>
              <a:rPr lang="en-US" dirty="0" smtClean="0"/>
              <a:t>Sub heading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6273800" y="14478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566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90874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866379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27009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594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65777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7714728"/>
      </p:ext>
    </p:extLst>
  </p:cSld>
  <p:clrMapOvr>
    <a:masterClrMapping/>
  </p:clrMapOvr>
  <p:transition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789340"/>
      </p:ext>
    </p:extLst>
  </p:cSld>
  <p:clrMapOvr>
    <a:masterClrMapping/>
  </p:clrMapOvr>
  <p:transition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>
              <a:solidFill>
                <a:srgbClr val="FFFFFF"/>
              </a:solidFill>
            </a:endParaRPr>
          </a:p>
        </p:txBody>
      </p:sp>
      <p:sp>
        <p:nvSpPr>
          <p:cNvPr id="25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2286000"/>
            <a:ext cx="9144000" cy="2286000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6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1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>
                <a:solidFill>
                  <a:srgbClr val="E0E0E1"/>
                </a:solidFill>
              </a:rPr>
              <a:t>Copyright University of Reading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09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0736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08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1" y="438152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4087226367"/>
      </p:ext>
    </p:extLst>
  </p:cSld>
  <p:clrMapOvr>
    <a:masterClrMapping/>
  </p:clrMapOvr>
  <p:transition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1" y="438152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098737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75832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1396632"/>
      </p:ext>
    </p:extLst>
  </p:cSld>
  <p:clrMapOvr>
    <a:masterClrMapping/>
  </p:clrMapOvr>
  <p:transition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4556998"/>
      </p:ext>
    </p:extLst>
  </p:cSld>
  <p:clrMapOvr>
    <a:masterClrMapping/>
  </p:clrMapOvr>
  <p:transition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458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Heavy" pitchFamily="34" charset="0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251520" y="3794866"/>
            <a:ext cx="2305050" cy="461963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lang="en-GB" sz="2400" cap="all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 smtClean="0">
                <a:solidFill>
                  <a:schemeClr val="tx1"/>
                </a:solidFill>
                <a:latin typeface="+mj-lt"/>
              </a:rPr>
              <a:t>EDUCATION IS</a:t>
            </a:r>
            <a:endParaRPr lang="en-GB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51521" y="5857878"/>
            <a:ext cx="6984776" cy="463846"/>
          </a:xfrm>
          <a:solidFill>
            <a:schemeClr val="bg1"/>
          </a:solidFill>
        </p:spPr>
        <p:txBody>
          <a:bodyPr wrap="square" lIns="90000" tIns="46800" rIns="90000" bIns="46800">
            <a:noAutofit/>
          </a:bodyPr>
          <a:lstStyle>
            <a:lvl1pPr marL="0" indent="0">
              <a:buNone/>
              <a:defRPr lang="en-GB" sz="2400" cap="all" baseline="0" dirty="0">
                <a:solidFill>
                  <a:schemeClr val="tx1"/>
                </a:solidFill>
                <a:latin typeface="+mj-lt"/>
                <a:cs typeface="Adobe Arabic" pitchFamily="18" charset="-78"/>
              </a:defRPr>
            </a:lvl1pPr>
          </a:lstStyle>
          <a:p>
            <a:r>
              <a:rPr lang="en-GB" dirty="0" smtClean="0">
                <a:solidFill>
                  <a:schemeClr val="tx1"/>
                </a:solidFill>
                <a:latin typeface="+mj-lt"/>
              </a:rPr>
              <a:t>MAKE THE BOX LONGER FOR LONGER PHRASES</a:t>
            </a:r>
            <a:endParaRPr lang="en-GB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72417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4" y="3841458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Heavy" pitchFamily="34" charset="0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09901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05225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77283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82561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83291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01576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44933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09667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08849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9618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57528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5" name="Picture 43" descr="bla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338" y="441325"/>
            <a:ext cx="1177925" cy="38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16" name="Rectangle 44"/>
          <p:cNvSpPr>
            <a:spLocks noChangeArrowheads="1"/>
          </p:cNvSpPr>
          <p:nvPr/>
        </p:nvSpPr>
        <p:spPr bwMode="hidden">
          <a:xfrm>
            <a:off x="0" y="0"/>
            <a:ext cx="9144000" cy="688498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8600">
              <a:solidFill>
                <a:srgbClr val="F8F8F8"/>
              </a:solidFill>
            </a:endParaRPr>
          </a:p>
        </p:txBody>
      </p:sp>
      <p:pic>
        <p:nvPicPr>
          <p:cNvPr id="3117" name="Picture 45" descr="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472"/>
            <a:ext cx="6156325" cy="688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3" name="Rectangle 11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855663" y="1772816"/>
            <a:ext cx="7920038" cy="1468338"/>
          </a:xfrm>
          <a:prstGeom prst="rect">
            <a:avLst/>
          </a:prstGeo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82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altLang="en-US" noProof="0" dirty="0" smtClean="0"/>
              <a:t>Climate Change 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971600" y="3933056"/>
            <a:ext cx="7920038" cy="9255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altLang="en-US" noProof="0" dirty="0" smtClean="0"/>
              <a:t>Dr. Maria </a:t>
            </a:r>
            <a:r>
              <a:rPr lang="en-US" altLang="en-US" noProof="0" dirty="0" err="1" smtClean="0"/>
              <a:t>Shahgedanova</a:t>
            </a:r>
            <a:endParaRPr lang="en-GB" altLang="en-US" noProof="0" dirty="0" smtClean="0"/>
          </a:p>
        </p:txBody>
      </p:sp>
      <p:sp>
        <p:nvSpPr>
          <p:cNvPr id="3089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80381" y="6284596"/>
            <a:ext cx="1773238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endParaRPr lang="en-GB" altLang="en-US" dirty="0"/>
          </a:p>
        </p:txBody>
      </p:sp>
      <p:sp>
        <p:nvSpPr>
          <p:cNvPr id="3090" name="Rectangle 18"/>
          <p:cNvSpPr>
            <a:spLocks noChangeArrowheads="1"/>
          </p:cNvSpPr>
          <p:nvPr/>
        </p:nvSpPr>
        <p:spPr bwMode="auto">
          <a:xfrm>
            <a:off x="2555875" y="6519863"/>
            <a:ext cx="439261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GB" altLang="en-US" sz="1400">
                <a:solidFill>
                  <a:srgbClr val="FFFFFF"/>
                </a:solidFill>
              </a:rPr>
              <a:t>© University of Reading 2008</a:t>
            </a:r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5292725" y="6519863"/>
            <a:ext cx="34464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altLang="en-US" sz="1400" b="1">
                <a:solidFill>
                  <a:srgbClr val="FFFFFF"/>
                </a:solidFill>
              </a:rPr>
              <a:t>www.reading.ac.uk</a:t>
            </a:r>
          </a:p>
        </p:txBody>
      </p:sp>
      <p:sp>
        <p:nvSpPr>
          <p:cNvPr id="3110" name="Text Box 38"/>
          <p:cNvSpPr txBox="1">
            <a:spLocks noChangeArrowheads="1"/>
          </p:cNvSpPr>
          <p:nvPr/>
        </p:nvSpPr>
        <p:spPr bwMode="auto">
          <a:xfrm>
            <a:off x="855663" y="333375"/>
            <a:ext cx="3671887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1300" b="1" dirty="0" smtClean="0">
                <a:solidFill>
                  <a:srgbClr val="FFFFFF"/>
                </a:solidFill>
              </a:rPr>
              <a:t>Department of Geography and Environmental Science</a:t>
            </a:r>
          </a:p>
        </p:txBody>
      </p:sp>
      <p:pic>
        <p:nvPicPr>
          <p:cNvPr id="3125" name="Picture 53" descr="Rdg Device Reversed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9738"/>
            <a:ext cx="1184275" cy="38576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80083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24928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0259522"/>
      </p:ext>
    </p:extLst>
  </p:cSld>
  <p:clrMapOvr>
    <a:masterClrMapping/>
  </p:clrMapOvr>
  <p:transition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274638"/>
            <a:ext cx="619283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0" y="1600200"/>
            <a:ext cx="3889375" cy="43434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7425" y="1600200"/>
            <a:ext cx="3889375" cy="43434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41792FC-0F9B-433C-B405-20059FD8DEAA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052460"/>
      </p:ext>
    </p:extLst>
  </p:cSld>
  <p:clrMapOvr>
    <a:masterClrMapping/>
  </p:clrMapOvr>
  <p:transition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01B4CE7-9B10-4008-A2B9-30F3C9FE5E30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525248"/>
      </p:ext>
    </p:extLst>
  </p:cSld>
  <p:clrMapOvr>
    <a:masterClrMapping/>
  </p:clrMapOvr>
  <p:transition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274638"/>
            <a:ext cx="619283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F6C544F-8B1B-46EB-949E-61C0005A4E42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42019"/>
      </p:ext>
    </p:extLst>
  </p:cSld>
  <p:clrMapOvr>
    <a:masterClrMapping/>
  </p:clrMapOvr>
  <p:transition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EFBDAC9-CBCD-44AA-A680-4CEA9ED7F502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79881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03067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970CA9B-0F71-4685-B523-D0D53842B943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609019"/>
      </p:ext>
    </p:extLst>
  </p:cSld>
  <p:clrMapOvr>
    <a:masterClrMapping/>
  </p:clrMapOvr>
  <p:transition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26405CC-497A-4D63-9B9E-D4D22D3FE95C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475127"/>
      </p:ext>
    </p:extLst>
  </p:cSld>
  <p:clrMapOvr>
    <a:masterClrMapping/>
  </p:clrMapOvr>
  <p:transition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274638"/>
            <a:ext cx="619283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50" y="1600200"/>
            <a:ext cx="7931150" cy="4343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FAB7339-F31B-460C-A4B0-6DB3B5BAFC2F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986330"/>
      </p:ext>
    </p:extLst>
  </p:cSld>
  <p:clrMapOvr>
    <a:masterClrMapping/>
  </p:clrMapOvr>
  <p:transition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4013" y="274638"/>
            <a:ext cx="1982787" cy="566896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50" y="274638"/>
            <a:ext cx="5795963" cy="566896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3C014F9-3F23-4FB3-942C-6CAD4C80A947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461316"/>
      </p:ext>
    </p:extLst>
  </p:cSld>
  <p:clrMapOvr>
    <a:masterClrMapping/>
  </p:clrMapOvr>
  <p:transition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2545631"/>
      </p:ext>
    </p:extLst>
  </p:cSld>
  <p:clrMapOvr>
    <a:masterClrMapping/>
  </p:clrMapOvr>
  <p:transition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05601"/>
      </p:ext>
    </p:extLst>
  </p:cSld>
  <p:clrMapOvr>
    <a:masterClrMapping/>
  </p:clrMapOvr>
  <p:transition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00" b="0" i="0">
              <a:solidFill>
                <a:srgbClr val="FFFFFF"/>
              </a:solidFill>
              <a:latin typeface="Calibri Regular" charset="0"/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00" b="0" i="0">
              <a:solidFill>
                <a:srgbClr val="FFFFFF"/>
              </a:solidFill>
              <a:latin typeface="Calibri Regular" charset="0"/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 b="0" i="0">
                <a:solidFill>
                  <a:schemeClr val="bg2"/>
                </a:solidFill>
                <a:latin typeface="Calibri Regular" charset="0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40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 b="0" i="0">
                <a:solidFill>
                  <a:schemeClr val="bg2"/>
                </a:solidFill>
                <a:latin typeface="Calibri Regular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E0E0E1"/>
                </a:solidFill>
              </a:rPr>
              <a:t>Copyright University of Reading</a:t>
            </a:r>
            <a:endParaRPr lang="en-GB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="0" i="0">
                <a:solidFill>
                  <a:schemeClr val="bg2"/>
                </a:solidFill>
                <a:latin typeface="Calibri Regular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E0E0E1"/>
                </a:solidFill>
              </a:rPr>
              <a:t>Wednesday, 11 June 2014</a:t>
            </a:r>
            <a:endParaRPr lang="en-GB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b="0" i="0" kern="0">
                <a:solidFill>
                  <a:srgbClr val="E0E0E1"/>
                </a:solidFill>
                <a:latin typeface="Calibri Regular" charset="0"/>
              </a:rPr>
              <a:t>Copyright University of Reading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17468657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00" b="0" i="0">
              <a:solidFill>
                <a:srgbClr val="FFFFFF"/>
              </a:solidFill>
              <a:latin typeface="Calibri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40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435090622"/>
      </p:ext>
    </p:extLst>
  </p:cSld>
  <p:clrMapOvr>
    <a:masterClrMapping/>
  </p:clrMapOvr>
  <p:transition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00" b="0" i="0">
              <a:solidFill>
                <a:srgbClr val="FFFFFF"/>
              </a:solidFill>
              <a:latin typeface="Calibri Regular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40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2153832"/>
      </p:ext>
    </p:extLst>
  </p:cSld>
  <p:clrMapOvr>
    <a:masterClrMapping/>
  </p:clrMapOvr>
  <p:transition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00" b="0" i="0">
              <a:solidFill>
                <a:srgbClr val="FFFFFF"/>
              </a:solidFill>
              <a:latin typeface="Calibri Regular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252443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577346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00" b="0" i="0">
              <a:solidFill>
                <a:srgbClr val="FFFFFF"/>
              </a:solidFill>
              <a:latin typeface="Calibri Regular" charset="0"/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23049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00" b="0" i="0">
              <a:solidFill>
                <a:srgbClr val="FFFFFF"/>
              </a:solidFill>
              <a:latin typeface="Calibri Regular" charset="0"/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47650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00" b="0" i="0">
              <a:solidFill>
                <a:srgbClr val="FFFFFF"/>
              </a:solidFill>
              <a:latin typeface="Calibri Regular" charset="0"/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782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00" b="0" i="0">
              <a:solidFill>
                <a:srgbClr val="FFFFFF"/>
              </a:solidFill>
              <a:latin typeface="Calibri Regular" charset="0"/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47523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b="0" i="0" err="1">
              <a:solidFill>
                <a:srgbClr val="FFFFFF"/>
              </a:solidFill>
              <a:latin typeface="Calibri Regular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75481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b="0" i="0" err="1">
              <a:solidFill>
                <a:srgbClr val="FFFFFF"/>
              </a:solidFill>
              <a:latin typeface="Calibri Regular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08629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b="0" i="0" err="1">
              <a:solidFill>
                <a:srgbClr val="FFFFFF"/>
              </a:solidFill>
              <a:latin typeface="Calibri Regular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b="0" i="0">
                <a:solidFill>
                  <a:schemeClr val="tx2"/>
                </a:solidFill>
                <a:latin typeface="Calibri Regular" charset="0"/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 b="0" i="0">
                <a:solidFill>
                  <a:schemeClr val="tx2"/>
                </a:solidFill>
                <a:latin typeface="Calibri Regular" charset="0"/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 b="0" i="0">
                <a:solidFill>
                  <a:schemeClr val="tx2"/>
                </a:solidFill>
                <a:latin typeface="Calibri Regular" charset="0"/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 b="0" i="0">
                <a:solidFill>
                  <a:schemeClr val="tx2"/>
                </a:solidFill>
                <a:latin typeface="Calibri Regular" charset="0"/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 b="0" i="0">
                <a:solidFill>
                  <a:schemeClr val="tx2"/>
                </a:solidFill>
                <a:latin typeface="Calibri Regular" charset="0"/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865230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00" b="0" i="0">
              <a:solidFill>
                <a:srgbClr val="FFFFFF"/>
              </a:solidFill>
              <a:latin typeface="Calibri Regular" charset="0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b="0" i="0" err="1">
              <a:solidFill>
                <a:srgbClr val="FFFFFF"/>
              </a:solidFill>
              <a:latin typeface="Calibri Regular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1542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00" b="0" i="0">
              <a:solidFill>
                <a:srgbClr val="FFFFFF"/>
              </a:solidFill>
              <a:latin typeface="Calibri Regular" charset="0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b="0" i="0" err="1">
              <a:solidFill>
                <a:srgbClr val="FFFFFF"/>
              </a:solidFill>
              <a:latin typeface="Calibri Regular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20269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00" b="0" i="0">
              <a:solidFill>
                <a:srgbClr val="FFFFFF"/>
              </a:solidFill>
              <a:latin typeface="Calibri Regular" charset="0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b="0" i="0" err="1">
              <a:solidFill>
                <a:srgbClr val="FFFFFF"/>
              </a:solidFill>
              <a:latin typeface="Calibri Regular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4674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8945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3916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258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5894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360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GB" altLang="en-US" noProof="0" dirty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Bold" panose="020B0803020203020204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Bold" panose="020B0803020203020204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Bold" panose="020B0803020203020204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en-GB" altLang="en-US" noProof="0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/>
              <a:t>Copyright University of Reading</a:t>
            </a: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/>
              <a:t>Wednesday, 11 June 2014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Effra"/>
              </a:rPr>
              <a:t>Copyright University of Reading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2691051544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9701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042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AB151-06C1-4D2D-AD3B-AF611A5628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A0E82-089A-481E-B206-F1434611A9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4902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AB151-06C1-4D2D-AD3B-AF611A5628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A0E82-089A-481E-B206-F1434611A9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8237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AB151-06C1-4D2D-AD3B-AF611A5628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A0E82-089A-481E-B206-F1434611A9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3706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AB151-06C1-4D2D-AD3B-AF611A5628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A0E82-089A-481E-B206-F1434611A9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2899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AB151-06C1-4D2D-AD3B-AF611A5628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A0E82-089A-481E-B206-F1434611A9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6732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AB151-06C1-4D2D-AD3B-AF611A5628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A0E82-089A-481E-B206-F1434611A9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489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AB151-06C1-4D2D-AD3B-AF611A5628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A0E82-089A-481E-B206-F1434611A9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4512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AB151-06C1-4D2D-AD3B-AF611A5628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A0E82-089A-481E-B206-F1434611A9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443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Bold" panose="020B0803020203020204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Bold" panose="020B0803020203020204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Bold" panose="020B0803020203020204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498505558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AB151-06C1-4D2D-AD3B-AF611A5628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A0E82-089A-481E-B206-F1434611A9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894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AB151-06C1-4D2D-AD3B-AF611A5628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A0E82-089A-481E-B206-F1434611A9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0693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AB151-06C1-4D2D-AD3B-AF611A5628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A0E82-089A-481E-B206-F1434611A9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5736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81711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5370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Bold" panose="020B0803020203020204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Bold" panose="020B0803020203020204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Bold" panose="020B0803020203020204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>
                <a:solidFill>
                  <a:srgbClr val="E0E0E1"/>
                </a:solidFill>
              </a:rPr>
              <a:t>Copyright University of Reading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9396096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Bold" panose="020B0803020203020204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Bold" panose="020B0803020203020204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Bold" panose="020B0803020203020204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30689265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Bold" panose="020B0803020203020204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Bold" panose="020B0803020203020204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Bold" panose="020B0803020203020204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46779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70005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29304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Bold" panose="020B0803020203020204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Bold" panose="020B0803020203020204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Bold" panose="020B0803020203020204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4848305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6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33057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5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79445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46197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1955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64930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19241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04691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54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90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26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62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910793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12731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6919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 dirty="0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992143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3947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91360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7610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>
                <a:solidFill>
                  <a:srgbClr val="E0E0E1"/>
                </a:solidFill>
              </a:rPr>
              <a:t>Copyright University of Reading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29665465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33864812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00407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41233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48934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6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49802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5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35922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 dirty="0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9214450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4586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21417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24038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37312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49286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07377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6090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3354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91263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-25112"/>
            <a:ext cx="9144000" cy="1484784"/>
          </a:xfrm>
          <a:prstGeom prst="rect">
            <a:avLst/>
          </a:prstGeom>
          <a:solidFill>
            <a:srgbClr val="4733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51636E-A831-4395-889C-8E63EC1A5047}" type="datetime1">
              <a:rPr lang="en-GB" smtClean="0">
                <a:solidFill>
                  <a:srgbClr val="000000"/>
                </a:solidFill>
              </a:rPr>
              <a:pPr/>
              <a:t>04/05/2017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dirty="0" smtClean="0">
                <a:solidFill>
                  <a:srgbClr val="000000"/>
                </a:solidFill>
              </a:rPr>
              <a:t>LOAEC 2014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383A-60EC-4720-B4F7-3F8B7072D89A}" type="slidenum">
              <a:rPr lang="en-GB" smtClean="0">
                <a:solidFill>
                  <a:srgbClr val="50535A"/>
                </a:solidFill>
              </a:rPr>
              <a:pPr/>
              <a:t>‹#›</a:t>
            </a:fld>
            <a:endParaRPr lang="en-GB">
              <a:solidFill>
                <a:srgbClr val="50535A"/>
              </a:solidFill>
            </a:endParaRPr>
          </a:p>
        </p:txBody>
      </p:sp>
      <p:pic>
        <p:nvPicPr>
          <p:cNvPr id="7" name="Picture 732" descr="C:\Users\Reis\AppData\Local\Temp\Rar$DR00.470\LU-mark-cmyk.tif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239671"/>
            <a:ext cx="2160000" cy="501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6848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6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chemeClr val="bg1"/>
                </a:solidFill>
                <a:latin typeface="+mj-lt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9526319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74953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045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>
                <a:solidFill>
                  <a:srgbClr val="E0E0E1"/>
                </a:solidFill>
              </a:rPr>
              <a:t>Copyright University of Reading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27508670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0187356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7711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40767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41464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6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89106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5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7919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70326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 dirty="0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5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chemeClr val="tx1"/>
                </a:solidFill>
                <a:latin typeface="+mj-lt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8380634"/>
      </p:ext>
    </p:extLst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17361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026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06078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5832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985608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3734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9023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33067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-25112"/>
            <a:ext cx="9144000" cy="1484784"/>
          </a:xfrm>
          <a:prstGeom prst="rect">
            <a:avLst/>
          </a:prstGeom>
          <a:solidFill>
            <a:srgbClr val="4733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51636E-A831-4395-889C-8E63EC1A5047}" type="datetime1">
              <a:rPr lang="en-GB" smtClean="0">
                <a:solidFill>
                  <a:srgbClr val="000000"/>
                </a:solidFill>
              </a:rPr>
              <a:pPr/>
              <a:t>04/05/2017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dirty="0" smtClean="0">
                <a:solidFill>
                  <a:srgbClr val="000000"/>
                </a:solidFill>
              </a:rPr>
              <a:t>LOAEC 2014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383A-60EC-4720-B4F7-3F8B7072D89A}" type="slidenum">
              <a:rPr lang="en-GB" smtClean="0">
                <a:solidFill>
                  <a:srgbClr val="50535A"/>
                </a:solidFill>
              </a:rPr>
              <a:pPr/>
              <a:t>‹#›</a:t>
            </a:fld>
            <a:endParaRPr lang="en-GB">
              <a:solidFill>
                <a:srgbClr val="50535A"/>
              </a:solidFill>
            </a:endParaRPr>
          </a:p>
        </p:txBody>
      </p:sp>
      <p:pic>
        <p:nvPicPr>
          <p:cNvPr id="7" name="Picture 732" descr="C:\Users\Reis\AppData\Local\Temp\Rar$DR00.470\LU-mark-cmyk.tif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239671"/>
            <a:ext cx="2160000" cy="501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1149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16554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4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4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18" Type="http://schemas.openxmlformats.org/officeDocument/2006/relationships/theme" Target="../theme/theme13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17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46.xml"/><Relationship Id="rId16" Type="http://schemas.openxmlformats.org/officeDocument/2006/relationships/slideLayout" Target="../slideLayouts/slideLayout160.xml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54.xml"/><Relationship Id="rId19" Type="http://schemas.openxmlformats.org/officeDocument/2006/relationships/image" Target="../media/image28.png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3.xml"/><Relationship Id="rId17" Type="http://schemas.openxmlformats.org/officeDocument/2006/relationships/theme" Target="../theme/theme14.xml"/><Relationship Id="rId2" Type="http://schemas.openxmlformats.org/officeDocument/2006/relationships/slideLayout" Target="../slideLayouts/slideLayout163.xml"/><Relationship Id="rId16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Relationship Id="rId14" Type="http://schemas.openxmlformats.org/officeDocument/2006/relationships/slideLayout" Target="../slideLayouts/slideLayout175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heme" Target="../theme/theme15.xml"/><Relationship Id="rId4" Type="http://schemas.openxmlformats.org/officeDocument/2006/relationships/image" Target="../media/image3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82.xml"/><Relationship Id="rId10" Type="http://schemas.openxmlformats.org/officeDocument/2006/relationships/theme" Target="../theme/theme16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4.xml"/><Relationship Id="rId13" Type="http://schemas.openxmlformats.org/officeDocument/2006/relationships/slideLayout" Target="../slideLayouts/slideLayout199.xml"/><Relationship Id="rId18" Type="http://schemas.openxmlformats.org/officeDocument/2006/relationships/slideLayout" Target="../slideLayouts/slideLayout204.xml"/><Relationship Id="rId3" Type="http://schemas.openxmlformats.org/officeDocument/2006/relationships/slideLayout" Target="../slideLayouts/slideLayout189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193.xml"/><Relationship Id="rId12" Type="http://schemas.openxmlformats.org/officeDocument/2006/relationships/slideLayout" Target="../slideLayouts/slideLayout198.xml"/><Relationship Id="rId17" Type="http://schemas.openxmlformats.org/officeDocument/2006/relationships/slideLayout" Target="../slideLayouts/slideLayout203.xml"/><Relationship Id="rId2" Type="http://schemas.openxmlformats.org/officeDocument/2006/relationships/slideLayout" Target="../slideLayouts/slideLayout188.xml"/><Relationship Id="rId16" Type="http://schemas.openxmlformats.org/officeDocument/2006/relationships/slideLayout" Target="../slideLayouts/slideLayout202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1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91.xml"/><Relationship Id="rId15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196.xml"/><Relationship Id="rId19" Type="http://schemas.openxmlformats.org/officeDocument/2006/relationships/theme" Target="../theme/theme17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Relationship Id="rId14" Type="http://schemas.openxmlformats.org/officeDocument/2006/relationships/slideLayout" Target="../slideLayouts/slideLayout200.xml"/><Relationship Id="rId22" Type="http://schemas.openxmlformats.org/officeDocument/2006/relationships/image" Target="../media/image3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13" Type="http://schemas.openxmlformats.org/officeDocument/2006/relationships/slideLayout" Target="../slideLayouts/slideLayout217.xml"/><Relationship Id="rId18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207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211.xml"/><Relationship Id="rId12" Type="http://schemas.openxmlformats.org/officeDocument/2006/relationships/slideLayout" Target="../slideLayouts/slideLayout216.xml"/><Relationship Id="rId17" Type="http://schemas.openxmlformats.org/officeDocument/2006/relationships/slideLayout" Target="../slideLayouts/slideLayout221.xml"/><Relationship Id="rId2" Type="http://schemas.openxmlformats.org/officeDocument/2006/relationships/slideLayout" Target="../slideLayouts/slideLayout206.xml"/><Relationship Id="rId16" Type="http://schemas.openxmlformats.org/officeDocument/2006/relationships/slideLayout" Target="../slideLayouts/slideLayout220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5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14.xml"/><Relationship Id="rId19" Type="http://schemas.openxmlformats.org/officeDocument/2006/relationships/theme" Target="../theme/theme18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Relationship Id="rId14" Type="http://schemas.openxmlformats.org/officeDocument/2006/relationships/slideLayout" Target="../slideLayouts/slideLayout218.xml"/><Relationship Id="rId22" Type="http://schemas.openxmlformats.org/officeDocument/2006/relationships/image" Target="../media/image3.png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heme" Target="../theme/theme19.xml"/><Relationship Id="rId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9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Relationship Id="rId14" Type="http://schemas.openxmlformats.org/officeDocument/2006/relationships/image" Target="../media/image2.pn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1.xml"/><Relationship Id="rId13" Type="http://schemas.openxmlformats.org/officeDocument/2006/relationships/slideLayout" Target="../slideLayouts/slideLayout246.xml"/><Relationship Id="rId3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40.xml"/><Relationship Id="rId12" Type="http://schemas.openxmlformats.org/officeDocument/2006/relationships/slideLayout" Target="../slideLayouts/slideLayout245.xml"/><Relationship Id="rId17" Type="http://schemas.openxmlformats.org/officeDocument/2006/relationships/theme" Target="../theme/theme21.xml"/><Relationship Id="rId2" Type="http://schemas.openxmlformats.org/officeDocument/2006/relationships/slideLayout" Target="../slideLayouts/slideLayout235.xml"/><Relationship Id="rId16" Type="http://schemas.openxmlformats.org/officeDocument/2006/relationships/slideLayout" Target="../slideLayouts/slideLayout249.xml"/><Relationship Id="rId1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9.xml"/><Relationship Id="rId11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38.xml"/><Relationship Id="rId15" Type="http://schemas.openxmlformats.org/officeDocument/2006/relationships/slideLayout" Target="../slideLayouts/slideLayout248.xml"/><Relationship Id="rId10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42.xml"/><Relationship Id="rId14" Type="http://schemas.openxmlformats.org/officeDocument/2006/relationships/slideLayout" Target="../slideLayouts/slideLayout24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45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2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8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Relationship Id="rId22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image" Target="../media/image8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tx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tx1"/>
                </a:solidFill>
                <a:latin typeface="Effra Bold" panose="020B0803020203020204" pitchFamily="34" charset="0"/>
              </a:rPr>
              <a:t>POTENTIAL</a:t>
            </a:r>
            <a:r>
              <a:rPr lang="en-GB" altLang="en-US" sz="1400" dirty="0">
                <a:solidFill>
                  <a:schemeClr val="tx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tx1"/>
                </a:solidFill>
                <a:latin typeface="Effra Bold" panose="020B0803020203020204" pitchFamily="34" charset="0"/>
              </a:rPr>
              <a:t>OPPORTUNITIES</a:t>
            </a:r>
            <a:r>
              <a:rPr lang="en-GB" altLang="en-US" sz="1400" dirty="0">
                <a:solidFill>
                  <a:schemeClr val="tx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tx1"/>
                </a:solidFill>
                <a:latin typeface="Effra Bold" panose="020B0803020203020204" pitchFamily="34" charset="0"/>
              </a:rPr>
              <a:t>IMPACT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97" r:id="rId2"/>
    <p:sldLayoutId id="2147483696" r:id="rId3"/>
    <p:sldLayoutId id="2147483698" r:id="rId4"/>
    <p:sldLayoutId id="2147483700" r:id="rId5"/>
    <p:sldLayoutId id="2147483701" r:id="rId6"/>
    <p:sldLayoutId id="2147483702" r:id="rId7"/>
    <p:sldLayoutId id="2147483706" r:id="rId8"/>
    <p:sldLayoutId id="2147483707" r:id="rId9"/>
    <p:sldLayoutId id="2147483708" r:id="rId10"/>
    <p:sldLayoutId id="2147483713" r:id="rId11"/>
    <p:sldLayoutId id="2147483709" r:id="rId12"/>
    <p:sldLayoutId id="2147483710" r:id="rId13"/>
    <p:sldLayoutId id="2147483711" r:id="rId14"/>
    <p:sldLayoutId id="2147483712" r:id="rId15"/>
    <p:sldLayoutId id="2147483714" r:id="rId16"/>
    <p:sldLayoutId id="2147483715" r:id="rId17"/>
    <p:sldLayoutId id="2147483716" r:id="rId18"/>
    <p:sldLayoutId id="2147483718" r:id="rId19"/>
    <p:sldLayoutId id="2147483719" r:id="rId20"/>
  </p:sldLayoutIdLst>
  <p:transition>
    <p:fade/>
  </p:transition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srgbClr val="464547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solidFill>
                  <a:srgbClr val="464547">
                    <a:tint val="75000"/>
                  </a:srgbClr>
                </a:solidFill>
              </a:rPr>
              <a:t>FARM AFRICA PRESENTATION TITLE</a:t>
            </a:r>
            <a:endParaRPr lang="en-GB">
              <a:solidFill>
                <a:srgbClr val="464547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E03FE9A-3461-47D7-B644-BA9FE9BE8B06}" type="slidenum">
              <a:rPr lang="en-GB" smtClean="0">
                <a:solidFill>
                  <a:srgbClr val="464547">
                    <a:tint val="7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srgbClr val="46454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43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6545263" y="144463"/>
            <a:ext cx="2438400" cy="1219200"/>
          </a:xfrm>
          <a:prstGeom prst="rect">
            <a:avLst/>
          </a:prstGeom>
          <a:solidFill>
            <a:srgbClr val="EB645A"/>
          </a:solidFill>
          <a:ln w="9525">
            <a:solidFill>
              <a:srgbClr val="EB645A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n-GB" altLang="en-US" sz="1800" dirty="0" smtClean="0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52400" y="152400"/>
            <a:ext cx="6324600" cy="1219200"/>
          </a:xfrm>
          <a:prstGeom prst="rect">
            <a:avLst/>
          </a:prstGeom>
          <a:solidFill>
            <a:srgbClr val="909A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n-GB" altLang="en-US" sz="1800" dirty="0" smtClean="0">
              <a:solidFill>
                <a:srgbClr val="000000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04800"/>
            <a:ext cx="6400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1676400"/>
            <a:ext cx="850265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pic>
        <p:nvPicPr>
          <p:cNvPr id="1030" name="Picture 6" descr="01_H_4col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6303963"/>
            <a:ext cx="1360488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545263" y="144463"/>
            <a:ext cx="2438400" cy="1219200"/>
          </a:xfrm>
          <a:prstGeom prst="rect">
            <a:avLst/>
          </a:prstGeom>
          <a:solidFill>
            <a:srgbClr val="EB645A"/>
          </a:solidFill>
          <a:ln w="9525">
            <a:solidFill>
              <a:srgbClr val="EB645A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n-GB" altLang="en-US" sz="1800" dirty="0" smtClean="0">
              <a:solidFill>
                <a:srgbClr val="000000"/>
              </a:solidFill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152400" y="152400"/>
            <a:ext cx="6324600" cy="1219200"/>
          </a:xfrm>
          <a:prstGeom prst="rect">
            <a:avLst/>
          </a:prstGeom>
          <a:solidFill>
            <a:srgbClr val="909A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n-GB" altLang="en-US" sz="1800" dirty="0" smtClean="0">
              <a:solidFill>
                <a:srgbClr val="000000"/>
              </a:solidFill>
            </a:endParaRPr>
          </a:p>
        </p:txBody>
      </p:sp>
      <p:pic>
        <p:nvPicPr>
          <p:cNvPr id="1033" name="Picture 9" descr="01_H_4col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6303963"/>
            <a:ext cx="1360488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961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+mj-lt"/>
          <a:ea typeface="+mj-ea"/>
          <a:cs typeface="ＭＳ Ｐゴシック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ea typeface="ＭＳ Ｐゴシック" pitchFamily="-48" charset="-128"/>
          <a:cs typeface="ＭＳ Ｐゴシック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ea typeface="ＭＳ Ｐゴシック" pitchFamily="-48" charset="-128"/>
          <a:cs typeface="ＭＳ Ｐゴシック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ea typeface="ＭＳ Ｐゴシック" pitchFamily="-48" charset="-128"/>
          <a:cs typeface="ＭＳ Ｐゴシック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ea typeface="ＭＳ Ｐゴシック" pitchFamily="-48" charset="-128"/>
          <a:cs typeface="ＭＳ Ｐゴシック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ea typeface="ＭＳ Ｐゴシック" pitchFamily="-48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ea typeface="ＭＳ Ｐゴシック" pitchFamily="-48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ea typeface="ＭＳ Ｐゴシック" pitchFamily="-48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ea typeface="ＭＳ Ｐゴシック" pitchFamily="-4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4" descr="\\10.91.38.45\Everest$\Workfolder\00. Live\03032016\MA16-0934-Fergus Hamilton\02. WIP\logo.png"/>
          <p:cNvPicPr preferRelativeResize="0"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" y="6138334"/>
            <a:ext cx="569913" cy="70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8" y="-2285243"/>
            <a:ext cx="9143244" cy="9143244"/>
          </a:xfrm>
          <a:prstGeom prst="rect">
            <a:avLst/>
          </a:prstGeom>
        </p:spPr>
      </p:pic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153E40E2-ABFA-6649-9DD1-5A2FDEBAA4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5/4/2017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5B2B12CA-BF57-1141-B7D1-ED9FB28BB0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-888999"/>
            <a:ext cx="406400" cy="560916"/>
          </a:xfrm>
          <a:prstGeom prst="rect">
            <a:avLst/>
          </a:prstGeom>
          <a:solidFill>
            <a:srgbClr val="1A71A3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dirty="0">
                <a:solidFill>
                  <a:srgbClr val="FFFFFF"/>
                </a:solidFill>
              </a:rPr>
              <a:t>26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dirty="0">
                <a:solidFill>
                  <a:srgbClr val="FFFFFF"/>
                </a:solidFill>
              </a:rPr>
              <a:t>113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dirty="0">
                <a:solidFill>
                  <a:srgbClr val="FFFFFF"/>
                </a:solidFill>
              </a:rPr>
              <a:t>163</a:t>
            </a:r>
          </a:p>
        </p:txBody>
      </p:sp>
      <p:sp>
        <p:nvSpPr>
          <p:cNvPr id="8" name="Rectangle 7"/>
          <p:cNvSpPr/>
          <p:nvPr/>
        </p:nvSpPr>
        <p:spPr>
          <a:xfrm>
            <a:off x="514350" y="-888999"/>
            <a:ext cx="406400" cy="560916"/>
          </a:xfrm>
          <a:prstGeom prst="rect">
            <a:avLst/>
          </a:prstGeom>
          <a:solidFill>
            <a:srgbClr val="3591BE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dirty="0">
                <a:solidFill>
                  <a:srgbClr val="000000"/>
                </a:solidFill>
              </a:rPr>
              <a:t>53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dirty="0">
                <a:solidFill>
                  <a:srgbClr val="000000"/>
                </a:solidFill>
              </a:rPr>
              <a:t>145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dirty="0">
                <a:solidFill>
                  <a:srgbClr val="000000"/>
                </a:solidFill>
              </a:rPr>
              <a:t>190</a:t>
            </a:r>
          </a:p>
        </p:txBody>
      </p:sp>
      <p:sp>
        <p:nvSpPr>
          <p:cNvPr id="9" name="Rectangle 8"/>
          <p:cNvSpPr/>
          <p:nvPr/>
        </p:nvSpPr>
        <p:spPr>
          <a:xfrm>
            <a:off x="1028700" y="-888999"/>
            <a:ext cx="404813" cy="560916"/>
          </a:xfrm>
          <a:prstGeom prst="rect">
            <a:avLst/>
          </a:prstGeom>
          <a:solidFill>
            <a:srgbClr val="4AAEE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dirty="0">
                <a:solidFill>
                  <a:srgbClr val="000000"/>
                </a:solidFill>
              </a:rPr>
              <a:t>74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dirty="0">
                <a:solidFill>
                  <a:srgbClr val="000000"/>
                </a:solidFill>
              </a:rPr>
              <a:t>174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dirty="0">
                <a:solidFill>
                  <a:srgbClr val="000000"/>
                </a:solidFill>
              </a:rPr>
              <a:t>224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41463" y="-888999"/>
            <a:ext cx="406400" cy="560916"/>
          </a:xfrm>
          <a:prstGeom prst="rect">
            <a:avLst/>
          </a:prstGeom>
          <a:solidFill>
            <a:srgbClr val="80C6E9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dirty="0">
                <a:solidFill>
                  <a:srgbClr val="000000"/>
                </a:solidFill>
              </a:rPr>
              <a:t>128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dirty="0">
                <a:solidFill>
                  <a:srgbClr val="000000"/>
                </a:solidFill>
              </a:rPr>
              <a:t>198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dirty="0">
                <a:solidFill>
                  <a:srgbClr val="000000"/>
                </a:solidFill>
              </a:rPr>
              <a:t>233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055813" y="-888999"/>
            <a:ext cx="406400" cy="560916"/>
          </a:xfrm>
          <a:prstGeom prst="rect">
            <a:avLst/>
          </a:prstGeom>
          <a:solidFill>
            <a:srgbClr val="616D1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dirty="0">
                <a:solidFill>
                  <a:srgbClr val="FFFFFF"/>
                </a:solidFill>
              </a:rPr>
              <a:t>97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dirty="0">
                <a:solidFill>
                  <a:srgbClr val="FFFFFF"/>
                </a:solidFill>
              </a:rPr>
              <a:t>109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dirty="0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70163" y="-888999"/>
            <a:ext cx="406400" cy="560916"/>
          </a:xfrm>
          <a:prstGeom prst="rect">
            <a:avLst/>
          </a:prstGeom>
          <a:solidFill>
            <a:srgbClr val="89914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dirty="0">
                <a:solidFill>
                  <a:srgbClr val="000000"/>
                </a:solidFill>
              </a:rPr>
              <a:t>137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dirty="0">
                <a:solidFill>
                  <a:srgbClr val="000000"/>
                </a:solidFill>
              </a:rPr>
              <a:t>145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dirty="0">
                <a:solidFill>
                  <a:srgbClr val="000000"/>
                </a:solidFill>
              </a:rPr>
              <a:t>79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84513" y="-888999"/>
            <a:ext cx="404812" cy="560916"/>
          </a:xfrm>
          <a:prstGeom prst="rect">
            <a:avLst/>
          </a:prstGeom>
          <a:solidFill>
            <a:srgbClr val="70BF6B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dirty="0">
                <a:solidFill>
                  <a:srgbClr val="FFFFFF"/>
                </a:solidFill>
              </a:rPr>
              <a:t>112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dirty="0">
                <a:solidFill>
                  <a:srgbClr val="FFFFFF"/>
                </a:solidFill>
              </a:rPr>
              <a:t>191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dirty="0">
                <a:solidFill>
                  <a:srgbClr val="FFFFFF"/>
                </a:solidFill>
              </a:rPr>
              <a:t>107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597275" y="-888999"/>
            <a:ext cx="406400" cy="560916"/>
          </a:xfrm>
          <a:prstGeom prst="rect">
            <a:avLst/>
          </a:prstGeom>
          <a:solidFill>
            <a:srgbClr val="9BE8AA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dirty="0">
                <a:solidFill>
                  <a:srgbClr val="000000"/>
                </a:solidFill>
              </a:rPr>
              <a:t>155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dirty="0">
                <a:solidFill>
                  <a:srgbClr val="000000"/>
                </a:solidFill>
              </a:rPr>
              <a:t>232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dirty="0">
                <a:solidFill>
                  <a:srgbClr val="000000"/>
                </a:solidFill>
              </a:rPr>
              <a:t>170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111625" y="-888999"/>
            <a:ext cx="406400" cy="560916"/>
          </a:xfrm>
          <a:prstGeom prst="rect">
            <a:avLst/>
          </a:prstGeom>
          <a:solidFill>
            <a:srgbClr val="FECB2E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dirty="0">
                <a:solidFill>
                  <a:srgbClr val="000000"/>
                </a:solidFill>
              </a:rPr>
              <a:t>254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dirty="0">
                <a:solidFill>
                  <a:srgbClr val="000000"/>
                </a:solidFill>
              </a:rPr>
              <a:t>203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dirty="0">
                <a:solidFill>
                  <a:srgbClr val="000000"/>
                </a:solidFill>
              </a:rPr>
              <a:t>46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625975" y="-888999"/>
            <a:ext cx="406400" cy="560916"/>
          </a:xfrm>
          <a:prstGeom prst="rect">
            <a:avLst/>
          </a:prstGeom>
          <a:solidFill>
            <a:srgbClr val="FCE48E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dirty="0">
                <a:solidFill>
                  <a:srgbClr val="000000"/>
                </a:solidFill>
              </a:rPr>
              <a:t>252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dirty="0">
                <a:solidFill>
                  <a:srgbClr val="000000"/>
                </a:solidFill>
              </a:rPr>
              <a:t>228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dirty="0">
                <a:solidFill>
                  <a:srgbClr val="000000"/>
                </a:solidFill>
              </a:rPr>
              <a:t>142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140326" y="-888999"/>
            <a:ext cx="404813" cy="560916"/>
          </a:xfrm>
          <a:prstGeom prst="rect">
            <a:avLst/>
          </a:prstGeom>
          <a:solidFill>
            <a:srgbClr val="FFF5B7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dirty="0">
                <a:solidFill>
                  <a:srgbClr val="000000"/>
                </a:solidFill>
              </a:rPr>
              <a:t>255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dirty="0">
                <a:solidFill>
                  <a:srgbClr val="000000"/>
                </a:solidFill>
              </a:rPr>
              <a:t>245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dirty="0">
                <a:solidFill>
                  <a:srgbClr val="000000"/>
                </a:solidFill>
              </a:rPr>
              <a:t>183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653088" y="-888999"/>
            <a:ext cx="406400" cy="560916"/>
          </a:xfrm>
          <a:prstGeom prst="rect">
            <a:avLst/>
          </a:prstGeom>
          <a:solidFill>
            <a:srgbClr val="DF024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dirty="0">
                <a:solidFill>
                  <a:srgbClr val="FFFFFF"/>
                </a:solidFill>
              </a:rPr>
              <a:t>223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dirty="0">
                <a:solidFill>
                  <a:srgbClr val="FFFFFF"/>
                </a:solidFill>
              </a:rPr>
              <a:t>2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dirty="0">
                <a:solidFill>
                  <a:srgbClr val="FFFFFF"/>
                </a:solidFill>
              </a:rPr>
              <a:t>64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167438" y="-888999"/>
            <a:ext cx="406400" cy="560916"/>
          </a:xfrm>
          <a:prstGeom prst="rect">
            <a:avLst/>
          </a:prstGeom>
          <a:solidFill>
            <a:srgbClr val="F06C7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dirty="0">
                <a:solidFill>
                  <a:srgbClr val="FFFFFF"/>
                </a:solidFill>
              </a:rPr>
              <a:t>240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dirty="0">
                <a:solidFill>
                  <a:srgbClr val="FFFFFF"/>
                </a:solidFill>
              </a:rPr>
              <a:t>108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dirty="0">
                <a:solidFill>
                  <a:srgbClr val="FFFFFF"/>
                </a:solidFill>
              </a:rPr>
              <a:t>127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81788" y="-888999"/>
            <a:ext cx="406400" cy="560916"/>
          </a:xfrm>
          <a:prstGeom prst="rect">
            <a:avLst/>
          </a:prstGeom>
          <a:solidFill>
            <a:srgbClr val="FAA8B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dirty="0">
                <a:solidFill>
                  <a:srgbClr val="000000"/>
                </a:solidFill>
              </a:rPr>
              <a:t>250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dirty="0">
                <a:solidFill>
                  <a:srgbClr val="000000"/>
                </a:solidFill>
              </a:rPr>
              <a:t>168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dirty="0">
                <a:solidFill>
                  <a:srgbClr val="000000"/>
                </a:solidFill>
              </a:rPr>
              <a:t>178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196138" y="-888999"/>
            <a:ext cx="404812" cy="560916"/>
          </a:xfrm>
          <a:prstGeom prst="rect">
            <a:avLst/>
          </a:prstGeom>
          <a:solidFill>
            <a:srgbClr val="44444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dirty="0">
                <a:solidFill>
                  <a:srgbClr val="FFFFFF"/>
                </a:solidFill>
              </a:rPr>
              <a:t>68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dirty="0">
                <a:solidFill>
                  <a:srgbClr val="FFFFFF"/>
                </a:solidFill>
              </a:rPr>
              <a:t>68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dirty="0">
                <a:solidFill>
                  <a:srgbClr val="FFFFFF"/>
                </a:solidFill>
              </a:rPr>
              <a:t>68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708900" y="-888999"/>
            <a:ext cx="406400" cy="560916"/>
          </a:xfrm>
          <a:prstGeom prst="rect">
            <a:avLst/>
          </a:prstGeom>
          <a:solidFill>
            <a:srgbClr val="72727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dirty="0">
                <a:solidFill>
                  <a:srgbClr val="FFFFFF"/>
                </a:solidFill>
              </a:rPr>
              <a:t>114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dirty="0">
                <a:solidFill>
                  <a:srgbClr val="FFFFFF"/>
                </a:solidFill>
              </a:rPr>
              <a:t>114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dirty="0">
                <a:solidFill>
                  <a:srgbClr val="FFFFFF"/>
                </a:solidFill>
              </a:rPr>
              <a:t>114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223250" y="-888999"/>
            <a:ext cx="406400" cy="560916"/>
          </a:xfrm>
          <a:prstGeom prst="rect">
            <a:avLst/>
          </a:prstGeom>
          <a:solidFill>
            <a:srgbClr val="BCBCBC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dirty="0">
                <a:solidFill>
                  <a:srgbClr val="000000"/>
                </a:solidFill>
              </a:rPr>
              <a:t>188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dirty="0">
                <a:solidFill>
                  <a:srgbClr val="000000"/>
                </a:solidFill>
              </a:rPr>
              <a:t>188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dirty="0">
                <a:solidFill>
                  <a:srgbClr val="000000"/>
                </a:solidFill>
              </a:rPr>
              <a:t>188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737600" y="-888999"/>
            <a:ext cx="406400" cy="560916"/>
          </a:xfrm>
          <a:prstGeom prst="rect">
            <a:avLst/>
          </a:prstGeom>
          <a:solidFill>
            <a:srgbClr val="ECECEC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dirty="0">
                <a:solidFill>
                  <a:srgbClr val="000000"/>
                </a:solidFill>
              </a:rPr>
              <a:t>236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dirty="0">
                <a:solidFill>
                  <a:srgbClr val="000000"/>
                </a:solidFill>
              </a:rPr>
              <a:t>236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dirty="0">
                <a:solidFill>
                  <a:srgbClr val="000000"/>
                </a:solidFill>
              </a:rPr>
              <a:t>236</a:t>
            </a:r>
          </a:p>
        </p:txBody>
      </p:sp>
    </p:spTree>
    <p:extLst>
      <p:ext uri="{BB962C8B-B14F-4D97-AF65-F5344CB8AC3E}">
        <p14:creationId xmlns:p14="http://schemas.microsoft.com/office/powerpoint/2010/main" val="920964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Seravek Light"/>
          <a:ea typeface="ＭＳ Ｐゴシック" charset="0"/>
          <a:cs typeface="Seravek Light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Seravek Light"/>
          <a:ea typeface="ＭＳ Ｐゴシック" charset="0"/>
          <a:cs typeface="Seravek Light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Seravek Light"/>
          <a:ea typeface="ＭＳ Ｐゴシック" charset="0"/>
          <a:cs typeface="Seravek Light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Seravek Light"/>
          <a:ea typeface="ＭＳ Ｐゴシック" charset="0"/>
          <a:cs typeface="Seravek Light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Seravek Light"/>
          <a:ea typeface="ＭＳ Ｐゴシック" charset="0"/>
          <a:cs typeface="Seravek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732" y="-102914"/>
            <a:ext cx="2277346" cy="1530000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61182" y="188640"/>
            <a:ext cx="6595472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</a:t>
            </a:r>
            <a:br>
              <a:rPr lang="en-US" altLang="en-US" dirty="0" smtClean="0"/>
            </a:br>
            <a:r>
              <a:rPr lang="en-US" altLang="en-US" dirty="0" smtClean="0"/>
              <a:t>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1735" y="1463273"/>
            <a:ext cx="8280000" cy="4845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059832" y="6525344"/>
            <a:ext cx="595586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 smtClean="0">
                <a:solidFill>
                  <a:srgbClr val="00AEEF"/>
                </a:solidFill>
                <a:latin typeface="Effra Bold"/>
              </a:rPr>
              <a:t>DELIVERING VALUE FROM BIG DATA</a:t>
            </a:r>
            <a:endParaRPr lang="en-GB" altLang="en-US" sz="1400" dirty="0">
              <a:solidFill>
                <a:srgbClr val="00AEEF"/>
              </a:solidFill>
              <a:latin typeface="Effra Bold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6802732" y="-99392"/>
            <a:ext cx="2277346" cy="15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281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  <p:sldLayoutId id="2147483961" r:id="rId12"/>
    <p:sldLayoutId id="2147483962" r:id="rId13"/>
    <p:sldLayoutId id="2147483963" r:id="rId14"/>
    <p:sldLayoutId id="2147483964" r:id="rId15"/>
    <p:sldLayoutId id="2147483965" r:id="rId16"/>
    <p:sldLayoutId id="2147483966" r:id="rId17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 b="0" i="0">
                <a:solidFill>
                  <a:schemeClr val="tx1"/>
                </a:solidFill>
                <a:latin typeface="Calibri Regular" charset="0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568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  <p:sldLayoutId id="2147483979" r:id="rId12"/>
    <p:sldLayoutId id="2147483980" r:id="rId13"/>
    <p:sldLayoutId id="2147483981" r:id="rId14"/>
    <p:sldLayoutId id="2147483982" r:id="rId15"/>
    <p:sldLayoutId id="2147483983" r:id="rId16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 bldLvl="5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="0" i="0" baseline="0">
          <a:solidFill>
            <a:schemeClr val="tx2"/>
          </a:solidFill>
          <a:latin typeface="Calibri Regular" charset="0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="0" i="0" baseline="0">
          <a:solidFill>
            <a:schemeClr val="tx2"/>
          </a:solidFill>
          <a:latin typeface="Calibri Regular" charset="0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="0" i="0" baseline="0">
          <a:solidFill>
            <a:schemeClr val="tx2"/>
          </a:solidFill>
          <a:latin typeface="Calibri Regular" charset="0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="0" i="0" baseline="0">
          <a:solidFill>
            <a:schemeClr val="tx2"/>
          </a:solidFill>
          <a:latin typeface="Calibri Regular" charset="0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="0" i="0" baseline="0">
          <a:solidFill>
            <a:schemeClr val="tx2"/>
          </a:solidFill>
          <a:latin typeface="Calibri Regular" charset="0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4021332393"/>
      </p:ext>
    </p:extLst>
  </p:cSld>
  <p:clrMap bg1="lt1" tx1="dk1" bg2="lt2" tx2="dk2" accent1="accent1" accent2="accent2" accent3="accent3" accent4="accent4" accent5="accent5" accent6="accent6" hlink="hlink" folHlink="folHlink"/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8BC98825-13C7-4691-AD1B-ADB91D0C9739}" type="datetimeFigureOut">
              <a:rPr lang="en-GB" smtClean="0">
                <a:solidFill>
                  <a:srgbClr val="50535A"/>
                </a:solidFill>
              </a:rPr>
              <a:pPr/>
              <a:t>04/05/2017</a:t>
            </a:fld>
            <a:endParaRPr lang="en-GB" dirty="0">
              <a:solidFill>
                <a:srgbClr val="50535A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894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 bldLvl="5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Bold" panose="020B0803020203020204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Bold" panose="020B0803020203020204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Bold" panose="020B0803020203020204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697492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  <p:sldLayoutId id="2147484046" r:id="rId12"/>
    <p:sldLayoutId id="2147484047" r:id="rId13"/>
    <p:sldLayoutId id="2147484048" r:id="rId14"/>
    <p:sldLayoutId id="2147484049" r:id="rId15"/>
    <p:sldLayoutId id="2147484050" r:id="rId16"/>
    <p:sldLayoutId id="2147484051" r:id="rId17"/>
    <p:sldLayoutId id="2147484052" r:id="rId18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1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6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1" y="438152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1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603697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  <p:sldLayoutId id="2147484066" r:id="rId12"/>
    <p:sldLayoutId id="2147484067" r:id="rId13"/>
    <p:sldLayoutId id="2147484068" r:id="rId14"/>
    <p:sldLayoutId id="2147484069" r:id="rId15"/>
    <p:sldLayoutId id="2147484070" r:id="rId16"/>
    <p:sldLayoutId id="2147484071" r:id="rId17"/>
    <p:sldLayoutId id="2147484072" r:id="rId18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 bldLvl="5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023262984"/>
      </p:ext>
    </p:extLst>
  </p:cSld>
  <p:clrMap bg1="lt1" tx1="dk1" bg2="lt2" tx2="dk2" accent1="accent1" accent2="accent2" accent3="accent3" accent4="accent4" accent5="accent5" accent6="accent6" hlink="hlink" folHlink="folHlink"/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331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16887" y="6165304"/>
            <a:ext cx="6762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CD06482-FC4F-4498-BA55-4CE4FC30C5B5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 dirty="0">
              <a:solidFill>
                <a:srgbClr val="000000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0" name="AutoShape 56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323850" y="-242888"/>
            <a:ext cx="720725" cy="719138"/>
          </a:xfrm>
          <a:prstGeom prst="actionButtonHom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064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transition>
    <p:fade/>
  </p:transition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9pPr>
    </p:titleStyle>
    <p:bodyStyle>
      <a:lvl1pPr marL="342900" indent="-342900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 b="0" i="0">
                <a:solidFill>
                  <a:schemeClr val="tx1"/>
                </a:solidFill>
                <a:latin typeface="Calibri Regular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690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  <p:sldLayoutId id="2147484099" r:id="rId12"/>
    <p:sldLayoutId id="2147484100" r:id="rId13"/>
    <p:sldLayoutId id="2147484101" r:id="rId14"/>
    <p:sldLayoutId id="2147484102" r:id="rId15"/>
    <p:sldLayoutId id="2147484103" r:id="rId16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 bldLvl="5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="0" i="0" baseline="0">
          <a:solidFill>
            <a:schemeClr val="tx2"/>
          </a:solidFill>
          <a:latin typeface="Calibri Regular" charset="0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="0" i="0" baseline="0">
          <a:solidFill>
            <a:schemeClr val="tx2"/>
          </a:solidFill>
          <a:latin typeface="Calibri Regular" charset="0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="0" i="0" baseline="0">
          <a:solidFill>
            <a:schemeClr val="tx2"/>
          </a:solidFill>
          <a:latin typeface="Calibri Regular" charset="0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="0" i="0" baseline="0">
          <a:solidFill>
            <a:schemeClr val="tx2"/>
          </a:solidFill>
          <a:latin typeface="Calibri Regular" charset="0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="0" i="0" baseline="0">
          <a:solidFill>
            <a:schemeClr val="tx2"/>
          </a:solidFill>
          <a:latin typeface="Calibri Regular" charset="0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BCAB151-06C1-4D2D-AD3B-AF611A5628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04/05/2017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7AA0E82-089A-481E-B206-F1434611A9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903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Bold" panose="020B0803020203020204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Bold" panose="020B0803020203020204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Bold" panose="020B0803020203020204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919802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  <p:sldLayoutId id="2147483810" r:id="rId18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329450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  <p:sldLayoutId id="2147483844" r:id="rId15"/>
    <p:sldLayoutId id="2147483845" r:id="rId16"/>
    <p:sldLayoutId id="2147483846" r:id="rId17"/>
    <p:sldLayoutId id="2147483847" r:id="rId18"/>
    <p:sldLayoutId id="2147483848" r:id="rId19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392164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  <p:sldLayoutId id="2147483864" r:id="rId15"/>
    <p:sldLayoutId id="2147483865" r:id="rId16"/>
    <p:sldLayoutId id="2147483866" r:id="rId17"/>
    <p:sldLayoutId id="2147483867" r:id="rId18"/>
    <p:sldLayoutId id="2147483868" r:id="rId19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516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875"/>
            <a:ext cx="8382000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46402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</p:sldLayoutIdLst>
  <p:transition>
    <p:fade/>
  </p:transition>
  <p:txStyles>
    <p:titleStyle>
      <a:lvl1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lang="en-US" sz="4800" kern="1200" spc="-150" dirty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  <a:lvl2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2pPr>
      <a:lvl3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3pPr>
      <a:lvl4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4pPr>
      <a:lvl5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9pPr>
    </p:titleStyle>
    <p:bodyStyle>
      <a:lvl1pPr marL="396875" indent="-396875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0A0F853-D34D-4314-B4D5-8DCDDF275C5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Faustina Hwang, Biomedical Engineering, f.hwang@reading.ac.uk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2229A7C-8F3F-4145-BA56-5F649D9426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99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906" r:id="rId12"/>
    <p:sldLayoutId id="2147483907" r:id="rId13"/>
    <p:sldLayoutId id="2147483908" r:id="rId14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srgbClr val="464547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solidFill>
                  <a:srgbClr val="464547">
                    <a:tint val="75000"/>
                  </a:srgbClr>
                </a:solidFill>
              </a:rPr>
              <a:t>FARM AFRICA PRESENTATION TITLE</a:t>
            </a:r>
            <a:endParaRPr lang="en-GB">
              <a:solidFill>
                <a:srgbClr val="464547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E03FE9A-3461-47D7-B644-BA9FE9BE8B06}" type="slidenum">
              <a:rPr lang="en-GB" smtClean="0">
                <a:solidFill>
                  <a:srgbClr val="464547">
                    <a:tint val="7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srgbClr val="46454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553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6.tiff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image" Target="../media/image37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jpeg"/><Relationship Id="rId15" Type="http://schemas.openxmlformats.org/officeDocument/2006/relationships/image" Target="../media/image50.gif"/><Relationship Id="rId10" Type="http://schemas.openxmlformats.org/officeDocument/2006/relationships/image" Target="../media/image45.jpeg"/><Relationship Id="rId4" Type="http://schemas.openxmlformats.org/officeDocument/2006/relationships/image" Target="../media/image39.png"/><Relationship Id="rId9" Type="http://schemas.openxmlformats.org/officeDocument/2006/relationships/image" Target="../media/image44.jpeg"/><Relationship Id="rId14" Type="http://schemas.openxmlformats.org/officeDocument/2006/relationships/image" Target="../media/image4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8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9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6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3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3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5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gif"/><Relationship Id="rId4" Type="http://schemas.openxmlformats.org/officeDocument/2006/relationships/image" Target="../media/image6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14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696" y="3429000"/>
            <a:ext cx="8280000" cy="828000"/>
          </a:xfrm>
        </p:spPr>
        <p:txBody>
          <a:bodyPr/>
          <a:lstStyle/>
          <a:p>
            <a:r>
              <a:rPr lang="en-GB" dirty="0" smtClean="0"/>
              <a:t>Pitch presentations </a:t>
            </a:r>
            <a:br>
              <a:rPr lang="en-GB" dirty="0" smtClean="0"/>
            </a:br>
            <a:r>
              <a:rPr lang="en-GB" dirty="0" smtClean="0"/>
              <a:t>   Morning session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7196928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343" y="906575"/>
            <a:ext cx="2157074" cy="20750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79343" y="1214625"/>
            <a:ext cx="2014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i="1" dirty="0">
                <a:solidFill>
                  <a:prstClr val="black">
                    <a:lumMod val="50000"/>
                    <a:lumOff val="50000"/>
                  </a:prstClr>
                </a:solidFill>
                <a:latin typeface="Helvetica Neue Light"/>
                <a:ea typeface="ＭＳ Ｐゴシック" charset="0"/>
                <a:cs typeface="Helvetica Neue Light"/>
              </a:rPr>
              <a:t>Who are we?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2623" y="2470597"/>
            <a:ext cx="3302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i="1" dirty="0">
                <a:solidFill>
                  <a:prstClr val="black">
                    <a:lumMod val="50000"/>
                    <a:lumOff val="50000"/>
                  </a:prstClr>
                </a:solidFill>
                <a:latin typeface="Helvetica Neue Light"/>
                <a:ea typeface="ＭＳ Ｐゴシック" charset="0"/>
                <a:cs typeface="Helvetica Neue Light"/>
              </a:rPr>
              <a:t>Who do we work with?</a:t>
            </a:r>
          </a:p>
        </p:txBody>
      </p:sp>
      <p:sp>
        <p:nvSpPr>
          <p:cNvPr id="34" name="Arc 33"/>
          <p:cNvSpPr/>
          <p:nvPr/>
        </p:nvSpPr>
        <p:spPr>
          <a:xfrm rot="16200000">
            <a:off x="6190330" y="-1718620"/>
            <a:ext cx="1145019" cy="8569129"/>
          </a:xfrm>
          <a:prstGeom prst="arc">
            <a:avLst>
              <a:gd name="adj1" fmla="val 16288246"/>
              <a:gd name="adj2" fmla="val 0"/>
            </a:avLst>
          </a:prstGeom>
          <a:ln>
            <a:solidFill>
              <a:srgbClr val="7F7F7F"/>
            </a:solidFill>
            <a:head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35" name="Arc 34"/>
          <p:cNvSpPr/>
          <p:nvPr/>
        </p:nvSpPr>
        <p:spPr>
          <a:xfrm rot="540341">
            <a:off x="4137216" y="1510422"/>
            <a:ext cx="3080957" cy="2811430"/>
          </a:xfrm>
          <a:prstGeom prst="arc">
            <a:avLst>
              <a:gd name="adj1" fmla="val 16077537"/>
              <a:gd name="adj2" fmla="val 18505361"/>
            </a:avLst>
          </a:prstGeom>
          <a:ln>
            <a:solidFill>
              <a:srgbClr val="7F7F7F"/>
            </a:solidFill>
            <a:headEnd type="triangle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961713" y="4300409"/>
            <a:ext cx="3094749" cy="885089"/>
          </a:xfrm>
          <a:solidFill>
            <a:srgbClr val="FFFFFF"/>
          </a:solidFill>
          <a:ln>
            <a:noFill/>
          </a:ln>
          <a:effectLst>
            <a:outerShdw blurRad="40000" dist="20000" dir="2700000" rotWithShape="0">
              <a:schemeClr val="tx1">
                <a:lumMod val="85000"/>
                <a:lumOff val="15000"/>
                <a:alpha val="38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360000">
              <a:spcBef>
                <a:spcPts val="600"/>
              </a:spcBef>
              <a:buFont typeface="Wingdings" charset="2"/>
              <a:buChar char="§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/>
                <a:cs typeface="Helvetica Neue Light"/>
              </a:rPr>
              <a:t>Early warning systems</a:t>
            </a:r>
          </a:p>
          <a:p>
            <a:pPr marL="586800" lvl="1">
              <a:spcBef>
                <a:spcPts val="600"/>
              </a:spcBef>
              <a:buFont typeface="Wingdings" charset="2"/>
              <a:buChar char="§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/>
                <a:cs typeface="Helvetica Neue Light"/>
              </a:rPr>
              <a:t>Plan response to shocks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1157" y="3486723"/>
            <a:ext cx="2310089" cy="46166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Helvetica Neue Light"/>
                <a:ea typeface="ＭＳ Ｐゴシック" charset="0"/>
                <a:cs typeface="Helvetica Neue Light"/>
              </a:rPr>
              <a:t>Governments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98793" y="3486723"/>
            <a:ext cx="1577833" cy="46166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Helvetica Neue Light"/>
                <a:ea typeface="ＭＳ Ｐゴシック" charset="0"/>
                <a:cs typeface="Helvetica Neue Light"/>
              </a:rPr>
              <a:t>Agencies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39476" y="3486723"/>
            <a:ext cx="1957675" cy="46166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Helvetica Neue Light"/>
                <a:ea typeface="ＭＳ Ｐゴシック" charset="0"/>
                <a:cs typeface="Helvetica Neue Light"/>
              </a:rPr>
              <a:t>Researchers</a:t>
            </a:r>
          </a:p>
        </p:txBody>
      </p:sp>
      <p:sp>
        <p:nvSpPr>
          <p:cNvPr id="13" name="Arc 12"/>
          <p:cNvSpPr/>
          <p:nvPr/>
        </p:nvSpPr>
        <p:spPr>
          <a:xfrm rot="16200000">
            <a:off x="2424832" y="1839067"/>
            <a:ext cx="1007001" cy="3218047"/>
          </a:xfrm>
          <a:prstGeom prst="arc">
            <a:avLst>
              <a:gd name="adj1" fmla="val 16547298"/>
              <a:gd name="adj2" fmla="val 21306875"/>
            </a:avLst>
          </a:prstGeom>
          <a:ln>
            <a:solidFill>
              <a:srgbClr val="7F7F7F"/>
            </a:solidFill>
            <a:head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4" name="Arc 13"/>
          <p:cNvSpPr/>
          <p:nvPr/>
        </p:nvSpPr>
        <p:spPr>
          <a:xfrm rot="5400000" flipH="1">
            <a:off x="2391745" y="411065"/>
            <a:ext cx="1145019" cy="6150443"/>
          </a:xfrm>
          <a:prstGeom prst="arc">
            <a:avLst>
              <a:gd name="adj1" fmla="val 16349482"/>
              <a:gd name="adj2" fmla="val 18354014"/>
            </a:avLst>
          </a:prstGeom>
          <a:ln>
            <a:solidFill>
              <a:srgbClr val="7F7F7F"/>
            </a:solidFill>
            <a:head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5" name="Arc 14"/>
          <p:cNvSpPr/>
          <p:nvPr/>
        </p:nvSpPr>
        <p:spPr>
          <a:xfrm rot="5400000" flipH="1">
            <a:off x="2195503" y="2128283"/>
            <a:ext cx="1145019" cy="2724858"/>
          </a:xfrm>
          <a:prstGeom prst="arc">
            <a:avLst>
              <a:gd name="adj1" fmla="val 16561816"/>
              <a:gd name="adj2" fmla="val 18935003"/>
            </a:avLst>
          </a:prstGeom>
          <a:ln>
            <a:solidFill>
              <a:srgbClr val="7F7F7F"/>
            </a:solidFill>
            <a:head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6" name="Content Placeholder 7"/>
          <p:cNvSpPr txBox="1">
            <a:spLocks/>
          </p:cNvSpPr>
          <p:nvPr/>
        </p:nvSpPr>
        <p:spPr bwMode="auto">
          <a:xfrm>
            <a:off x="2989981" y="4300409"/>
            <a:ext cx="2472069" cy="885089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</a:ln>
          <a:effectLst>
            <a:outerShdw blurRad="40000" dist="20000" dir="2700000" rotWithShape="0">
              <a:schemeClr val="tx1">
                <a:lumMod val="85000"/>
                <a:lumOff val="15000"/>
                <a:alpha val="38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>
              <a:spcBef>
                <a:spcPts val="600"/>
              </a:spcBef>
              <a:buFont typeface="Wingdings" charset="2"/>
              <a:buChar char="§"/>
            </a:pPr>
            <a:r>
              <a:rPr lang="en-US" sz="1800" dirty="0">
                <a:solidFill>
                  <a:prstClr val="black">
                    <a:lumMod val="65000"/>
                    <a:lumOff val="35000"/>
                  </a:prstClr>
                </a:solidFill>
                <a:latin typeface="Helvetica Neue Light"/>
                <a:cs typeface="Helvetica Neue Light"/>
              </a:rPr>
              <a:t>Target Aid</a:t>
            </a:r>
          </a:p>
          <a:p>
            <a:pPr marL="360000">
              <a:spcBef>
                <a:spcPts val="600"/>
              </a:spcBef>
              <a:buFont typeface="Wingdings" charset="2"/>
              <a:buChar char="§"/>
            </a:pPr>
            <a:r>
              <a:rPr lang="en-US" sz="1800" dirty="0">
                <a:solidFill>
                  <a:prstClr val="black">
                    <a:lumMod val="65000"/>
                    <a:lumOff val="35000"/>
                  </a:prstClr>
                </a:solidFill>
                <a:latin typeface="Helvetica Neue Light"/>
                <a:cs typeface="Helvetica Neue Light"/>
              </a:rPr>
              <a:t>Measure impact</a:t>
            </a:r>
            <a:endParaRPr lang="en-US" sz="1600" dirty="0">
              <a:solidFill>
                <a:prstClr val="black">
                  <a:lumMod val="65000"/>
                  <a:lumOff val="35000"/>
                </a:prstClr>
              </a:solidFill>
              <a:latin typeface="Helvetica Neue Light"/>
              <a:cs typeface="Helvetica Neue Light"/>
            </a:endParaRPr>
          </a:p>
        </p:txBody>
      </p:sp>
      <p:sp>
        <p:nvSpPr>
          <p:cNvPr id="17" name="Content Placeholder 7"/>
          <p:cNvSpPr txBox="1">
            <a:spLocks/>
          </p:cNvSpPr>
          <p:nvPr/>
        </p:nvSpPr>
        <p:spPr bwMode="auto">
          <a:xfrm>
            <a:off x="5213768" y="4300408"/>
            <a:ext cx="3158087" cy="133211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</a:ln>
          <a:effectLst>
            <a:outerShdw blurRad="40000" dist="20000" dir="2700000" rotWithShape="0">
              <a:schemeClr val="tx1">
                <a:lumMod val="85000"/>
                <a:lumOff val="15000"/>
                <a:alpha val="38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>
              <a:spcBef>
                <a:spcPts val="600"/>
              </a:spcBef>
              <a:buFont typeface="Wingdings" charset="2"/>
              <a:buChar char="§"/>
            </a:pPr>
            <a:r>
              <a:rPr lang="en-US" sz="1800" dirty="0">
                <a:solidFill>
                  <a:prstClr val="black">
                    <a:lumMod val="65000"/>
                    <a:lumOff val="35000"/>
                  </a:prstClr>
                </a:solidFill>
                <a:latin typeface="Helvetica Neue Light"/>
                <a:cs typeface="Helvetica Neue Light"/>
              </a:rPr>
              <a:t>Measure expected impact:</a:t>
            </a:r>
          </a:p>
          <a:p>
            <a:pPr marL="760050" lvl="1">
              <a:spcBef>
                <a:spcPts val="600"/>
              </a:spcBef>
              <a:buFont typeface="Wingdings" charset="2"/>
              <a:buChar char="§"/>
            </a:pP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Helvetica Neue Light"/>
                <a:cs typeface="Helvetica Neue Light"/>
              </a:rPr>
              <a:t>of projected climate, </a:t>
            </a:r>
          </a:p>
          <a:p>
            <a:pPr marL="760050" lvl="1">
              <a:spcBef>
                <a:spcPts val="600"/>
              </a:spcBef>
              <a:buFont typeface="Wingdings" charset="2"/>
              <a:buChar char="§"/>
            </a:pP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Helvetica Neue Light"/>
                <a:cs typeface="Helvetica Neue Light"/>
              </a:rPr>
              <a:t>health or other change</a:t>
            </a:r>
            <a:endParaRPr lang="en-US" sz="1400" dirty="0">
              <a:solidFill>
                <a:prstClr val="black">
                  <a:lumMod val="65000"/>
                  <a:lumOff val="35000"/>
                </a:prstClr>
              </a:solidFill>
              <a:latin typeface="Helvetica Neue Light"/>
              <a:cs typeface="Helvetica Neue Light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214009" y="4545659"/>
            <a:ext cx="1387957" cy="942064"/>
            <a:chOff x="2438400" y="1409700"/>
            <a:chExt cx="4267200" cy="402590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8400" y="1409700"/>
              <a:ext cx="4267200" cy="4025900"/>
            </a:xfrm>
            <a:prstGeom prst="rect">
              <a:avLst/>
            </a:prstGeom>
            <a:ln>
              <a:solidFill>
                <a:srgbClr val="122D33"/>
              </a:solidFill>
            </a:ln>
          </p:spPr>
        </p:pic>
        <p:sp>
          <p:nvSpPr>
            <p:cNvPr id="20" name="Rectangle 19"/>
            <p:cNvSpPr/>
            <p:nvPr/>
          </p:nvSpPr>
          <p:spPr>
            <a:xfrm>
              <a:off x="2438400" y="1409700"/>
              <a:ext cx="4267200" cy="4025899"/>
            </a:xfrm>
            <a:prstGeom prst="rect">
              <a:avLst/>
            </a:prstGeom>
            <a:noFill/>
            <a:ln>
              <a:solidFill>
                <a:srgbClr val="122D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800">
                <a:solidFill>
                  <a:prstClr val="white"/>
                </a:solidFill>
              </a:endParaRPr>
            </a:p>
          </p:txBody>
        </p:sp>
      </p:grpSp>
      <p:pic>
        <p:nvPicPr>
          <p:cNvPr id="6" name="Picture 5" descr="Screen Shot 2017-03-27 at 15.51.3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634" y="4006029"/>
            <a:ext cx="860286" cy="278526"/>
          </a:xfrm>
          <a:prstGeom prst="rect">
            <a:avLst/>
          </a:prstGeom>
        </p:spPr>
      </p:pic>
      <p:pic>
        <p:nvPicPr>
          <p:cNvPr id="7" name="Picture 6" descr="Screen Shot 2017-03-27 at 15.50.50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500" y="4524659"/>
            <a:ext cx="743481" cy="482437"/>
          </a:xfrm>
          <a:prstGeom prst="rect">
            <a:avLst/>
          </a:prstGeom>
        </p:spPr>
      </p:pic>
      <p:pic>
        <p:nvPicPr>
          <p:cNvPr id="9" name="Picture 8" descr="Screen Shot 2017-03-27 at 15.48.58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858" y="4006030"/>
            <a:ext cx="872289" cy="295185"/>
          </a:xfrm>
          <a:prstGeom prst="rect">
            <a:avLst/>
          </a:prstGeom>
        </p:spPr>
      </p:pic>
      <p:pic>
        <p:nvPicPr>
          <p:cNvPr id="22" name="Picture 21" descr="Screen Shot 2017-03-27 at 15.59.53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04" y="5342296"/>
            <a:ext cx="949691" cy="16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1566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1" grpId="0" animBg="1"/>
      <p:bldP spid="12" grpId="0" animBg="1"/>
      <p:bldP spid="16" grpId="0" animBg="1"/>
      <p:bldP spid="16" grpId="1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Title 2"/>
          <p:cNvSpPr>
            <a:spLocks noGrp="1"/>
          </p:cNvSpPr>
          <p:nvPr>
            <p:ph type="ctrTitle"/>
          </p:nvPr>
        </p:nvSpPr>
        <p:spPr>
          <a:xfrm>
            <a:off x="685800" y="2455864"/>
            <a:ext cx="7772400" cy="1101725"/>
          </a:xfrm>
        </p:spPr>
        <p:txBody>
          <a:bodyPr/>
          <a:lstStyle/>
          <a:p>
            <a:r>
              <a:rPr lang="en-US" dirty="0" smtClean="0">
                <a:latin typeface="Calibri" charset="0"/>
              </a:rPr>
              <a:t>Evidence </a:t>
            </a:r>
            <a:r>
              <a:rPr lang="en-US" i="1" dirty="0" smtClean="0">
                <a:latin typeface="Monotype Corsiva"/>
                <a:cs typeface="Monotype Corsiva"/>
              </a:rPr>
              <a:t>for</a:t>
            </a:r>
            <a:r>
              <a:rPr lang="en-US" dirty="0" smtClean="0">
                <a:latin typeface="Calibri" charset="0"/>
              </a:rPr>
              <a:t>  Development</a:t>
            </a:r>
            <a:endParaRPr lang="en-US" dirty="0">
              <a:latin typeface="Calibri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181100" y="3771900"/>
            <a:ext cx="6781800" cy="13144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n-ea"/>
              </a:rPr>
              <a:t>Measuring Impact; modeling change</a:t>
            </a:r>
          </a:p>
        </p:txBody>
      </p:sp>
    </p:spTree>
    <p:extLst>
      <p:ext uri="{BB962C8B-B14F-4D97-AF65-F5344CB8AC3E}">
        <p14:creationId xmlns:p14="http://schemas.microsoft.com/office/powerpoint/2010/main" val="200664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3068960"/>
            <a:ext cx="8280000" cy="828000"/>
          </a:xfrm>
        </p:spPr>
        <p:txBody>
          <a:bodyPr/>
          <a:lstStyle/>
          <a:p>
            <a:r>
              <a:rPr lang="en-GB" dirty="0" smtClean="0"/>
              <a:t>	</a:t>
            </a:r>
            <a:r>
              <a:rPr lang="en-GB" dirty="0" err="1" smtClean="0"/>
              <a:t>IoAnnis</a:t>
            </a:r>
            <a:r>
              <a:rPr lang="en-GB" dirty="0" smtClean="0"/>
              <a:t> Zoulias</a:t>
            </a:r>
            <a:br>
              <a:rPr lang="en-GB" dirty="0" smtClean="0"/>
            </a:br>
            <a:r>
              <a:rPr lang="en-GB" dirty="0" smtClean="0"/>
              <a:t>University of reading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0242760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85" y="1035519"/>
            <a:ext cx="498815" cy="63255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783498" y="5180263"/>
            <a:ext cx="5648325" cy="717948"/>
            <a:chOff x="1784350" y="5168900"/>
            <a:chExt cx="7531100" cy="9572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2" name="Group 11"/>
            <p:cNvGrpSpPr/>
            <p:nvPr/>
          </p:nvGrpSpPr>
          <p:grpSpPr>
            <a:xfrm>
              <a:off x="1784350" y="5168900"/>
              <a:ext cx="4629150" cy="957264"/>
              <a:chOff x="1784350" y="5168900"/>
              <a:chExt cx="4629150" cy="957264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784350" y="5168900"/>
                <a:ext cx="1727200" cy="95726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950" dirty="0">
                    <a:solidFill>
                      <a:prstClr val="black"/>
                    </a:solidFill>
                  </a:rPr>
                  <a:t>FES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686300" y="5168900"/>
                <a:ext cx="1727200" cy="95726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950" dirty="0">
                    <a:solidFill>
                      <a:prstClr val="black"/>
                    </a:solidFill>
                  </a:rPr>
                  <a:t>Exercising</a:t>
                </a: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7588250" y="5168900"/>
              <a:ext cx="1727200" cy="9572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950" dirty="0">
                  <a:solidFill>
                    <a:prstClr val="black"/>
                  </a:solidFill>
                </a:rPr>
                <a:t>Bone mass density</a:t>
              </a:r>
            </a:p>
          </p:txBody>
        </p:sp>
      </p:grpSp>
      <p:sp>
        <p:nvSpPr>
          <p:cNvPr id="16" name="Right Arrow 15"/>
          <p:cNvSpPr/>
          <p:nvPr/>
        </p:nvSpPr>
        <p:spPr>
          <a:xfrm>
            <a:off x="3188436" y="5485063"/>
            <a:ext cx="635794" cy="165200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350">
              <a:solidFill>
                <a:prstClr val="black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5391092" y="5485063"/>
            <a:ext cx="635794" cy="165200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350">
              <a:solidFill>
                <a:prstClr val="black"/>
              </a:solidFill>
            </a:endParaRPr>
          </a:p>
        </p:txBody>
      </p:sp>
      <p:pic>
        <p:nvPicPr>
          <p:cNvPr id="19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1"/>
          <a:stretch/>
        </p:blipFill>
        <p:spPr>
          <a:xfrm>
            <a:off x="2034198" y="2268420"/>
            <a:ext cx="5146927" cy="2732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216326" y="1668642"/>
            <a:ext cx="74661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700" dirty="0">
                <a:solidFill>
                  <a:prstClr val="black"/>
                </a:solidFill>
              </a:rPr>
              <a:t>Improving bone health in people with paraplegia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88435" y="5180263"/>
            <a:ext cx="7715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</a:rPr>
              <a:t>Allows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12797" y="5180263"/>
            <a:ext cx="9422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</a:rPr>
              <a:t>Improves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85801" y="1048107"/>
            <a:ext cx="392070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</a:rPr>
              <a:t>FES Research Group – School of Biological Sciences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</a:rPr>
              <a:t>http://fesreading.uk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</a:rPr>
              <a:t>w.holderbaum@reading.ac.uk</a:t>
            </a:r>
          </a:p>
        </p:txBody>
      </p:sp>
    </p:spTree>
    <p:extLst>
      <p:ext uri="{BB962C8B-B14F-4D97-AF65-F5344CB8AC3E}">
        <p14:creationId xmlns:p14="http://schemas.microsoft.com/office/powerpoint/2010/main" val="202314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85" y="1035519"/>
            <a:ext cx="498815" cy="632555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ctrTitle"/>
          </p:nvPr>
        </p:nvSpPr>
        <p:spPr>
          <a:xfrm>
            <a:off x="582283" y="1637822"/>
            <a:ext cx="7772400" cy="541391"/>
          </a:xfrm>
        </p:spPr>
        <p:txBody>
          <a:bodyPr>
            <a:normAutofit/>
          </a:bodyPr>
          <a:lstStyle/>
          <a:p>
            <a:r>
              <a:rPr lang="en-GB" sz="2700" dirty="0">
                <a:latin typeface="+mn-lt"/>
              </a:rPr>
              <a:t>Health and technology in developing countries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45" y="2284179"/>
            <a:ext cx="4899804" cy="200811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392" y="3589034"/>
            <a:ext cx="4212487" cy="140652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1771" y="4121304"/>
            <a:ext cx="4567686" cy="104524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5801" y="1048107"/>
            <a:ext cx="392070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</a:rPr>
              <a:t>FES Research Group – School of Biological Sciences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</a:rPr>
              <a:t>http://fesreading.uk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</a:rPr>
              <a:t>w.holderbaum@reading.ac.uk</a:t>
            </a:r>
          </a:p>
        </p:txBody>
      </p:sp>
    </p:spTree>
    <p:extLst>
      <p:ext uri="{BB962C8B-B14F-4D97-AF65-F5344CB8AC3E}">
        <p14:creationId xmlns:p14="http://schemas.microsoft.com/office/powerpoint/2010/main" val="203869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85" y="1035519"/>
            <a:ext cx="498815" cy="632555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ctrTitle"/>
          </p:nvPr>
        </p:nvSpPr>
        <p:spPr>
          <a:xfrm>
            <a:off x="582283" y="1637822"/>
            <a:ext cx="7772400" cy="541391"/>
          </a:xfrm>
        </p:spPr>
        <p:txBody>
          <a:bodyPr>
            <a:normAutofit/>
          </a:bodyPr>
          <a:lstStyle/>
          <a:p>
            <a:r>
              <a:rPr lang="en-GB" sz="2700" dirty="0">
                <a:latin typeface="+mn-lt"/>
              </a:rPr>
              <a:t>Impact to other projects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94627" y="2327371"/>
            <a:ext cx="4347712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950" dirty="0">
                <a:solidFill>
                  <a:prstClr val="black"/>
                </a:solidFill>
              </a:rPr>
              <a:t>Technology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950" dirty="0">
                <a:solidFill>
                  <a:prstClr val="black"/>
                </a:solidFill>
              </a:rPr>
              <a:t>Sensors and smart meters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950" dirty="0">
                <a:solidFill>
                  <a:prstClr val="black"/>
                </a:solidFill>
              </a:rPr>
              <a:t>Low cost electronics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950" dirty="0">
              <a:solidFill>
                <a:prstClr val="black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950" dirty="0">
                <a:solidFill>
                  <a:prstClr val="black"/>
                </a:solidFill>
              </a:rPr>
              <a:t>Science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950" dirty="0">
                <a:solidFill>
                  <a:prstClr val="black"/>
                </a:solidFill>
              </a:rPr>
              <a:t>Systems control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950" dirty="0">
                <a:solidFill>
                  <a:prstClr val="black"/>
                </a:solidFill>
              </a:rPr>
              <a:t>Modelling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950" dirty="0">
              <a:solidFill>
                <a:prstClr val="black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950" dirty="0">
                <a:solidFill>
                  <a:prstClr val="black"/>
                </a:solidFill>
              </a:rPr>
              <a:t>Health, Monitoring, and Rehabilitation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95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1" y="1048107"/>
            <a:ext cx="392070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</a:rPr>
              <a:t>FES Research Group – School of Biological Sciences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</a:rPr>
              <a:t>http://fesreading.uk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</a:rPr>
              <a:t>w.holderbaum@reading.ac.uk</a:t>
            </a:r>
          </a:p>
        </p:txBody>
      </p:sp>
    </p:spTree>
    <p:extLst>
      <p:ext uri="{BB962C8B-B14F-4D97-AF65-F5344CB8AC3E}">
        <p14:creationId xmlns:p14="http://schemas.microsoft.com/office/powerpoint/2010/main" val="395092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2348880"/>
            <a:ext cx="7772400" cy="1470025"/>
          </a:xfrm>
        </p:spPr>
        <p:txBody>
          <a:bodyPr/>
          <a:lstStyle/>
          <a:p>
            <a:r>
              <a:rPr lang="en-GB" dirty="0" smtClean="0"/>
              <a:t>Aurelija  Povilaike</a:t>
            </a:r>
            <a:br>
              <a:rPr lang="en-GB" dirty="0" smtClean="0"/>
            </a:br>
            <a:r>
              <a:rPr lang="en-GB" dirty="0" smtClean="0"/>
              <a:t>University of KENT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61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TC_IMG_3000_T_Baldwin_retouched.jpg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9" b="20847"/>
          <a:stretch/>
        </p:blipFill>
        <p:spPr>
          <a:xfrm>
            <a:off x="0" y="2609023"/>
            <a:ext cx="9144000" cy="4265910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GCRF / University of Kent’s Overview </a:t>
            </a:r>
            <a:endParaRPr lang="en-US" dirty="0">
              <a:solidFill>
                <a:srgbClr val="D6A300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Aurelija</a:t>
            </a:r>
            <a:r>
              <a:rPr lang="en-US" dirty="0" smtClean="0"/>
              <a:t> </a:t>
            </a:r>
            <a:r>
              <a:rPr lang="en-US" dirty="0" err="1" smtClean="0"/>
              <a:t>Povilaike</a:t>
            </a:r>
            <a:r>
              <a:rPr lang="en-US" dirty="0" smtClean="0"/>
              <a:t>, Research Funding Officer, Research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71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950" y="373063"/>
            <a:ext cx="8291513" cy="576263"/>
          </a:xfrm>
        </p:spPr>
        <p:txBody>
          <a:bodyPr/>
          <a:lstStyle/>
          <a:p>
            <a:r>
              <a:rPr lang="en-US" dirty="0" smtClean="0"/>
              <a:t>What we do 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300" y="949326"/>
            <a:ext cx="8316913" cy="5732461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Social Sciences </a:t>
            </a:r>
          </a:p>
          <a:p>
            <a:pPr marL="800100" lvl="1" indent="-342900">
              <a:lnSpc>
                <a:spcPct val="150000"/>
              </a:lnSpc>
            </a:pPr>
            <a:r>
              <a:rPr lang="en-US" sz="1900" dirty="0" smtClean="0"/>
              <a:t>Health </a:t>
            </a:r>
          </a:p>
          <a:p>
            <a:pPr marL="800100" lvl="1" indent="-342900"/>
            <a:r>
              <a:rPr lang="en-US" sz="1900" dirty="0" smtClean="0"/>
              <a:t>Politics and International Relations </a:t>
            </a:r>
          </a:p>
          <a:p>
            <a:pPr marL="800100" lvl="1" indent="-342900"/>
            <a:r>
              <a:rPr lang="en-US" sz="1900" dirty="0" smtClean="0"/>
              <a:t>Social Policy &amp; Sociology </a:t>
            </a:r>
          </a:p>
          <a:p>
            <a:pPr marL="800100" lvl="1" indent="-342900"/>
            <a:r>
              <a:rPr lang="en-US" sz="1900" dirty="0" smtClean="0"/>
              <a:t>Anthropology and Conservation</a:t>
            </a:r>
          </a:p>
          <a:p>
            <a:pPr marL="800100" lvl="1" indent="-342900"/>
            <a:r>
              <a:rPr lang="en-US" sz="1900" dirty="0" smtClean="0"/>
              <a:t>Economics (</a:t>
            </a:r>
            <a:r>
              <a:rPr lang="en-US" sz="1900" dirty="0" err="1" smtClean="0"/>
              <a:t>Agri-Enviroment</a:t>
            </a:r>
            <a:r>
              <a:rPr lang="en-US" sz="1900" dirty="0" smtClean="0"/>
              <a:t>, Macro, Micro)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/>
              <a:t>Sciences</a:t>
            </a:r>
          </a:p>
          <a:p>
            <a:pPr marL="800100" lvl="1" indent="-342900">
              <a:lnSpc>
                <a:spcPct val="150000"/>
              </a:lnSpc>
            </a:pPr>
            <a:r>
              <a:rPr lang="en-US" sz="1900" dirty="0"/>
              <a:t>Biotechnology </a:t>
            </a:r>
          </a:p>
          <a:p>
            <a:pPr marL="800100" lvl="1" indent="-342900"/>
            <a:r>
              <a:rPr lang="en-US" sz="1900" dirty="0"/>
              <a:t>Pharmacy </a:t>
            </a:r>
          </a:p>
          <a:p>
            <a:pPr marL="800100" lvl="1" indent="-342900"/>
            <a:r>
              <a:rPr lang="en-US" sz="1900" dirty="0"/>
              <a:t>Physical Sciences</a:t>
            </a:r>
          </a:p>
          <a:p>
            <a:pPr marL="457200" lvl="1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Humanities </a:t>
            </a:r>
          </a:p>
          <a:p>
            <a:pPr lvl="1"/>
            <a:r>
              <a:rPr lang="en-US" sz="1900" dirty="0" smtClean="0"/>
              <a:t>History</a:t>
            </a:r>
          </a:p>
          <a:p>
            <a:pPr lvl="1"/>
            <a:r>
              <a:rPr lang="en-US" sz="1900" dirty="0" smtClean="0"/>
              <a:t>English</a:t>
            </a:r>
            <a:r>
              <a:rPr lang="en-US" sz="1900" dirty="0"/>
              <a:t>, European Culture and </a:t>
            </a:r>
            <a:r>
              <a:rPr lang="en-US" sz="1900" dirty="0" smtClean="0"/>
              <a:t>Languages</a:t>
            </a:r>
          </a:p>
          <a:p>
            <a:pPr lvl="1"/>
            <a:r>
              <a:rPr lang="en-US" sz="1900" dirty="0" smtClean="0"/>
              <a:t>Arts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52400" y="6489700"/>
            <a:ext cx="939800" cy="2794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mtClean="0"/>
              <a:t>Page </a:t>
            </a:r>
            <a:fld id="{BB9ACB3B-81A4-6247-87B5-FC3E0A04C89B}" type="slidenum">
              <a:rPr lang="en-US" smtClean="0"/>
              <a:pPr algn="l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5862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478155"/>
            <a:ext cx="8291513" cy="576263"/>
          </a:xfrm>
        </p:spPr>
        <p:txBody>
          <a:bodyPr/>
          <a:lstStyle/>
          <a:p>
            <a:r>
              <a:rPr lang="en-GB" dirty="0" smtClean="0"/>
              <a:t>Existing links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03200" y="6418580"/>
            <a:ext cx="673100" cy="2667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mtClean="0"/>
              <a:t>Page </a:t>
            </a:r>
            <a:fld id="{BB9ACB3B-81A4-6247-87B5-FC3E0A04C89B}" type="slidenum">
              <a:rPr lang="en-US" smtClean="0"/>
              <a:pPr algn="l"/>
              <a:t>19</a:t>
            </a:fld>
            <a:endParaRPr lang="en-US" dirty="0"/>
          </a:p>
        </p:txBody>
      </p:sp>
      <p:graphicFrame>
        <p:nvGraphicFramePr>
          <p:cNvPr id="21" name="Content Placeholder 20"/>
          <p:cNvGraphicFramePr>
            <a:graphicFrameLocks noGrp="1"/>
          </p:cNvGraphicFramePr>
          <p:nvPr>
            <p:ph idx="1"/>
            <p:extLst/>
          </p:nvPr>
        </p:nvGraphicFramePr>
        <p:xfrm>
          <a:off x="2073593" y="1402080"/>
          <a:ext cx="5566727" cy="4248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5476240" y="1159749"/>
            <a:ext cx="1026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China</a:t>
            </a:r>
            <a:endParaRPr lang="en-GB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5750560" y="1738243"/>
            <a:ext cx="1361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Vietnam</a:t>
            </a:r>
            <a:endParaRPr lang="en-GB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6380480" y="1398804"/>
            <a:ext cx="1595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Malaysia</a:t>
            </a:r>
            <a:endParaRPr lang="en-GB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6941820" y="1782204"/>
            <a:ext cx="1595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Turkey</a:t>
            </a:r>
            <a:endParaRPr lang="en-GB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6431280" y="2153136"/>
            <a:ext cx="1595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Ukraine</a:t>
            </a:r>
            <a:endParaRPr lang="en-GB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6431280" y="998707"/>
            <a:ext cx="1595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India</a:t>
            </a:r>
            <a:endParaRPr lang="en-GB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7283767" y="933419"/>
            <a:ext cx="1595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Bangladesh</a:t>
            </a:r>
            <a:endParaRPr lang="en-GB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7825263" y="1728841"/>
            <a:ext cx="1595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Sri Lanka</a:t>
            </a:r>
            <a:endParaRPr lang="en-GB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7739380" y="1345441"/>
            <a:ext cx="1595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Cambodia</a:t>
            </a:r>
            <a:endParaRPr lang="en-GB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6004560" y="2458117"/>
            <a:ext cx="1595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Guinea</a:t>
            </a:r>
            <a:endParaRPr lang="en-GB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4165600" y="1099980"/>
            <a:ext cx="1595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Thailand</a:t>
            </a:r>
            <a:endParaRPr lang="en-GB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5017134" y="792436"/>
            <a:ext cx="1361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Columbia</a:t>
            </a:r>
            <a:endParaRPr lang="en-GB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6941820" y="5072291"/>
            <a:ext cx="1595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Malaysia</a:t>
            </a:r>
            <a:endParaRPr lang="en-GB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6463030" y="5492451"/>
            <a:ext cx="1595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Thailand</a:t>
            </a:r>
            <a:endParaRPr lang="en-GB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7785100" y="5488647"/>
            <a:ext cx="1595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Mexico</a:t>
            </a:r>
            <a:endParaRPr lang="en-GB" sz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7975600" y="4816538"/>
            <a:ext cx="1595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Brazil</a:t>
            </a:r>
            <a:endParaRPr lang="en-GB" sz="1200" dirty="0"/>
          </a:p>
        </p:txBody>
      </p:sp>
      <p:sp>
        <p:nvSpPr>
          <p:cNvPr id="43" name="TextBox 42"/>
          <p:cNvSpPr txBox="1"/>
          <p:nvPr/>
        </p:nvSpPr>
        <p:spPr>
          <a:xfrm>
            <a:off x="3582353" y="787126"/>
            <a:ext cx="1595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Indonesia</a:t>
            </a:r>
            <a:endParaRPr lang="en-GB" sz="1200" dirty="0"/>
          </a:p>
        </p:txBody>
      </p:sp>
      <p:sp>
        <p:nvSpPr>
          <p:cNvPr id="44" name="TextBox 43"/>
          <p:cNvSpPr txBox="1"/>
          <p:nvPr/>
        </p:nvSpPr>
        <p:spPr>
          <a:xfrm>
            <a:off x="3362960" y="1293171"/>
            <a:ext cx="1595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Kenya </a:t>
            </a:r>
            <a:endParaRPr lang="en-GB" sz="1200" dirty="0"/>
          </a:p>
        </p:txBody>
      </p:sp>
      <p:sp>
        <p:nvSpPr>
          <p:cNvPr id="45" name="TextBox 44"/>
          <p:cNvSpPr txBox="1"/>
          <p:nvPr/>
        </p:nvSpPr>
        <p:spPr>
          <a:xfrm>
            <a:off x="2641600" y="1052990"/>
            <a:ext cx="1595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Seychelles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548880" y="2287132"/>
            <a:ext cx="1595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Mauritius</a:t>
            </a:r>
            <a:endParaRPr lang="en-GB" sz="1200" dirty="0"/>
          </a:p>
        </p:txBody>
      </p:sp>
      <p:sp>
        <p:nvSpPr>
          <p:cNvPr id="47" name="TextBox 46"/>
          <p:cNvSpPr txBox="1"/>
          <p:nvPr/>
        </p:nvSpPr>
        <p:spPr>
          <a:xfrm>
            <a:off x="2578100" y="1617803"/>
            <a:ext cx="1595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Madagascar</a:t>
            </a:r>
            <a:endParaRPr lang="en-GB" sz="1200" dirty="0"/>
          </a:p>
        </p:txBody>
      </p:sp>
      <p:sp>
        <p:nvSpPr>
          <p:cNvPr id="49" name="TextBox 48"/>
          <p:cNvSpPr txBox="1"/>
          <p:nvPr/>
        </p:nvSpPr>
        <p:spPr>
          <a:xfrm>
            <a:off x="1476217" y="1350910"/>
            <a:ext cx="1595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East Timor</a:t>
            </a:r>
            <a:endParaRPr lang="en-GB" sz="1200" dirty="0"/>
          </a:p>
        </p:txBody>
      </p:sp>
      <p:sp>
        <p:nvSpPr>
          <p:cNvPr id="50" name="TextBox 49"/>
          <p:cNvSpPr txBox="1"/>
          <p:nvPr/>
        </p:nvSpPr>
        <p:spPr>
          <a:xfrm>
            <a:off x="7112000" y="591202"/>
            <a:ext cx="16875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Mozambique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228840" y="4585238"/>
            <a:ext cx="1595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India</a:t>
            </a:r>
            <a:endParaRPr lang="en-GB" sz="1200" dirty="0"/>
          </a:p>
        </p:txBody>
      </p:sp>
      <p:sp>
        <p:nvSpPr>
          <p:cNvPr id="52" name="TextBox 51"/>
          <p:cNvSpPr txBox="1"/>
          <p:nvPr/>
        </p:nvSpPr>
        <p:spPr>
          <a:xfrm>
            <a:off x="1519873" y="1743022"/>
            <a:ext cx="1595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Tanzania</a:t>
            </a:r>
            <a:endParaRPr lang="en-GB" sz="1200" dirty="0"/>
          </a:p>
        </p:txBody>
      </p:sp>
      <p:sp>
        <p:nvSpPr>
          <p:cNvPr id="53" name="TextBox 52"/>
          <p:cNvSpPr txBox="1"/>
          <p:nvPr/>
        </p:nvSpPr>
        <p:spPr>
          <a:xfrm>
            <a:off x="2485073" y="2009915"/>
            <a:ext cx="1595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Jamaica</a:t>
            </a:r>
            <a:endParaRPr lang="en-GB" sz="1200" dirty="0"/>
          </a:p>
        </p:txBody>
      </p:sp>
      <p:sp>
        <p:nvSpPr>
          <p:cNvPr id="54" name="TextBox 53"/>
          <p:cNvSpPr txBox="1"/>
          <p:nvPr/>
        </p:nvSpPr>
        <p:spPr>
          <a:xfrm>
            <a:off x="6082666" y="660482"/>
            <a:ext cx="1361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Peru</a:t>
            </a:r>
            <a:endParaRPr lang="en-GB" sz="1200" dirty="0"/>
          </a:p>
        </p:txBody>
      </p:sp>
      <p:sp>
        <p:nvSpPr>
          <p:cNvPr id="55" name="TextBox 54"/>
          <p:cNvSpPr txBox="1"/>
          <p:nvPr/>
        </p:nvSpPr>
        <p:spPr>
          <a:xfrm>
            <a:off x="4603910" y="478155"/>
            <a:ext cx="1026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Uganda</a:t>
            </a:r>
            <a:endParaRPr lang="en-GB" sz="1200" dirty="0"/>
          </a:p>
        </p:txBody>
      </p:sp>
      <p:sp>
        <p:nvSpPr>
          <p:cNvPr id="56" name="TextBox 55"/>
          <p:cNvSpPr txBox="1"/>
          <p:nvPr/>
        </p:nvSpPr>
        <p:spPr>
          <a:xfrm>
            <a:off x="732473" y="2113553"/>
            <a:ext cx="18618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Papua New Guinea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072141" y="4989627"/>
            <a:ext cx="1595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Zimbabwe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311100" y="5367283"/>
            <a:ext cx="1595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South Africa</a:t>
            </a:r>
            <a:endParaRPr lang="en-GB" sz="1200" dirty="0"/>
          </a:p>
        </p:txBody>
      </p:sp>
      <p:sp>
        <p:nvSpPr>
          <p:cNvPr id="58" name="TextBox 57"/>
          <p:cNvSpPr txBox="1"/>
          <p:nvPr/>
        </p:nvSpPr>
        <p:spPr>
          <a:xfrm>
            <a:off x="1844040" y="4678038"/>
            <a:ext cx="1595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Malawi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519873" y="5211648"/>
            <a:ext cx="1595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Zambia</a:t>
            </a:r>
            <a:endParaRPr lang="en-GB" sz="1200" dirty="0"/>
          </a:p>
        </p:txBody>
      </p:sp>
      <p:sp>
        <p:nvSpPr>
          <p:cNvPr id="60" name="TextBox 59"/>
          <p:cNvSpPr txBox="1"/>
          <p:nvPr/>
        </p:nvSpPr>
        <p:spPr>
          <a:xfrm>
            <a:off x="1175187" y="4849490"/>
            <a:ext cx="1595120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200" dirty="0" smtClean="0"/>
          </a:p>
          <a:p>
            <a:endParaRPr lang="en-GB" sz="1200" dirty="0"/>
          </a:p>
        </p:txBody>
      </p:sp>
      <p:sp>
        <p:nvSpPr>
          <p:cNvPr id="61" name="TextBox 60"/>
          <p:cNvSpPr txBox="1"/>
          <p:nvPr/>
        </p:nvSpPr>
        <p:spPr>
          <a:xfrm>
            <a:off x="1211919" y="4849490"/>
            <a:ext cx="1595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Vietnam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4415262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48" grpId="0"/>
      <p:bldP spid="57" grpId="0"/>
      <p:bldP spid="58" grpId="0"/>
      <p:bldP spid="59" grpId="0"/>
      <p:bldP spid="60" grpId="0"/>
      <p:bldP spid="6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704" y="3429000"/>
            <a:ext cx="8280000" cy="828000"/>
          </a:xfrm>
        </p:spPr>
        <p:txBody>
          <a:bodyPr/>
          <a:lstStyle/>
          <a:p>
            <a:r>
              <a:rPr lang="en-GB" dirty="0" smtClean="0"/>
              <a:t>	IAN Harrison </a:t>
            </a:r>
            <a:br>
              <a:rPr lang="en-GB" dirty="0" smtClean="0"/>
            </a:br>
            <a:r>
              <a:rPr lang="en-GB" dirty="0" smtClean="0"/>
              <a:t>university of reading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757946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next 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473" y="2283498"/>
            <a:ext cx="7056004" cy="1384014"/>
          </a:xfrm>
        </p:spPr>
        <p:txBody>
          <a:bodyPr/>
          <a:lstStyle/>
          <a:p>
            <a:r>
              <a:rPr lang="en-GB" dirty="0" smtClean="0"/>
              <a:t>Interdisciplinary Collaborations</a:t>
            </a:r>
          </a:p>
          <a:p>
            <a:r>
              <a:rPr lang="en-GB" dirty="0" smtClean="0"/>
              <a:t>New Partnerships, i.e. government, academic, NGOs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Footer text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52400" y="6489700"/>
            <a:ext cx="673100" cy="2667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mtClean="0"/>
              <a:t>Page </a:t>
            </a:r>
            <a:fld id="{BB9ACB3B-81A4-6247-87B5-FC3E0A04C89B}" type="slidenum">
              <a:rPr lang="en-US" smtClean="0"/>
              <a:pPr algn="l"/>
              <a:t>20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838200" y="4014510"/>
            <a:ext cx="7056004" cy="193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55600" indent="-355600" algn="l" rtl="0" eaLnBrk="1" fontAlgn="ctr" hangingPunct="1">
              <a:spcBef>
                <a:spcPct val="35000"/>
              </a:spcBef>
              <a:spcAft>
                <a:spcPct val="0"/>
              </a:spcAft>
              <a:buClr>
                <a:schemeClr val="tx2"/>
              </a:buClr>
              <a:buSzPct val="17500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2800" indent="-277813" algn="l" rtl="0" eaLnBrk="1" fontAlgn="ctr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2pPr>
            <a:lvl3pPr marL="1168400" indent="-176213" algn="l" rtl="0" eaLnBrk="1" fontAlgn="ctr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3pPr>
            <a:lvl4pPr marL="1524000" indent="-176213" algn="l" rtl="0" eaLnBrk="1" fontAlgn="ctr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1879600" indent="-17621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5pPr>
            <a:lvl6pPr marL="2336800" indent="-17621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6pPr>
            <a:lvl7pPr marL="2794000" indent="-17621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3251200" indent="-17621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3708400" indent="-17621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GB" kern="0" dirty="0" smtClean="0"/>
              <a:t>Internal funding for new collaborations (meetings, sandpits, workshops)  </a:t>
            </a:r>
          </a:p>
          <a:p>
            <a:r>
              <a:rPr lang="en-GB" kern="0" dirty="0" smtClean="0"/>
              <a:t>Central support in writing, costing and submitting a grant proposals </a:t>
            </a:r>
            <a:endParaRPr lang="en-GB" kern="0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61473" y="3239293"/>
            <a:ext cx="8291513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kern="0" dirty="0" smtClean="0"/>
              <a:t>How can we support this?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24803384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3068960"/>
            <a:ext cx="8280000" cy="828000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Maria </a:t>
            </a:r>
            <a:r>
              <a:rPr lang="en-GB" dirty="0" err="1" smtClean="0"/>
              <a:t>shahgedanova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University of reading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F6A46F-80AB-49F3-8C7E-9717ED94545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0535A"/>
                </a:solidFill>
                <a:effectLst/>
                <a:uLnTx/>
                <a:uFillTx/>
                <a:latin typeface="Effra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50535A"/>
              </a:solidFill>
              <a:effectLst/>
              <a:uLnTx/>
              <a:uFillTx/>
              <a:latin typeface="Eff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3486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079593"/>
          </a:xfrm>
        </p:spPr>
        <p:txBody>
          <a:bodyPr/>
          <a:lstStyle/>
          <a:p>
            <a:r>
              <a:rPr lang="en-GB" sz="2800" dirty="0">
                <a:solidFill>
                  <a:schemeClr val="tx1"/>
                </a:solidFill>
              </a:rPr>
              <a:t>Building resilience and adaptation to climate change in Central Asia </a:t>
            </a:r>
            <a:br>
              <a:rPr lang="en-GB" sz="2800" dirty="0">
                <a:solidFill>
                  <a:schemeClr val="tx1"/>
                </a:solidFill>
              </a:rPr>
            </a:b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>
          <a:xfrm>
            <a:off x="150429" y="2356692"/>
            <a:ext cx="4040188" cy="442384"/>
          </a:xfrm>
          <a:solidFill>
            <a:srgbClr val="FFFFFF"/>
          </a:solidFill>
        </p:spPr>
        <p:txBody>
          <a:bodyPr/>
          <a:lstStyle/>
          <a:p>
            <a:r>
              <a:rPr lang="en-GB" dirty="0" smtClean="0">
                <a:solidFill>
                  <a:srgbClr val="C00000"/>
                </a:solidFill>
              </a:rPr>
              <a:t>Current / past projects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>
          <a:xfrm>
            <a:off x="41018" y="2777783"/>
            <a:ext cx="3810902" cy="3791540"/>
          </a:xfrm>
          <a:solidFill>
            <a:srgbClr val="FFFFFF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GB" sz="2200" dirty="0" smtClean="0">
                <a:solidFill>
                  <a:schemeClr val="bg1">
                    <a:lumMod val="50000"/>
                  </a:schemeClr>
                </a:solidFill>
              </a:rPr>
              <a:t>2015-17: ‘Climate change, water resources and food security in Kazakhstan’ (Newton Fund)</a:t>
            </a:r>
          </a:p>
          <a:p>
            <a:r>
              <a:rPr lang="en-GB" sz="2200" dirty="0" smtClean="0">
                <a:solidFill>
                  <a:schemeClr val="bg1">
                    <a:lumMod val="50000"/>
                  </a:schemeClr>
                </a:solidFill>
              </a:rPr>
              <a:t>EU-funded projects on climate and glacier change in Central Asia</a:t>
            </a:r>
          </a:p>
          <a:p>
            <a:r>
              <a:rPr lang="en-GB" sz="2200" dirty="0" smtClean="0">
                <a:solidFill>
                  <a:schemeClr val="bg1">
                    <a:lumMod val="50000"/>
                  </a:schemeClr>
                </a:solidFill>
              </a:rPr>
              <a:t>Assessment of desert dust emissions using remote sensing</a:t>
            </a:r>
            <a:endParaRPr lang="en-GB" sz="2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3"/>
          </p:nvPr>
        </p:nvSpPr>
        <p:spPr>
          <a:xfrm>
            <a:off x="4251042" y="2382996"/>
            <a:ext cx="4719941" cy="416080"/>
          </a:xfrm>
        </p:spPr>
        <p:txBody>
          <a:bodyPr/>
          <a:lstStyle/>
          <a:p>
            <a:r>
              <a:rPr lang="en-GB" dirty="0" smtClean="0">
                <a:solidFill>
                  <a:srgbClr val="C00000"/>
                </a:solidFill>
              </a:rPr>
              <a:t>Types of projects we consider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4"/>
          </p:nvPr>
        </p:nvSpPr>
        <p:spPr>
          <a:xfrm>
            <a:off x="4067944" y="2777783"/>
            <a:ext cx="5076055" cy="3786972"/>
          </a:xfrm>
          <a:solidFill>
            <a:srgbClr val="FFFFFF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Assessments of impacts of climate change and variability on </a:t>
            </a:r>
          </a:p>
          <a:p>
            <a:pPr lvl="1"/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Glacier change and associated hazards</a:t>
            </a:r>
          </a:p>
          <a:p>
            <a:pPr lvl="1"/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Water resources</a:t>
            </a:r>
          </a:p>
          <a:p>
            <a:pPr lvl="1"/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Agriculture</a:t>
            </a:r>
          </a:p>
          <a:p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Development of preparedness, resilience and adaptation</a:t>
            </a:r>
          </a:p>
          <a:p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Ecosystem and climate services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88" y="922509"/>
            <a:ext cx="8613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Maria Shahgedanova, Geography and Environmental Science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8F8F8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(m.shahgedanova@reading.ac.uk)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8F8F8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3909" y="1773464"/>
            <a:ext cx="8712968" cy="4616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GCRF countries: Kazakhstan (main partner), Kyrgyzstan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0531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75" y="21249"/>
            <a:ext cx="7272808" cy="1224136"/>
          </a:xfrm>
        </p:spPr>
        <p:txBody>
          <a:bodyPr/>
          <a:lstStyle/>
          <a:p>
            <a:r>
              <a:rPr lang="en-GB" sz="3200" dirty="0" smtClean="0">
                <a:solidFill>
                  <a:schemeClr val="bg1">
                    <a:lumMod val="50000"/>
                  </a:schemeClr>
                </a:solidFill>
              </a:rPr>
              <a:t>Current research building foundation for future projects</a:t>
            </a:r>
            <a:br>
              <a:rPr lang="en-GB" sz="32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sz="3200" dirty="0" smtClean="0">
                <a:solidFill>
                  <a:srgbClr val="C00000"/>
                </a:solidFill>
              </a:rPr>
              <a:t/>
            </a:r>
            <a:br>
              <a:rPr lang="en-GB" sz="3200" dirty="0" smtClean="0">
                <a:solidFill>
                  <a:srgbClr val="C00000"/>
                </a:solidFill>
              </a:rPr>
            </a:br>
            <a:endParaRPr lang="en-GB" sz="3200" dirty="0">
              <a:solidFill>
                <a:srgbClr val="C00000"/>
              </a:solidFill>
            </a:endParaRPr>
          </a:p>
        </p:txBody>
      </p:sp>
      <p:sp>
        <p:nvSpPr>
          <p:cNvPr id="10" name="Flowchart: Process 9"/>
          <p:cNvSpPr/>
          <p:nvPr/>
        </p:nvSpPr>
        <p:spPr bwMode="auto">
          <a:xfrm>
            <a:off x="200615" y="2233101"/>
            <a:ext cx="1512168" cy="612648"/>
          </a:xfrm>
          <a:prstGeom prst="flowChartProcess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dg Vesta"/>
                <a:ea typeface="+mn-ea"/>
                <a:cs typeface="+mn-cs"/>
              </a:rPr>
              <a:t>Hazards</a:t>
            </a:r>
          </a:p>
        </p:txBody>
      </p:sp>
      <p:sp>
        <p:nvSpPr>
          <p:cNvPr id="13" name="Flowchart: Process 12"/>
          <p:cNvSpPr/>
          <p:nvPr/>
        </p:nvSpPr>
        <p:spPr bwMode="auto">
          <a:xfrm>
            <a:off x="2082079" y="2224624"/>
            <a:ext cx="2592288" cy="649903"/>
          </a:xfrm>
          <a:prstGeom prst="flowChartProcess">
            <a:avLst/>
          </a:prstGeom>
          <a:noFill/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dg Vesta"/>
                <a:ea typeface="+mn-ea"/>
                <a:cs typeface="+mn-cs"/>
              </a:rPr>
              <a:t>Water resources</a:t>
            </a:r>
          </a:p>
        </p:txBody>
      </p:sp>
      <p:sp>
        <p:nvSpPr>
          <p:cNvPr id="14" name="Flowchart: Process 13"/>
          <p:cNvSpPr/>
          <p:nvPr/>
        </p:nvSpPr>
        <p:spPr bwMode="auto">
          <a:xfrm>
            <a:off x="5005180" y="2228418"/>
            <a:ext cx="3167220" cy="622014"/>
          </a:xfrm>
          <a:prstGeom prst="flowChartProcess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dg Vesta"/>
                <a:ea typeface="+mn-ea"/>
                <a:cs typeface="+mn-cs"/>
              </a:rPr>
              <a:t>Agriculture</a:t>
            </a:r>
          </a:p>
        </p:txBody>
      </p:sp>
      <p:sp>
        <p:nvSpPr>
          <p:cNvPr id="16" name="Flowchart: Process 15"/>
          <p:cNvSpPr/>
          <p:nvPr/>
        </p:nvSpPr>
        <p:spPr bwMode="auto">
          <a:xfrm>
            <a:off x="91707" y="5238284"/>
            <a:ext cx="1741503" cy="1122199"/>
          </a:xfrm>
          <a:prstGeom prst="flowChartProcess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dg Vesta"/>
                <a:ea typeface="+mn-ea"/>
                <a:cs typeface="+mn-cs"/>
              </a:rPr>
              <a:t>Evolution of lakes and GLOF</a:t>
            </a:r>
          </a:p>
        </p:txBody>
      </p:sp>
      <p:sp>
        <p:nvSpPr>
          <p:cNvPr id="17" name="Flowchart: Process 16"/>
          <p:cNvSpPr/>
          <p:nvPr/>
        </p:nvSpPr>
        <p:spPr bwMode="auto">
          <a:xfrm>
            <a:off x="2019011" y="4999851"/>
            <a:ext cx="2428188" cy="1599067"/>
          </a:xfrm>
          <a:prstGeom prst="flowChartProcess">
            <a:avLst/>
          </a:prstGeom>
          <a:noFill/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dg Vesta"/>
                <a:ea typeface="+mn-ea"/>
                <a:cs typeface="+mn-cs"/>
              </a:rPr>
              <a:t>P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dg Vesta"/>
                <a:ea typeface="+mn-ea"/>
                <a:cs typeface="+mn-cs"/>
              </a:rPr>
              <a:t>ast changes in runoff; future hydrological scenarios</a:t>
            </a:r>
          </a:p>
        </p:txBody>
      </p:sp>
      <p:sp>
        <p:nvSpPr>
          <p:cNvPr id="20" name="Flowchart: Process 19"/>
          <p:cNvSpPr/>
          <p:nvPr/>
        </p:nvSpPr>
        <p:spPr bwMode="auto">
          <a:xfrm>
            <a:off x="7418320" y="2906207"/>
            <a:ext cx="1575929" cy="814631"/>
          </a:xfrm>
          <a:prstGeom prst="flowChartProcess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dg Vesta"/>
                <a:ea typeface="+mn-ea"/>
                <a:cs typeface="+mn-cs"/>
              </a:rPr>
              <a:t>Soil moisture</a:t>
            </a:r>
          </a:p>
        </p:txBody>
      </p:sp>
      <p:sp>
        <p:nvSpPr>
          <p:cNvPr id="21" name="Flowchart: Process 20"/>
          <p:cNvSpPr/>
          <p:nvPr/>
        </p:nvSpPr>
        <p:spPr bwMode="auto">
          <a:xfrm>
            <a:off x="7418321" y="4619399"/>
            <a:ext cx="1575929" cy="669961"/>
          </a:xfrm>
          <a:prstGeom prst="flowChartProcess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dg Vesta"/>
                <a:ea typeface="+mn-ea"/>
                <a:cs typeface="+mn-cs"/>
              </a:rPr>
              <a:t>Crop modelling</a:t>
            </a:r>
          </a:p>
        </p:txBody>
      </p:sp>
      <p:sp>
        <p:nvSpPr>
          <p:cNvPr id="23" name="Flowchart: Alternate Process 22"/>
          <p:cNvSpPr/>
          <p:nvPr/>
        </p:nvSpPr>
        <p:spPr bwMode="auto">
          <a:xfrm>
            <a:off x="4766589" y="3088609"/>
            <a:ext cx="2510997" cy="960153"/>
          </a:xfrm>
          <a:prstGeom prst="flowChartAlternateProcess">
            <a:avLst/>
          </a:prstGeom>
          <a:noFill/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dg Vesta"/>
                <a:ea typeface="+mn-ea"/>
                <a:cs typeface="+mn-cs"/>
              </a:rPr>
              <a:t>Preparedness (work with stakeholders)</a:t>
            </a:r>
          </a:p>
        </p:txBody>
      </p:sp>
      <p:sp>
        <p:nvSpPr>
          <p:cNvPr id="24" name="Flowchart: Alternate Process 23"/>
          <p:cNvSpPr/>
          <p:nvPr/>
        </p:nvSpPr>
        <p:spPr bwMode="auto">
          <a:xfrm>
            <a:off x="5137378" y="4498173"/>
            <a:ext cx="1979478" cy="856835"/>
          </a:xfrm>
          <a:prstGeom prst="flowChartAlternateProcess">
            <a:avLst/>
          </a:prstGeom>
          <a:noFill/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dg Vesta"/>
                <a:ea typeface="+mn-ea"/>
                <a:cs typeface="+mn-cs"/>
              </a:rPr>
              <a:t>Water availability</a:t>
            </a:r>
          </a:p>
        </p:txBody>
      </p:sp>
      <p:sp>
        <p:nvSpPr>
          <p:cNvPr id="25" name="Flowchart: Terminator 24"/>
          <p:cNvSpPr/>
          <p:nvPr/>
        </p:nvSpPr>
        <p:spPr bwMode="auto">
          <a:xfrm>
            <a:off x="5624912" y="5552153"/>
            <a:ext cx="2835520" cy="1162542"/>
          </a:xfrm>
          <a:prstGeom prst="flowChartTerminator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dg Vesta"/>
                <a:ea typeface="+mn-ea"/>
                <a:cs typeface="+mn-cs"/>
              </a:rPr>
              <a:t> Preparedness, resilience, adaptation</a:t>
            </a:r>
          </a:p>
        </p:txBody>
      </p:sp>
      <p:sp>
        <p:nvSpPr>
          <p:cNvPr id="26" name="Flowchart: Terminator 25"/>
          <p:cNvSpPr/>
          <p:nvPr/>
        </p:nvSpPr>
        <p:spPr bwMode="auto">
          <a:xfrm>
            <a:off x="1180672" y="1248342"/>
            <a:ext cx="6840760" cy="771415"/>
          </a:xfrm>
          <a:prstGeom prst="flowChartTerminator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dg Vesta"/>
                <a:ea typeface="+mn-ea"/>
                <a:cs typeface="+mn-cs"/>
              </a:rPr>
              <a:t>Recent past and projected climate change </a:t>
            </a:r>
          </a:p>
        </p:txBody>
      </p:sp>
      <p:sp>
        <p:nvSpPr>
          <p:cNvPr id="30" name="Down Arrow 29"/>
          <p:cNvSpPr/>
          <p:nvPr/>
        </p:nvSpPr>
        <p:spPr bwMode="auto">
          <a:xfrm>
            <a:off x="2709190" y="5005766"/>
            <a:ext cx="144016" cy="283594"/>
          </a:xfrm>
          <a:prstGeom prst="downArrow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dg Vesta"/>
              <a:ea typeface="+mn-ea"/>
              <a:cs typeface="+mn-cs"/>
            </a:endParaRPr>
          </a:p>
        </p:txBody>
      </p:sp>
      <p:sp>
        <p:nvSpPr>
          <p:cNvPr id="32" name="Bent-Up Arrow 31"/>
          <p:cNvSpPr/>
          <p:nvPr/>
        </p:nvSpPr>
        <p:spPr bwMode="auto">
          <a:xfrm>
            <a:off x="4601052" y="5511351"/>
            <a:ext cx="819145" cy="576064"/>
          </a:xfrm>
          <a:prstGeom prst="bentUpArrow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dg Vesta"/>
              <a:ea typeface="+mn-ea"/>
              <a:cs typeface="+mn-cs"/>
            </a:endParaRPr>
          </a:p>
        </p:txBody>
      </p:sp>
      <p:sp>
        <p:nvSpPr>
          <p:cNvPr id="34" name="Flowchart: Data 33"/>
          <p:cNvSpPr/>
          <p:nvPr/>
        </p:nvSpPr>
        <p:spPr bwMode="auto">
          <a:xfrm>
            <a:off x="1502706" y="4242812"/>
            <a:ext cx="1981990" cy="612648"/>
          </a:xfrm>
          <a:prstGeom prst="flowChartInputOutput">
            <a:avLst/>
          </a:prstGeom>
          <a:noFill/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2864">
                    <a:lumMod val="60000"/>
                    <a:lumOff val="40000"/>
                  </a:srgbClr>
                </a:solidFill>
                <a:effectLst/>
                <a:uLnTx/>
                <a:uFillTx/>
                <a:latin typeface="Rdg Vesta"/>
                <a:ea typeface="+mn-ea"/>
                <a:cs typeface="+mn-cs"/>
              </a:rPr>
              <a:t>Remote sensing </a:t>
            </a:r>
          </a:p>
        </p:txBody>
      </p:sp>
      <p:sp>
        <p:nvSpPr>
          <p:cNvPr id="35" name="Flowchart: Data 34"/>
          <p:cNvSpPr/>
          <p:nvPr/>
        </p:nvSpPr>
        <p:spPr bwMode="auto">
          <a:xfrm>
            <a:off x="3298130" y="4225320"/>
            <a:ext cx="1777920" cy="612648"/>
          </a:xfrm>
          <a:prstGeom prst="flowChartInputOutput">
            <a:avLst/>
          </a:prstGeom>
          <a:noFill/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2864">
                    <a:lumMod val="60000"/>
                    <a:lumOff val="40000"/>
                  </a:srgbClr>
                </a:solidFill>
                <a:effectLst/>
                <a:uLnTx/>
                <a:uFillTx/>
                <a:latin typeface="Rdg Vesta"/>
                <a:ea typeface="+mn-ea"/>
                <a:cs typeface="+mn-cs"/>
              </a:rPr>
              <a:t>Models </a:t>
            </a:r>
          </a:p>
        </p:txBody>
      </p:sp>
      <p:sp>
        <p:nvSpPr>
          <p:cNvPr id="36" name="Flowchart: Data 35"/>
          <p:cNvSpPr/>
          <p:nvPr/>
        </p:nvSpPr>
        <p:spPr bwMode="auto">
          <a:xfrm>
            <a:off x="-9943" y="4260304"/>
            <a:ext cx="1753696" cy="612648"/>
          </a:xfrm>
          <a:prstGeom prst="flowChartInputOutput">
            <a:avLst/>
          </a:prstGeom>
          <a:noFill/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2864">
                    <a:lumMod val="60000"/>
                    <a:lumOff val="40000"/>
                  </a:srgbClr>
                </a:solidFill>
                <a:effectLst/>
                <a:uLnTx/>
                <a:uFillTx/>
                <a:latin typeface="Rdg Vesta"/>
                <a:ea typeface="+mn-ea"/>
                <a:cs typeface="+mn-cs"/>
              </a:rPr>
              <a:t>In situ</a:t>
            </a:r>
          </a:p>
        </p:txBody>
      </p:sp>
      <p:sp>
        <p:nvSpPr>
          <p:cNvPr id="37" name="Flowchart: Data 36"/>
          <p:cNvSpPr/>
          <p:nvPr/>
        </p:nvSpPr>
        <p:spPr bwMode="auto">
          <a:xfrm>
            <a:off x="7350549" y="3819411"/>
            <a:ext cx="1643701" cy="612648"/>
          </a:xfrm>
          <a:prstGeom prst="flowChartInputOutput">
            <a:avLst/>
          </a:prstGeom>
          <a:noFill/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2864">
                    <a:lumMod val="60000"/>
                    <a:lumOff val="40000"/>
                  </a:srgbClr>
                </a:solidFill>
                <a:effectLst/>
                <a:uLnTx/>
                <a:uFillTx/>
                <a:latin typeface="Rdg Vesta"/>
                <a:ea typeface="+mn-ea"/>
                <a:cs typeface="+mn-cs"/>
              </a:rPr>
              <a:t>In situ, SMOS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928240" y="3966438"/>
            <a:ext cx="535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+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2" name="Flowchart: Preparation 41"/>
          <p:cNvSpPr/>
          <p:nvPr/>
        </p:nvSpPr>
        <p:spPr bwMode="auto">
          <a:xfrm>
            <a:off x="467545" y="2956681"/>
            <a:ext cx="3971398" cy="1149993"/>
          </a:xfrm>
          <a:prstGeom prst="flowChartPreparatio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dg Vesta"/>
                <a:ea typeface="+mn-ea"/>
                <a:cs typeface="+mn-cs"/>
              </a:rPr>
              <a:t>Documenting and modelling glacier change</a:t>
            </a:r>
          </a:p>
        </p:txBody>
      </p:sp>
    </p:spTree>
    <p:extLst>
      <p:ext uri="{BB962C8B-B14F-4D97-AF65-F5344CB8AC3E}">
        <p14:creationId xmlns:p14="http://schemas.microsoft.com/office/powerpoint/2010/main" val="1136468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60" y="0"/>
            <a:ext cx="8229600" cy="472273"/>
          </a:xfrm>
        </p:spPr>
        <p:txBody>
          <a:bodyPr/>
          <a:lstStyle/>
          <a:p>
            <a:r>
              <a:rPr lang="en-GB" sz="3200" dirty="0" smtClean="0">
                <a:solidFill>
                  <a:schemeClr val="bg1">
                    <a:lumMod val="50000"/>
                  </a:schemeClr>
                </a:solidFill>
              </a:rPr>
              <a:t>Collaboration</a:t>
            </a:r>
            <a:endParaRPr lang="en-GB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0" y="472273"/>
            <a:ext cx="6708830" cy="523996"/>
          </a:xfrm>
        </p:spPr>
        <p:txBody>
          <a:bodyPr/>
          <a:lstStyle/>
          <a:p>
            <a:r>
              <a:rPr lang="en-GB" b="0" dirty="0" smtClean="0">
                <a:solidFill>
                  <a:srgbClr val="C00000"/>
                </a:solidFill>
              </a:rPr>
              <a:t>We have</a:t>
            </a:r>
            <a:endParaRPr lang="en-GB" b="0" dirty="0">
              <a:solidFill>
                <a:srgbClr val="C0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-5644" y="908720"/>
            <a:ext cx="9053010" cy="3948302"/>
          </a:xfrm>
        </p:spPr>
        <p:txBody>
          <a:bodyPr/>
          <a:lstStyle/>
          <a:p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Very extensive links in the region with research institutions and stakeholders</a:t>
            </a: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onitoring facilities established by our previous projects</a:t>
            </a:r>
          </a:p>
          <a:p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Extensive data bases </a:t>
            </a:r>
          </a:p>
          <a:p>
            <a:pPr lvl="1"/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Multi-model climate projections at 25 km resolution</a:t>
            </a:r>
          </a:p>
          <a:p>
            <a:pPr lvl="1"/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Hydrological data bases (daily time step) dating to the 1950s; future scenarios</a:t>
            </a:r>
          </a:p>
          <a:p>
            <a:pPr lvl="1"/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Extensive glaciological data bases</a:t>
            </a:r>
          </a:p>
          <a:p>
            <a:pPr lvl="1"/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Soil moisture data bases (in situ) and SMOS (near real-time output)</a:t>
            </a:r>
          </a:p>
          <a:p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Expertise in climate, hydrological and glaciological modelling, and social science</a:t>
            </a:r>
          </a:p>
          <a:p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120764" y="4967908"/>
            <a:ext cx="4041775" cy="552099"/>
          </a:xfrm>
        </p:spPr>
        <p:txBody>
          <a:bodyPr/>
          <a:lstStyle/>
          <a:p>
            <a:r>
              <a:rPr lang="en-GB" b="0" dirty="0" smtClean="0">
                <a:solidFill>
                  <a:srgbClr val="C00000"/>
                </a:solidFill>
              </a:rPr>
              <a:t>We need</a:t>
            </a:r>
            <a:endParaRPr lang="en-GB" b="0" dirty="0">
              <a:solidFill>
                <a:srgbClr val="C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0" y="5520007"/>
            <a:ext cx="9144000" cy="1275787"/>
          </a:xfrm>
        </p:spPr>
        <p:txBody>
          <a:bodyPr/>
          <a:lstStyle/>
          <a:p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Shift towards developing near real-time data delivered to stakeholders and seasonal forecasts: Relevant expertise</a:t>
            </a:r>
          </a:p>
          <a:p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Collaborators working in Arts and Humanities</a:t>
            </a:r>
          </a:p>
        </p:txBody>
      </p:sp>
    </p:spTree>
    <p:extLst>
      <p:ext uri="{BB962C8B-B14F-4D97-AF65-F5344CB8AC3E}">
        <p14:creationId xmlns:p14="http://schemas.microsoft.com/office/powerpoint/2010/main" val="25827103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3573016"/>
            <a:ext cx="8280000" cy="828000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	</a:t>
            </a:r>
            <a:br>
              <a:rPr lang="en-GB" dirty="0" smtClean="0"/>
            </a:br>
            <a:r>
              <a:rPr lang="en-GB" dirty="0" smtClean="0"/>
              <a:t>		SUZ </a:t>
            </a:r>
            <a:r>
              <a:rPr lang="en-GB" dirty="0" err="1" smtClean="0"/>
              <a:t>Naeve</a:t>
            </a:r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 smtClean="0"/>
              <a:t>			</a:t>
            </a:r>
            <a:r>
              <a:rPr lang="en-GB" dirty="0" err="1" smtClean="0"/>
              <a:t>CABi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>
                <a:solidFill>
                  <a:srgbClr val="50535A"/>
                </a:solidFill>
              </a:rPr>
              <a:pPr/>
              <a:t>25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1275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44000" cy="4725143"/>
          </a:xfrm>
        </p:spPr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07504" y="5822310"/>
            <a:ext cx="8928990" cy="341007"/>
          </a:xfrm>
        </p:spPr>
        <p:txBody>
          <a:bodyPr/>
          <a:lstStyle/>
          <a:p>
            <a:r>
              <a:rPr lang="en-GB" dirty="0" err="1" smtClean="0">
                <a:latin typeface="Arial" panose="020B0604020202020204" pitchFamily="34" charset="0"/>
              </a:rPr>
              <a:t>Suz</a:t>
            </a:r>
            <a:r>
              <a:rPr lang="en-GB" dirty="0" smtClean="0">
                <a:latin typeface="Arial" panose="020B0604020202020204" pitchFamily="34" charset="0"/>
              </a:rPr>
              <a:t> Neave, Project Development Officer</a:t>
            </a:r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5627" y="4653136"/>
            <a:ext cx="8229600" cy="1143000"/>
          </a:xfrm>
        </p:spPr>
        <p:txBody>
          <a:bodyPr>
            <a:normAutofit/>
          </a:bodyPr>
          <a:lstStyle/>
          <a:p>
            <a:r>
              <a:rPr lang="en-GB" sz="4000" dirty="0" smtClean="0"/>
              <a:t>CAB International (CABI) 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29879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275856" y="548680"/>
            <a:ext cx="5839667" cy="56166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550" b="1" dirty="0" smtClean="0"/>
              <a:t>International Development</a:t>
            </a:r>
          </a:p>
          <a:p>
            <a:r>
              <a:rPr lang="en-GB" sz="1550" dirty="0" smtClean="0"/>
              <a:t>Plant health/IPM e.g. </a:t>
            </a:r>
            <a:r>
              <a:rPr lang="en-GB" sz="1550" dirty="0" err="1" smtClean="0"/>
              <a:t>Plantwise</a:t>
            </a:r>
            <a:r>
              <a:rPr lang="en-GB" sz="1550" dirty="0" smtClean="0"/>
              <a:t>: ~8m farmers reached</a:t>
            </a:r>
            <a:endParaRPr lang="en-GB" sz="1550" dirty="0"/>
          </a:p>
          <a:p>
            <a:r>
              <a:rPr lang="en-GB" sz="1550" dirty="0" smtClean="0"/>
              <a:t>Invasive species management</a:t>
            </a:r>
          </a:p>
          <a:p>
            <a:r>
              <a:rPr lang="en-GB" sz="1550" dirty="0" smtClean="0"/>
              <a:t>Development communications &amp; extension. e.g. Africa Soil Health Consortium</a:t>
            </a:r>
          </a:p>
          <a:p>
            <a:r>
              <a:rPr lang="en-GB" sz="1550" dirty="0" smtClean="0"/>
              <a:t>Trade &amp; market access</a:t>
            </a:r>
          </a:p>
          <a:p>
            <a:r>
              <a:rPr lang="en-GB" sz="1550" dirty="0" smtClean="0"/>
              <a:t>Mobile outreach (~7m farmers reached via 21 services)</a:t>
            </a:r>
          </a:p>
          <a:p>
            <a:r>
              <a:rPr lang="en-GB" sz="1550" dirty="0" smtClean="0"/>
              <a:t>Partnerships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GB" sz="1550" b="1" dirty="0"/>
              <a:t>Knowledge Management &amp; Content </a:t>
            </a:r>
            <a:r>
              <a:rPr lang="en-GB" sz="1550" b="1" dirty="0" smtClean="0"/>
              <a:t>Curation</a:t>
            </a:r>
          </a:p>
          <a:p>
            <a:r>
              <a:rPr lang="en-GB" sz="1550" dirty="0" smtClean="0"/>
              <a:t>CAB </a:t>
            </a:r>
            <a:r>
              <a:rPr lang="en-GB" sz="1550" dirty="0"/>
              <a:t>Abstracts (11m records); Compendia, Books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GB" sz="1550" b="1" dirty="0"/>
              <a:t>Professional microbial services </a:t>
            </a:r>
            <a:endParaRPr lang="en-GB" sz="1550" dirty="0" smtClean="0"/>
          </a:p>
          <a:p>
            <a:r>
              <a:rPr lang="en-GB" sz="1550" dirty="0"/>
              <a:t>M</a:t>
            </a:r>
            <a:r>
              <a:rPr lang="en-GB" sz="1550" dirty="0" smtClean="0"/>
              <a:t>icroorganism collection screening and supply; testing </a:t>
            </a:r>
            <a:r>
              <a:rPr lang="en-GB" sz="1550" dirty="0"/>
              <a:t>and consultancy </a:t>
            </a:r>
            <a:r>
              <a:rPr lang="en-GB" sz="1550" dirty="0" smtClean="0"/>
              <a:t>services; microbiological identifications; preservation </a:t>
            </a:r>
            <a:r>
              <a:rPr lang="en-GB" sz="1550" dirty="0"/>
              <a:t>&amp; </a:t>
            </a:r>
            <a:r>
              <a:rPr lang="en-GB" sz="1550" dirty="0" smtClean="0"/>
              <a:t>patenting; next generation sequencing capability</a:t>
            </a:r>
            <a:endParaRPr lang="en-GB" sz="1550" dirty="0"/>
          </a:p>
          <a:p>
            <a:pPr marL="0" indent="0">
              <a:spcBef>
                <a:spcPts val="1800"/>
              </a:spcBef>
              <a:buNone/>
            </a:pPr>
            <a:r>
              <a:rPr lang="en-GB" sz="1550" b="1" dirty="0" smtClean="0"/>
              <a:t>Developing…</a:t>
            </a:r>
          </a:p>
          <a:p>
            <a:r>
              <a:rPr lang="en-GB" sz="1550" dirty="0" smtClean="0"/>
              <a:t>Nutrition-sensitive ag</a:t>
            </a:r>
          </a:p>
          <a:p>
            <a:r>
              <a:rPr lang="en-GB" sz="1550" dirty="0" smtClean="0"/>
              <a:t>Data analytics and pest risk modelling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418720" y="110779"/>
            <a:ext cx="5472607" cy="914400"/>
          </a:xfrm>
        </p:spPr>
        <p:txBody>
          <a:bodyPr/>
          <a:lstStyle/>
          <a:p>
            <a:r>
              <a:rPr lang="en-GB" dirty="0" smtClean="0"/>
              <a:t>What are CABI’s activities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8" name="Picture Placeholder 7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276872"/>
            <a:ext cx="3132138" cy="1908000"/>
          </a:xfrm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514538"/>
            <a:ext cx="3132138" cy="1650765"/>
          </a:xfrm>
        </p:spPr>
      </p:pic>
    </p:spTree>
    <p:extLst>
      <p:ext uri="{BB962C8B-B14F-4D97-AF65-F5344CB8AC3E}">
        <p14:creationId xmlns:p14="http://schemas.microsoft.com/office/powerpoint/2010/main" val="139627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418721" y="980729"/>
            <a:ext cx="5473758" cy="2808311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 smtClean="0">
                <a:cs typeface="Arial" charset="0"/>
              </a:rPr>
              <a:t>Research that finds </a:t>
            </a:r>
            <a:r>
              <a:rPr lang="en-GB" sz="2000" dirty="0">
                <a:cs typeface="Arial" charset="0"/>
              </a:rPr>
              <a:t>solutions to agricultural and environmental problems</a:t>
            </a:r>
            <a:r>
              <a:rPr lang="en-GB" sz="2000" dirty="0" smtClean="0">
                <a:cs typeface="Arial" charset="0"/>
              </a:rPr>
              <a:t>:</a:t>
            </a:r>
            <a:endParaRPr lang="en-GB" sz="2000" dirty="0">
              <a:cs typeface="Arial" charset="0"/>
            </a:endParaRPr>
          </a:p>
          <a:p>
            <a:pPr marL="355600" lvl="1" indent="-355600">
              <a:buClr>
                <a:srgbClr val="78BE20"/>
              </a:buClr>
              <a:buFont typeface="Arial" charset="0"/>
              <a:buChar char="•"/>
            </a:pPr>
            <a:r>
              <a:rPr lang="en-GB" sz="2000" dirty="0">
                <a:cs typeface="Arial" charset="0"/>
              </a:rPr>
              <a:t>improving food security to help alleviate poverty</a:t>
            </a:r>
          </a:p>
          <a:p>
            <a:pPr marL="355600" lvl="1" indent="-355600">
              <a:buClr>
                <a:srgbClr val="78BE20"/>
              </a:buClr>
              <a:buFont typeface="Arial" charset="0"/>
              <a:buChar char="•"/>
            </a:pPr>
            <a:r>
              <a:rPr lang="en-GB" sz="2000" dirty="0">
                <a:cs typeface="Arial" charset="0"/>
              </a:rPr>
              <a:t>improving access to agricultural and scientific knowledge</a:t>
            </a:r>
          </a:p>
          <a:p>
            <a:pPr marL="355600" lvl="1" indent="-355600">
              <a:buClr>
                <a:srgbClr val="78BE20"/>
              </a:buClr>
              <a:buFont typeface="Arial" charset="0"/>
              <a:buChar char="•"/>
            </a:pPr>
            <a:r>
              <a:rPr lang="en-GB" sz="2000" dirty="0" smtClean="0">
                <a:cs typeface="Arial" charset="0"/>
              </a:rPr>
              <a:t>protecting </a:t>
            </a:r>
            <a:r>
              <a:rPr lang="en-GB" sz="2000" dirty="0">
                <a:cs typeface="Arial" charset="0"/>
              </a:rPr>
              <a:t>biodiversity by managing pests and diseases</a:t>
            </a:r>
          </a:p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419872" y="450850"/>
            <a:ext cx="5472607" cy="529878"/>
          </a:xfrm>
        </p:spPr>
        <p:txBody>
          <a:bodyPr/>
          <a:lstStyle/>
          <a:p>
            <a:r>
              <a:rPr lang="en-GB" dirty="0" smtClean="0"/>
              <a:t>Project interests</a:t>
            </a:r>
            <a:endParaRPr lang="en-GB" dirty="0"/>
          </a:p>
        </p:txBody>
      </p:sp>
      <p:pic>
        <p:nvPicPr>
          <p:cNvPr id="8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02" b="34502"/>
          <a:stretch>
            <a:fillRect/>
          </a:stretch>
        </p:blipFill>
        <p:spPr/>
      </p:pic>
      <p:pic>
        <p:nvPicPr>
          <p:cNvPr id="10" name="Picture 4"/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7" r="19907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3443312" y="3791868"/>
            <a:ext cx="5472607" cy="529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spcBef>
                <a:spcPct val="20000"/>
              </a:spcBef>
              <a:buClr>
                <a:srgbClr val="7BC143"/>
              </a:buClr>
              <a:buFont typeface="Arial" panose="020B0604020202020204" pitchFamily="34" charset="0"/>
              <a:buNone/>
              <a:defRPr sz="2600" b="1" kern="1200" baseline="0">
                <a:solidFill>
                  <a:srgbClr val="4C4C4C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539750" indent="-177800" algn="l" defTabSz="914400" rtl="0" eaLnBrk="1" latinLnBrk="0" hangingPunct="1">
              <a:spcBef>
                <a:spcPct val="20000"/>
              </a:spcBef>
              <a:buClr>
                <a:srgbClr val="7BC143"/>
              </a:buClr>
              <a:buFont typeface="Arial" panose="020B0604020202020204" pitchFamily="34" charset="0"/>
              <a:buChar char="●"/>
              <a:defRPr sz="1800" kern="120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730250" indent="-177800" algn="l" defTabSz="914400" rtl="0" eaLnBrk="1" latinLnBrk="0" hangingPunct="1">
              <a:spcBef>
                <a:spcPct val="20000"/>
              </a:spcBef>
              <a:buClr>
                <a:srgbClr val="7BC143"/>
              </a:buClr>
              <a:buFont typeface="Arial" panose="020B0604020202020204" pitchFamily="34" charset="0"/>
              <a:buChar char="●"/>
              <a:tabLst/>
              <a:defRPr sz="18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901700" indent="-177800" algn="l" defTabSz="914400" rtl="0" eaLnBrk="1" latinLnBrk="0" hangingPunct="1">
              <a:spcBef>
                <a:spcPct val="20000"/>
              </a:spcBef>
              <a:buClr>
                <a:srgbClr val="7BC143"/>
              </a:buClr>
              <a:buFont typeface="Arial" panose="020B0604020202020204" pitchFamily="34" charset="0"/>
              <a:buChar char="●"/>
              <a:defRPr sz="18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092200" indent="-177800" algn="l" defTabSz="914400" rtl="0" eaLnBrk="1" latinLnBrk="0" hangingPunct="1">
              <a:spcBef>
                <a:spcPct val="20000"/>
              </a:spcBef>
              <a:buClr>
                <a:srgbClr val="7BC143"/>
              </a:buClr>
              <a:buFont typeface="Arial" panose="020B0604020202020204" pitchFamily="34" charset="0"/>
              <a:buChar char="●"/>
              <a:defRPr sz="18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GB" dirty="0" smtClean="0"/>
              <a:t>CABI seeks …</a:t>
            </a:r>
            <a:endParaRPr lang="en-GB" dirty="0"/>
          </a:p>
        </p:txBody>
      </p:sp>
      <p:sp>
        <p:nvSpPr>
          <p:cNvPr id="12" name="Text Placeholder 1"/>
          <p:cNvSpPr txBox="1">
            <a:spLocks/>
          </p:cNvSpPr>
          <p:nvPr/>
        </p:nvSpPr>
        <p:spPr>
          <a:xfrm>
            <a:off x="3347864" y="4285604"/>
            <a:ext cx="5473758" cy="1764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7800" indent="-177800" algn="l" defTabSz="914400" rtl="0" eaLnBrk="1" latinLnBrk="0" hangingPunct="1">
              <a:spcBef>
                <a:spcPct val="20000"/>
              </a:spcBef>
              <a:buClr>
                <a:srgbClr val="7BC143"/>
              </a:buClr>
              <a:buFont typeface="Arial" panose="020B0604020202020204" pitchFamily="34" charset="0"/>
              <a:buChar char="●"/>
              <a:defRPr sz="1800" kern="120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39750" indent="-177800" algn="l" defTabSz="914400" rtl="0" eaLnBrk="1" latinLnBrk="0" hangingPunct="1">
              <a:spcBef>
                <a:spcPct val="20000"/>
              </a:spcBef>
              <a:buClr>
                <a:srgbClr val="7BC143"/>
              </a:buClr>
              <a:buFont typeface="Arial" panose="020B0604020202020204" pitchFamily="34" charset="0"/>
              <a:buChar char="●"/>
              <a:defRPr sz="1800" kern="120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730250" indent="-177800" algn="l" defTabSz="914400" rtl="0" eaLnBrk="1" latinLnBrk="0" hangingPunct="1">
              <a:spcBef>
                <a:spcPct val="20000"/>
              </a:spcBef>
              <a:buClr>
                <a:srgbClr val="7BC143"/>
              </a:buClr>
              <a:buFont typeface="Arial" panose="020B0604020202020204" pitchFamily="34" charset="0"/>
              <a:buChar char="●"/>
              <a:tabLst/>
              <a:defRPr sz="18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901700" indent="-177800" algn="l" defTabSz="914400" rtl="0" eaLnBrk="1" latinLnBrk="0" hangingPunct="1">
              <a:spcBef>
                <a:spcPct val="20000"/>
              </a:spcBef>
              <a:buClr>
                <a:srgbClr val="7BC143"/>
              </a:buClr>
              <a:buFont typeface="Arial" panose="020B0604020202020204" pitchFamily="34" charset="0"/>
              <a:buChar char="●"/>
              <a:defRPr sz="18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092200" indent="-177800" algn="l" defTabSz="914400" rtl="0" eaLnBrk="1" latinLnBrk="0" hangingPunct="1">
              <a:spcBef>
                <a:spcPct val="20000"/>
              </a:spcBef>
              <a:buClr>
                <a:srgbClr val="7BC143"/>
              </a:buClr>
              <a:buFont typeface="Arial" panose="020B0604020202020204" pitchFamily="34" charset="0"/>
              <a:buChar char="●"/>
              <a:defRPr sz="18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GB" sz="2000" dirty="0" smtClean="0">
                <a:cs typeface="Arial" charset="0"/>
              </a:rPr>
              <a:t>Collaboration with UK research institutes that have complementary interests.</a:t>
            </a:r>
          </a:p>
        </p:txBody>
      </p:sp>
    </p:spTree>
    <p:extLst>
      <p:ext uri="{BB962C8B-B14F-4D97-AF65-F5344CB8AC3E}">
        <p14:creationId xmlns:p14="http://schemas.microsoft.com/office/powerpoint/2010/main" val="62556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CABI can offer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61764" y="1417638"/>
            <a:ext cx="8229600" cy="4464496"/>
          </a:xfrm>
        </p:spPr>
        <p:txBody>
          <a:bodyPr>
            <a:normAutofit fontScale="70000" lnSpcReduction="20000"/>
          </a:bodyPr>
          <a:lstStyle/>
          <a:p>
            <a:pPr>
              <a:spcAft>
                <a:spcPts val="600"/>
              </a:spcAft>
            </a:pPr>
            <a:r>
              <a:rPr lang="en-GB" dirty="0" smtClean="0"/>
              <a:t>Access to key ground </a:t>
            </a:r>
            <a:r>
              <a:rPr lang="en-GB" dirty="0" err="1" smtClean="0"/>
              <a:t>truthing</a:t>
            </a:r>
            <a:r>
              <a:rPr lang="en-GB" dirty="0" smtClean="0"/>
              <a:t> information through our project networks to inform research direction, particularly </a:t>
            </a:r>
            <a:r>
              <a:rPr lang="en-GB" dirty="0" err="1" smtClean="0"/>
              <a:t>Plantwise</a:t>
            </a:r>
            <a:r>
              <a:rPr lang="en-GB" dirty="0" smtClean="0"/>
              <a:t>, ASHC</a:t>
            </a:r>
          </a:p>
          <a:p>
            <a:pPr>
              <a:spcAft>
                <a:spcPts val="600"/>
              </a:spcAft>
            </a:pPr>
            <a:r>
              <a:rPr lang="en-GB" dirty="0" smtClean="0"/>
              <a:t>Downstream activities relating to putting research into use (social research, partner engagement, dev. </a:t>
            </a:r>
            <a:r>
              <a:rPr lang="en-GB" dirty="0" err="1" smtClean="0"/>
              <a:t>comms</a:t>
            </a:r>
            <a:r>
              <a:rPr lang="en-GB" dirty="0" smtClean="0"/>
              <a:t>)</a:t>
            </a:r>
          </a:p>
          <a:p>
            <a:pPr>
              <a:spcAft>
                <a:spcPts val="600"/>
              </a:spcAft>
            </a:pPr>
            <a:r>
              <a:rPr lang="en-GB" dirty="0" smtClean="0"/>
              <a:t>Facilitate network building between UK and African/Asia academics and other partners</a:t>
            </a:r>
          </a:p>
          <a:p>
            <a:pPr>
              <a:spcAft>
                <a:spcPts val="600"/>
              </a:spcAft>
            </a:pPr>
            <a:r>
              <a:rPr lang="en-GB" dirty="0" smtClean="0"/>
              <a:t>Coordinate development of research facilities (</a:t>
            </a:r>
            <a:r>
              <a:rPr lang="en-GB" dirty="0" err="1" smtClean="0"/>
              <a:t>eg</a:t>
            </a:r>
            <a:r>
              <a:rPr lang="en-GB" dirty="0" smtClean="0"/>
              <a:t>. CABI-China Joint Lab, Tissue culture facilities in Malawi, Australia-Africa biosecurity partnership project)</a:t>
            </a:r>
          </a:p>
          <a:p>
            <a:pPr>
              <a:spcAft>
                <a:spcPts val="600"/>
              </a:spcAft>
            </a:pPr>
            <a:r>
              <a:rPr lang="en-GB" dirty="0" smtClean="0"/>
              <a:t>Publishing </a:t>
            </a:r>
            <a:r>
              <a:rPr lang="en-GB" dirty="0"/>
              <a:t>educational and research </a:t>
            </a:r>
            <a:r>
              <a:rPr lang="en-GB" dirty="0" smtClean="0"/>
              <a:t>materials</a:t>
            </a:r>
          </a:p>
          <a:p>
            <a:pPr>
              <a:spcAft>
                <a:spcPts val="600"/>
              </a:spcAft>
            </a:pPr>
            <a:r>
              <a:rPr lang="en-GB" dirty="0" smtClean="0"/>
              <a:t>Training researchers how to access information including using information resource tools available (ISC workshops, info resource training)</a:t>
            </a:r>
          </a:p>
          <a:p>
            <a:pPr marL="444500" lvl="3" indent="0">
              <a:buNone/>
            </a:pPr>
            <a:endParaRPr lang="en-GB" dirty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997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956" y="1131661"/>
            <a:ext cx="6624737" cy="4968552"/>
          </a:xfrm>
          <a:prstGeom prst="rect">
            <a:avLst/>
          </a:prstGeom>
        </p:spPr>
      </p:pic>
      <p:pic>
        <p:nvPicPr>
          <p:cNvPr id="8" name="Picture 7" descr="https://lh4.googleusercontent.com/9yqnbP4e5qUV71_tIc6mipoCtcIf4XVfvFIhnaZKb9r7vdKfvuhhjRzM07FuIZ5IffflP16GdNDyOrPciTWGnGW1T9r0wv6Eg4ileQDraQiBbNF9dOauiz0bEEpxh41QGZIzQ6kp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266" y="1003365"/>
            <a:ext cx="6012118" cy="5663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98" y="986300"/>
            <a:ext cx="8224742" cy="4818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:\Users\gr905170\Documents\Magnets\Dropbox\PostDoc Reading\Matlab\EnergyBa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66" y="1234043"/>
            <a:ext cx="8066682" cy="463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36" y="1681014"/>
            <a:ext cx="8372976" cy="4308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:\Users\gr905170\Documents\Magnets\Dropbox\Camera Uploads\2016-11-29 15.49.1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9" t="21925" r="1939" b="9707"/>
          <a:stretch/>
        </p:blipFill>
        <p:spPr bwMode="auto">
          <a:xfrm rot="5400000">
            <a:off x="4714480" y="383232"/>
            <a:ext cx="1575285" cy="301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gr905170\Documents\Magnets\Dropbox\Camera Uploads\2016-11-29 15.49.1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78205" y="-807076"/>
            <a:ext cx="3120954" cy="874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280000" cy="828000"/>
          </a:xfrm>
        </p:spPr>
        <p:txBody>
          <a:bodyPr/>
          <a:lstStyle/>
          <a:p>
            <a:pPr algn="ctr"/>
            <a:r>
              <a:rPr lang="en-GB" dirty="0" smtClean="0"/>
              <a:t>What Do I do?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220728" y="6536831"/>
            <a:ext cx="676275" cy="252000"/>
          </a:xfrm>
        </p:spPr>
        <p:txBody>
          <a:bodyPr/>
          <a:lstStyle/>
          <a:p>
            <a:fld id="{DCF6A46F-80AB-49F3-8C7E-9717ED945456}" type="slidenum">
              <a:rPr lang="en-GB" altLang="en-US" smtClean="0">
                <a:solidFill>
                  <a:srgbClr val="50535A"/>
                </a:solidFill>
              </a:rPr>
              <a:pPr/>
              <a:t>3</a:t>
            </a:fld>
            <a:endParaRPr lang="en-GB" altLang="en-US">
              <a:solidFill>
                <a:srgbClr val="50535A"/>
              </a:solidFill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7" t="132" r="16504"/>
          <a:stretch/>
        </p:blipFill>
        <p:spPr bwMode="auto">
          <a:xfrm rot="5400000">
            <a:off x="2731489" y="2004307"/>
            <a:ext cx="3997960" cy="32232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7" t="132" r="16504"/>
          <a:stretch/>
        </p:blipFill>
        <p:spPr bwMode="auto">
          <a:xfrm rot="5400000">
            <a:off x="3815413" y="4610478"/>
            <a:ext cx="1942805" cy="15865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5" r="3196"/>
          <a:stretch/>
        </p:blipFill>
        <p:spPr>
          <a:xfrm>
            <a:off x="3988588" y="2680361"/>
            <a:ext cx="2170753" cy="1752006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341" y="2680361"/>
            <a:ext cx="3027069" cy="177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C:\Users\gr905170\Documents\Magnets\Dropbox\PostDoc Reading\Matlab\EnergyBar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97" y="4464816"/>
            <a:ext cx="3833691" cy="220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542" y="4432367"/>
            <a:ext cx="3775491" cy="1942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7767" y="1105075"/>
            <a:ext cx="36541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2"/>
                </a:solidFill>
              </a:rPr>
              <a:t>Work closely with PoF and CRESS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2"/>
                </a:solidFill>
                <a:latin typeface="+mn-lt"/>
              </a:rPr>
              <a:t>Develop bespoke measurement systems and data analysis 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2"/>
                </a:solidFill>
                <a:latin typeface="+mn-lt"/>
              </a:rPr>
              <a:t>All with the overall goal to reduce energy consumption and ultimately carbon emissions at shipping ports</a:t>
            </a:r>
          </a:p>
        </p:txBody>
      </p:sp>
      <p:pic>
        <p:nvPicPr>
          <p:cNvPr id="21" name="Picture 20" descr="https://lh4.googleusercontent.com/9yqnbP4e5qUV71_tIc6mipoCtcIf4XVfvFIhnaZKb9r7vdKfvuhhjRzM07FuIZ5IffflP16GdNDyOrPciTWGnGW1T9r0wv6Eg4ileQDraQiBbNF9dOauiz0bEEpxh41QGZIzQ6kp"/>
          <p:cNvPicPr/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" r="1912"/>
          <a:stretch/>
        </p:blipFill>
        <p:spPr bwMode="auto">
          <a:xfrm>
            <a:off x="6948265" y="1131661"/>
            <a:ext cx="2238146" cy="154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 descr="https://infosys.beckhoff.com/images/logo_nat2.gif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66"/>
          <a:stretch/>
        </p:blipFill>
        <p:spPr bwMode="auto">
          <a:xfrm>
            <a:off x="1934230" y="4115201"/>
            <a:ext cx="1979004" cy="37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matlab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28" y="3666373"/>
            <a:ext cx="2415249" cy="91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5566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3068960"/>
            <a:ext cx="8280000" cy="828000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	</a:t>
            </a:r>
            <a:r>
              <a:rPr lang="en-GB" dirty="0"/>
              <a:t>Faustina Hwang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University of reading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>
                <a:solidFill>
                  <a:srgbClr val="50535A"/>
                </a:solidFill>
              </a:rPr>
              <a:pPr/>
              <a:t>30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3013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/>
          </p:nvPr>
        </p:nvGraphicFramePr>
        <p:xfrm>
          <a:off x="1447800" y="1371600"/>
          <a:ext cx="64008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29A7C-8F3F-4145-BA56-5F649D9426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" name="AutoShape 4" descr="Heroin abus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228600" y="228600"/>
            <a:ext cx="5014838" cy="201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+mn-cs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Calibri" pitchFamily="34" charset="0"/>
                <a:cs typeface="+mn-cs"/>
              </a:defRPr>
            </a:lvl3pPr>
            <a:lvl4pPr marL="1600200" indent="-228600" algn="l" rtl="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+mn-cs"/>
              </a:defRPr>
            </a:lvl4pPr>
            <a:lvl5pPr marL="2057400" indent="-228600" algn="l" rtl="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+mn-cs"/>
              </a:defRPr>
            </a:lvl5pPr>
            <a:lvl6pPr marL="2514600" indent="-228600" algn="l" rtl="0" fontAlgn="base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en-GB" sz="2000" dirty="0" smtClean="0">
                <a:solidFill>
                  <a:srgbClr val="1F497D"/>
                </a:solidFill>
                <a:latin typeface="Arial Rounded MT Bold" panose="020F0704030504030204" pitchFamily="34" charset="0"/>
                <a:cs typeface="Calibri" pitchFamily="34" charset="0"/>
              </a:rPr>
              <a:t>Ensuring that computer technologies are usable by people with a wide range of capabilities, including people with:</a:t>
            </a:r>
          </a:p>
          <a:p>
            <a:pPr eaLnBrk="1" hangingPunct="1"/>
            <a:r>
              <a:rPr lang="en-GB" sz="2000" dirty="0" smtClean="0">
                <a:solidFill>
                  <a:srgbClr val="1F497D"/>
                </a:solidFill>
                <a:latin typeface="Arial Rounded MT Bold" panose="020F0704030504030204" pitchFamily="34" charset="0"/>
                <a:cs typeface="Calibri" pitchFamily="34" charset="0"/>
              </a:rPr>
              <a:t>Motor impairment</a:t>
            </a:r>
          </a:p>
          <a:p>
            <a:pPr eaLnBrk="1" hangingPunct="1"/>
            <a:r>
              <a:rPr lang="en-GB" sz="2000" dirty="0" smtClean="0">
                <a:solidFill>
                  <a:srgbClr val="1F497D"/>
                </a:solidFill>
                <a:latin typeface="Arial Rounded MT Bold" panose="020F0704030504030204" pitchFamily="34" charset="0"/>
                <a:cs typeface="Calibri" pitchFamily="34" charset="0"/>
              </a:rPr>
              <a:t>Sensory impairment</a:t>
            </a:r>
          </a:p>
          <a:p>
            <a:pPr eaLnBrk="1" hangingPunct="1"/>
            <a:r>
              <a:rPr lang="en-GB" sz="2000" dirty="0" smtClean="0">
                <a:solidFill>
                  <a:srgbClr val="1F497D"/>
                </a:solidFill>
                <a:latin typeface="Arial Rounded MT Bold" panose="020F0704030504030204" pitchFamily="34" charset="0"/>
                <a:cs typeface="Calibri" pitchFamily="34" charset="0"/>
              </a:rPr>
              <a:t>Cognitive impairment</a:t>
            </a:r>
          </a:p>
          <a:p>
            <a:pPr eaLnBrk="1" hangingPunct="1"/>
            <a:r>
              <a:rPr lang="en-GB" sz="2000" dirty="0">
                <a:solidFill>
                  <a:srgbClr val="1F497D"/>
                </a:solidFill>
                <a:latin typeface="Arial Rounded MT Bold" panose="020F0704030504030204" pitchFamily="34" charset="0"/>
                <a:cs typeface="Calibri" pitchFamily="34" charset="0"/>
              </a:rPr>
              <a:t>Age-related </a:t>
            </a:r>
            <a:r>
              <a:rPr lang="en-GB" sz="2000" dirty="0" smtClean="0">
                <a:solidFill>
                  <a:srgbClr val="1F497D"/>
                </a:solidFill>
                <a:latin typeface="Arial Rounded MT Bold" panose="020F0704030504030204" pitchFamily="34" charset="0"/>
                <a:cs typeface="Calibri" pitchFamily="34" charset="0"/>
              </a:rPr>
              <a:t>conditions</a:t>
            </a:r>
            <a:endParaRPr lang="en-GB" sz="2000" dirty="0">
              <a:solidFill>
                <a:srgbClr val="1F497D"/>
              </a:solidFill>
              <a:latin typeface="Arial Rounded MT Bold" panose="020F0704030504030204" pitchFamily="34" charset="0"/>
              <a:cs typeface="Calibri" pitchFamily="34" charset="0"/>
            </a:endParaRPr>
          </a:p>
          <a:p>
            <a:pPr marL="0" indent="0" eaLnBrk="1" hangingPunct="1">
              <a:buFontTx/>
              <a:buNone/>
            </a:pPr>
            <a:endParaRPr lang="en-GB" sz="2000" dirty="0">
              <a:solidFill>
                <a:srgbClr val="1F497D"/>
              </a:solidFill>
              <a:latin typeface="Arial Rounded MT Bold" panose="020F0704030504030204" pitchFamily="34" charset="0"/>
              <a:cs typeface="Calibri" pitchFamily="34" charset="0"/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4800600" y="4152901"/>
            <a:ext cx="4419600" cy="201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+mn-cs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Calibri" pitchFamily="34" charset="0"/>
                <a:cs typeface="+mn-cs"/>
              </a:defRPr>
            </a:lvl3pPr>
            <a:lvl4pPr marL="1600200" indent="-228600" algn="l" rtl="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+mn-cs"/>
              </a:defRPr>
            </a:lvl4pPr>
            <a:lvl5pPr marL="2057400" indent="-228600" algn="l" rtl="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+mn-cs"/>
              </a:defRPr>
            </a:lvl5pPr>
            <a:lvl6pPr marL="2514600" indent="-228600" algn="l" rtl="0" fontAlgn="base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en-GB" sz="2000" dirty="0" smtClean="0">
                <a:solidFill>
                  <a:srgbClr val="1F497D"/>
                </a:solidFill>
                <a:latin typeface="Arial Rounded MT Bold" panose="020F0704030504030204" pitchFamily="34" charset="0"/>
                <a:cs typeface="Calibri" pitchFamily="34" charset="0"/>
              </a:rPr>
              <a:t>Computer-supported health, wellbeing and rehab applications:</a:t>
            </a:r>
          </a:p>
          <a:p>
            <a:pPr eaLnBrk="1" hangingPunct="1"/>
            <a:r>
              <a:rPr lang="en-GB" sz="2000" dirty="0" smtClean="0">
                <a:solidFill>
                  <a:srgbClr val="1F497D"/>
                </a:solidFill>
                <a:latin typeface="Arial Rounded MT Bold" panose="020F0704030504030204" pitchFamily="34" charset="0"/>
                <a:cs typeface="Calibri" pitchFamily="34" charset="0"/>
              </a:rPr>
              <a:t>Dietary assessment</a:t>
            </a:r>
          </a:p>
          <a:p>
            <a:pPr eaLnBrk="1" hangingPunct="1"/>
            <a:r>
              <a:rPr lang="en-GB" sz="2000" dirty="0" smtClean="0">
                <a:solidFill>
                  <a:srgbClr val="1F497D"/>
                </a:solidFill>
                <a:latin typeface="Arial Rounded MT Bold" panose="020F0704030504030204" pitchFamily="34" charset="0"/>
                <a:cs typeface="Calibri" pitchFamily="34" charset="0"/>
              </a:rPr>
              <a:t>Personalised nutrition</a:t>
            </a:r>
          </a:p>
          <a:p>
            <a:pPr eaLnBrk="1" hangingPunct="1"/>
            <a:r>
              <a:rPr lang="en-GB" sz="2000" dirty="0" smtClean="0">
                <a:solidFill>
                  <a:srgbClr val="1F497D"/>
                </a:solidFill>
                <a:latin typeface="Arial Rounded MT Bold" panose="020F0704030504030204" pitchFamily="34" charset="0"/>
                <a:cs typeface="Calibri" pitchFamily="34" charset="0"/>
              </a:rPr>
              <a:t>Stroke rehabilitation</a:t>
            </a:r>
          </a:p>
          <a:p>
            <a:pPr eaLnBrk="1" hangingPunct="1"/>
            <a:r>
              <a:rPr lang="en-GB" sz="2000" dirty="0" smtClean="0">
                <a:solidFill>
                  <a:srgbClr val="1F497D"/>
                </a:solidFill>
                <a:latin typeface="Arial Rounded MT Bold" panose="020F0704030504030204" pitchFamily="34" charset="0"/>
                <a:cs typeface="Calibri" pitchFamily="34" charset="0"/>
              </a:rPr>
              <a:t>Dementia support</a:t>
            </a:r>
          </a:p>
        </p:txBody>
      </p:sp>
      <p:sp>
        <p:nvSpPr>
          <p:cNvPr id="28" name="Footer Placeholder 26"/>
          <p:cNvSpPr>
            <a:spLocks noGrp="1"/>
          </p:cNvSpPr>
          <p:nvPr>
            <p:ph type="ftr" sz="quarter" idx="11"/>
          </p:nvPr>
        </p:nvSpPr>
        <p:spPr>
          <a:xfrm>
            <a:off x="2209800" y="6477000"/>
            <a:ext cx="5791200" cy="365125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prstClr val="black"/>
                </a:solidFill>
              </a:rPr>
              <a:t>Dr. Faustina Hwang, Biomedical Engineering, f.hwang@reading.ac.uk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3783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  <p:bldP spid="2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29A7C-8F3F-4145-BA56-5F649D9426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048" name="Group 2047"/>
          <p:cNvGrpSpPr/>
          <p:nvPr/>
        </p:nvGrpSpPr>
        <p:grpSpPr>
          <a:xfrm>
            <a:off x="3941389" y="1303701"/>
            <a:ext cx="4974011" cy="2023530"/>
            <a:chOff x="3941389" y="1303701"/>
            <a:chExt cx="4974011" cy="2023530"/>
          </a:xfrm>
        </p:grpSpPr>
        <p:grpSp>
          <p:nvGrpSpPr>
            <p:cNvPr id="13" name="Group 12"/>
            <p:cNvGrpSpPr/>
            <p:nvPr/>
          </p:nvGrpSpPr>
          <p:grpSpPr>
            <a:xfrm>
              <a:off x="3941389" y="1303701"/>
              <a:ext cx="4974011" cy="1363299"/>
              <a:chOff x="4026694" y="1735138"/>
              <a:chExt cx="4465638" cy="1223962"/>
            </a:xfrm>
          </p:grpSpPr>
          <p:pic>
            <p:nvPicPr>
              <p:cNvPr id="8" name="Picture 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26694" y="1806575"/>
                <a:ext cx="3365500" cy="1079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1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12794" y="1735138"/>
                <a:ext cx="1379538" cy="1223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" name="TextBox 11"/>
            <p:cNvSpPr txBox="1"/>
            <p:nvPr/>
          </p:nvSpPr>
          <p:spPr>
            <a:xfrm>
              <a:off x="4114800" y="2680900"/>
              <a:ext cx="4728276" cy="64633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 smtClean="0">
                  <a:solidFill>
                    <a:prstClr val="black"/>
                  </a:solidFill>
                </a:rPr>
                <a:t>Personalised nutrition advice via a web-based food frequency and lifestyle questionnaire</a:t>
              </a:r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49" name="Group 2048"/>
          <p:cNvGrpSpPr/>
          <p:nvPr/>
        </p:nvGrpSpPr>
        <p:grpSpPr>
          <a:xfrm>
            <a:off x="365771" y="3527578"/>
            <a:ext cx="3389217" cy="2797022"/>
            <a:chOff x="365771" y="3527578"/>
            <a:chExt cx="3389217" cy="2797022"/>
          </a:xfrm>
        </p:grpSpPr>
        <p:pic>
          <p:nvPicPr>
            <p:cNvPr id="15" name="Picture 15" descr="http://static1.techinsider.io/image/568d66f8c08a80e01b8b7459-1441-1081/mamta-badkar-oculus-rift-business-insider-2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71" y="3527578"/>
              <a:ext cx="3389217" cy="254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533400" y="5678269"/>
              <a:ext cx="3085150" cy="64633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 smtClean="0">
                  <a:solidFill>
                    <a:prstClr val="black"/>
                  </a:solidFill>
                </a:rPr>
                <a:t>3D virtual reality in education and skills  training</a:t>
              </a:r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51" name="Group 2050"/>
          <p:cNvGrpSpPr/>
          <p:nvPr/>
        </p:nvGrpSpPr>
        <p:grpSpPr>
          <a:xfrm>
            <a:off x="4114800" y="3505200"/>
            <a:ext cx="4800600" cy="2819400"/>
            <a:chOff x="4114800" y="3505200"/>
            <a:chExt cx="4800600" cy="2819400"/>
          </a:xfrm>
        </p:grpSpPr>
        <p:pic>
          <p:nvPicPr>
            <p:cNvPr id="22" name="Picture 21" descr="Squishys.jpg"/>
            <p:cNvPicPr/>
            <p:nvPr/>
          </p:nvPicPr>
          <p:blipFill rotWithShape="1">
            <a:blip r:embed="rId5"/>
            <a:srcRect l="39456" t="8717" b="25002"/>
            <a:stretch/>
          </p:blipFill>
          <p:spPr>
            <a:xfrm>
              <a:off x="4114800" y="3505200"/>
              <a:ext cx="4728276" cy="243714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114800" y="5678269"/>
              <a:ext cx="4800600" cy="64633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 smtClean="0">
                  <a:solidFill>
                    <a:prstClr val="black"/>
                  </a:solidFill>
                </a:rPr>
                <a:t>Multisensory approaches to designing technology with and for people with learning disability</a:t>
              </a:r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30" name="Footer Placeholder 26"/>
          <p:cNvSpPr>
            <a:spLocks noGrp="1"/>
          </p:cNvSpPr>
          <p:nvPr>
            <p:ph type="ftr" sz="quarter" idx="11"/>
          </p:nvPr>
        </p:nvSpPr>
        <p:spPr>
          <a:xfrm>
            <a:off x="2209800" y="6477000"/>
            <a:ext cx="5791200" cy="365125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prstClr val="black"/>
                </a:solidFill>
              </a:rPr>
              <a:t>Dr. Faustina Hwang, Biomedical Engineering, f.hwang@reading.ac.uk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457200" y="139700"/>
            <a:ext cx="3122300" cy="3213100"/>
            <a:chOff x="457200" y="139700"/>
            <a:chExt cx="3122300" cy="3213100"/>
          </a:xfrm>
        </p:grpSpPr>
        <p:sp>
          <p:nvSpPr>
            <p:cNvPr id="6" name="TextBox 5"/>
            <p:cNvSpPr txBox="1"/>
            <p:nvPr/>
          </p:nvSpPr>
          <p:spPr>
            <a:xfrm>
              <a:off x="457200" y="2706469"/>
              <a:ext cx="3122300" cy="64633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 smtClean="0">
                  <a:solidFill>
                    <a:prstClr val="black"/>
                  </a:solidFill>
                </a:rPr>
                <a:t>Technology for prospective recording of dietary intake</a:t>
              </a:r>
              <a:endParaRPr lang="en-US" sz="1800" dirty="0">
                <a:solidFill>
                  <a:prstClr val="black"/>
                </a:solidFill>
              </a:endParaRPr>
            </a:p>
          </p:txBody>
        </p:sp>
        <p:pic>
          <p:nvPicPr>
            <p:cNvPr id="2050" name="Picture 2" descr="C:\Users\sis05fh\Documents\conferences\GCRF Meeting 30 March 2017\Picture4 - Copy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" y="139700"/>
              <a:ext cx="2628900" cy="2541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175862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29A7C-8F3F-4145-BA56-5F649D9426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04800" y="304800"/>
            <a:ext cx="8534400" cy="2438401"/>
            <a:chOff x="0" y="2188028"/>
            <a:chExt cx="9143999" cy="2612572"/>
          </a:xfrm>
        </p:grpSpPr>
        <p:graphicFrame>
          <p:nvGraphicFramePr>
            <p:cNvPr id="16" name="Diagram 15"/>
            <p:cNvGraphicFramePr/>
            <p:nvPr>
              <p:extLst/>
            </p:nvPr>
          </p:nvGraphicFramePr>
          <p:xfrm>
            <a:off x="0" y="2286000"/>
            <a:ext cx="9143999" cy="25146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pSp>
          <p:nvGrpSpPr>
            <p:cNvPr id="4" name="Group 3"/>
            <p:cNvGrpSpPr/>
            <p:nvPr/>
          </p:nvGrpSpPr>
          <p:grpSpPr>
            <a:xfrm>
              <a:off x="5388428" y="2188028"/>
              <a:ext cx="2536372" cy="865351"/>
              <a:chOff x="2035628" y="2188028"/>
              <a:chExt cx="2536372" cy="865351"/>
            </a:xfrm>
          </p:grpSpPr>
          <p:cxnSp>
            <p:nvCxnSpPr>
              <p:cNvPr id="21" name="Straight Arrow Connector 20"/>
              <p:cNvCxnSpPr/>
              <p:nvPr/>
            </p:nvCxnSpPr>
            <p:spPr>
              <a:xfrm flipV="1">
                <a:off x="4572000" y="2424145"/>
                <a:ext cx="0" cy="629234"/>
              </a:xfrm>
              <a:prstGeom prst="straightConnector1">
                <a:avLst/>
              </a:prstGeom>
              <a:ln w="25400">
                <a:prstDash val="sysDot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>
                <a:off x="3831770" y="2424145"/>
                <a:ext cx="740230" cy="0"/>
              </a:xfrm>
              <a:prstGeom prst="straightConnector1">
                <a:avLst/>
              </a:prstGeom>
              <a:ln w="25400">
                <a:prstDash val="sysDot"/>
                <a:tailEnd type="non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2035628" y="2188028"/>
                <a:ext cx="1986642" cy="4286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dirty="0" smtClean="0">
                    <a:solidFill>
                      <a:srgbClr val="4F81BD">
                        <a:lumMod val="75000"/>
                      </a:srgbClr>
                    </a:solidFill>
                    <a:latin typeface="Arial Rounded MT Bold" panose="020F0704030504030204" pitchFamily="34" charset="0"/>
                  </a:rPr>
                  <a:t>Field studies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747518" y="2209800"/>
              <a:ext cx="2931916" cy="762000"/>
              <a:chOff x="747518" y="2209800"/>
              <a:chExt cx="2931916" cy="762000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 flipV="1">
                <a:off x="990600" y="2667000"/>
                <a:ext cx="0" cy="304800"/>
              </a:xfrm>
              <a:prstGeom prst="straightConnector1">
                <a:avLst/>
              </a:prstGeom>
              <a:ln w="25400">
                <a:prstDash val="sysDot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/>
              <p:cNvCxnSpPr/>
              <p:nvPr/>
            </p:nvCxnSpPr>
            <p:spPr>
              <a:xfrm>
                <a:off x="990600" y="2667000"/>
                <a:ext cx="2514600" cy="0"/>
              </a:xfrm>
              <a:prstGeom prst="straightConnector1">
                <a:avLst/>
              </a:prstGeom>
              <a:ln w="25400">
                <a:prstDash val="sysDot"/>
                <a:tailEnd type="non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747518" y="2209800"/>
                <a:ext cx="2931916" cy="4286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dirty="0" smtClean="0">
                    <a:solidFill>
                      <a:srgbClr val="4F81BD">
                        <a:lumMod val="75000"/>
                      </a:srgbClr>
                    </a:solidFill>
                    <a:latin typeface="Arial Rounded MT Bold" panose="020F0704030504030204" pitchFamily="34" charset="0"/>
                  </a:rPr>
                  <a:t>User-centred design</a:t>
                </a:r>
                <a:endParaRPr lang="en-US" dirty="0">
                  <a:solidFill>
                    <a:srgbClr val="4F81BD">
                      <a:lumMod val="75000"/>
                    </a:srgbClr>
                  </a:solidFill>
                  <a:latin typeface="Arial Rounded MT Bold" panose="020F0704030504030204" pitchFamily="34" charset="0"/>
                </a:endParaRPr>
              </a:p>
            </p:txBody>
          </p:sp>
          <p:cxnSp>
            <p:nvCxnSpPr>
              <p:cNvPr id="23" name="Straight Arrow Connector 22"/>
              <p:cNvCxnSpPr/>
              <p:nvPr/>
            </p:nvCxnSpPr>
            <p:spPr>
              <a:xfrm flipV="1">
                <a:off x="3505200" y="2667000"/>
                <a:ext cx="0" cy="304800"/>
              </a:xfrm>
              <a:prstGeom prst="straightConnector1">
                <a:avLst/>
              </a:prstGeom>
              <a:ln w="25400">
                <a:prstDash val="sysDot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3" name="TextBox 52"/>
          <p:cNvSpPr txBox="1"/>
          <p:nvPr/>
        </p:nvSpPr>
        <p:spPr>
          <a:xfrm>
            <a:off x="3200400" y="2190690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srgbClr val="4F81BD">
                    <a:lumMod val="75000"/>
                  </a:srgbClr>
                </a:solidFill>
                <a:latin typeface="Arial Rounded MT Bold" panose="020F0704030504030204" pitchFamily="34" charset="0"/>
              </a:rPr>
              <a:t>(rinse and repeat)</a:t>
            </a:r>
          </a:p>
        </p:txBody>
      </p:sp>
      <p:sp>
        <p:nvSpPr>
          <p:cNvPr id="55" name="Rectangle 3"/>
          <p:cNvSpPr txBox="1">
            <a:spLocks noChangeArrowheads="1"/>
          </p:cNvSpPr>
          <p:nvPr/>
        </p:nvSpPr>
        <p:spPr bwMode="auto">
          <a:xfrm>
            <a:off x="533400" y="3505200"/>
            <a:ext cx="5257800" cy="201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+mn-cs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Calibri" pitchFamily="34" charset="0"/>
                <a:cs typeface="+mn-cs"/>
              </a:defRPr>
            </a:lvl3pPr>
            <a:lvl4pPr marL="1600200" indent="-228600" algn="l" rtl="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+mn-cs"/>
              </a:defRPr>
            </a:lvl4pPr>
            <a:lvl5pPr marL="2057400" indent="-228600" algn="l" rtl="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+mn-cs"/>
              </a:defRPr>
            </a:lvl5pPr>
            <a:lvl6pPr marL="2514600" indent="-228600" algn="l" rtl="0" fontAlgn="base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en-GB" sz="2000" dirty="0" smtClean="0">
                <a:solidFill>
                  <a:srgbClr val="1F497D"/>
                </a:solidFill>
                <a:latin typeface="Arial Rounded MT Bold" panose="020F0704030504030204" pitchFamily="34" charset="0"/>
                <a:cs typeface="Calibri" pitchFamily="34" charset="0"/>
              </a:rPr>
              <a:t>Bjarne </a:t>
            </a:r>
            <a:r>
              <a:rPr lang="en-GB" sz="2000" dirty="0" err="1">
                <a:solidFill>
                  <a:srgbClr val="1F497D"/>
                </a:solidFill>
                <a:latin typeface="Arial Rounded MT Bold" panose="020F0704030504030204" pitchFamily="34" charset="0"/>
                <a:cs typeface="Calibri" pitchFamily="34" charset="0"/>
              </a:rPr>
              <a:t>Stroustrup</a:t>
            </a:r>
            <a:r>
              <a:rPr lang="en-GB" sz="2000" dirty="0">
                <a:solidFill>
                  <a:srgbClr val="1F497D"/>
                </a:solidFill>
                <a:latin typeface="Arial Rounded MT Bold" panose="020F0704030504030204" pitchFamily="34" charset="0"/>
                <a:cs typeface="Calibri" pitchFamily="34" charset="0"/>
              </a:rPr>
              <a:t>, creator of the C++ programming language</a:t>
            </a:r>
            <a:r>
              <a:rPr lang="en-GB" sz="2000" dirty="0" smtClean="0">
                <a:solidFill>
                  <a:srgbClr val="1F497D"/>
                </a:solidFill>
                <a:latin typeface="Arial Rounded MT Bold" panose="020F0704030504030204" pitchFamily="34" charset="0"/>
                <a:cs typeface="Calibri" pitchFamily="34" charset="0"/>
              </a:rPr>
              <a:t>:</a:t>
            </a:r>
          </a:p>
          <a:p>
            <a:pPr marL="0" indent="0" eaLnBrk="1" hangingPunct="1">
              <a:buFontTx/>
              <a:buNone/>
            </a:pPr>
            <a:endParaRPr lang="en-GB" sz="1100" dirty="0">
              <a:solidFill>
                <a:srgbClr val="1F497D"/>
              </a:solidFill>
              <a:latin typeface="Arial Rounded MT Bold" panose="020F0704030504030204" pitchFamily="34" charset="0"/>
              <a:cs typeface="Calibri" pitchFamily="34" charset="0"/>
            </a:endParaRPr>
          </a:p>
          <a:p>
            <a:pPr marL="176213" indent="-176213" eaLnBrk="1" hangingPunct="1">
              <a:buFontTx/>
              <a:buNone/>
            </a:pPr>
            <a:r>
              <a:rPr lang="en-GB" sz="2000" dirty="0" smtClean="0">
                <a:solidFill>
                  <a:srgbClr val="1F497D"/>
                </a:solidFill>
                <a:latin typeface="Arial Rounded MT Bold" panose="020F0704030504030204" pitchFamily="34" charset="0"/>
                <a:cs typeface="Calibri" pitchFamily="34" charset="0"/>
              </a:rPr>
              <a:t>“I have always wished for my computer to be as easy to use as my telephone.</a:t>
            </a:r>
          </a:p>
          <a:p>
            <a:pPr marL="176213" indent="-176213" eaLnBrk="1" hangingPunct="1">
              <a:buFontTx/>
              <a:buNone/>
            </a:pPr>
            <a:endParaRPr lang="en-GB" sz="2000" dirty="0" smtClean="0">
              <a:solidFill>
                <a:srgbClr val="1F497D"/>
              </a:solidFill>
              <a:latin typeface="Arial Rounded MT Bold" panose="020F0704030504030204" pitchFamily="34" charset="0"/>
              <a:cs typeface="Calibri" pitchFamily="34" charset="0"/>
            </a:endParaRPr>
          </a:p>
        </p:txBody>
      </p:sp>
      <p:sp>
        <p:nvSpPr>
          <p:cNvPr id="56" name="Rectangle 3"/>
          <p:cNvSpPr txBox="1">
            <a:spLocks noChangeArrowheads="1"/>
          </p:cNvSpPr>
          <p:nvPr/>
        </p:nvSpPr>
        <p:spPr bwMode="auto">
          <a:xfrm>
            <a:off x="533400" y="5332029"/>
            <a:ext cx="5167238" cy="1602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+mn-cs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Calibri" pitchFamily="34" charset="0"/>
                <a:cs typeface="+mn-cs"/>
              </a:defRPr>
            </a:lvl3pPr>
            <a:lvl4pPr marL="1600200" indent="-228600" algn="l" rtl="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+mn-cs"/>
              </a:defRPr>
            </a:lvl4pPr>
            <a:lvl5pPr marL="2057400" indent="-228600" algn="l" rtl="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+mn-cs"/>
              </a:defRPr>
            </a:lvl5pPr>
            <a:lvl6pPr marL="2514600" indent="-228600" algn="l" rtl="0" fontAlgn="base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176213" indent="-176213" eaLnBrk="1" hangingPunct="1">
              <a:buFontTx/>
              <a:buNone/>
            </a:pPr>
            <a:r>
              <a:rPr lang="en-GB" sz="2000" dirty="0" smtClean="0">
                <a:solidFill>
                  <a:srgbClr val="1F497D"/>
                </a:solidFill>
                <a:latin typeface="Arial Rounded MT Bold" panose="020F0704030504030204" pitchFamily="34" charset="0"/>
                <a:cs typeface="Calibri" pitchFamily="34" charset="0"/>
              </a:rPr>
              <a:t> My wish has come true</a:t>
            </a:r>
          </a:p>
          <a:p>
            <a:pPr marL="176213" indent="-176213" eaLnBrk="1" hangingPunct="1">
              <a:buFontTx/>
              <a:buNone/>
            </a:pPr>
            <a:r>
              <a:rPr lang="en-GB" sz="2000" dirty="0" smtClean="0">
                <a:solidFill>
                  <a:srgbClr val="1F497D"/>
                </a:solidFill>
                <a:latin typeface="Arial Rounded MT Bold" panose="020F0704030504030204" pitchFamily="34" charset="0"/>
                <a:cs typeface="Calibri" pitchFamily="34" charset="0"/>
              </a:rPr>
              <a:t>…because I can no longer figure out how to use my telephone.”</a:t>
            </a:r>
          </a:p>
          <a:p>
            <a:pPr marL="176213" indent="-176213" eaLnBrk="1" hangingPunct="1">
              <a:buFontTx/>
              <a:buNone/>
            </a:pPr>
            <a:endParaRPr lang="en-GB" sz="2000" dirty="0" smtClean="0">
              <a:solidFill>
                <a:srgbClr val="1F497D"/>
              </a:solidFill>
              <a:latin typeface="Arial Rounded MT Bold" panose="020F0704030504030204" pitchFamily="34" charset="0"/>
              <a:cs typeface="Calibri" pitchFamily="34" charset="0"/>
            </a:endParaRPr>
          </a:p>
        </p:txBody>
      </p:sp>
      <p:sp>
        <p:nvSpPr>
          <p:cNvPr id="57" name="Rectangle 3"/>
          <p:cNvSpPr txBox="1">
            <a:spLocks noChangeArrowheads="1"/>
          </p:cNvSpPr>
          <p:nvPr/>
        </p:nvSpPr>
        <p:spPr bwMode="auto">
          <a:xfrm>
            <a:off x="381000" y="2854597"/>
            <a:ext cx="8229600" cy="3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+mn-cs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Calibri" pitchFamily="34" charset="0"/>
                <a:cs typeface="+mn-cs"/>
              </a:defRPr>
            </a:lvl3pPr>
            <a:lvl4pPr marL="1600200" indent="-228600" algn="l" rtl="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+mn-cs"/>
              </a:defRPr>
            </a:lvl4pPr>
            <a:lvl5pPr marL="2057400" indent="-228600" algn="l" rtl="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+mn-cs"/>
              </a:defRPr>
            </a:lvl5pPr>
            <a:lvl6pPr marL="2514600" indent="-228600" algn="l" rtl="0" fontAlgn="base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 eaLnBrk="1" hangingPunct="1">
              <a:buFontTx/>
              <a:buNone/>
            </a:pPr>
            <a:r>
              <a:rPr lang="en-GB" sz="2000" dirty="0" smtClean="0">
                <a:solidFill>
                  <a:srgbClr val="1F497D"/>
                </a:solidFill>
                <a:latin typeface="Arial Rounded MT Bold" panose="020F0704030504030204" pitchFamily="34" charset="0"/>
                <a:cs typeface="Calibri" pitchFamily="34" charset="0"/>
              </a:rPr>
              <a:t>Aim:  to ensure that the technology is fit for purpose.</a:t>
            </a:r>
          </a:p>
          <a:p>
            <a:pPr marL="176213" indent="-176213" algn="ctr" eaLnBrk="1" hangingPunct="1">
              <a:buFontTx/>
              <a:buNone/>
            </a:pPr>
            <a:endParaRPr lang="en-GB" sz="2000" dirty="0" smtClean="0">
              <a:solidFill>
                <a:srgbClr val="1F497D"/>
              </a:solidFill>
              <a:latin typeface="Arial Rounded MT Bold" panose="020F0704030504030204" pitchFamily="34" charset="0"/>
              <a:cs typeface="Calibri" pitchFamily="34" charset="0"/>
            </a:endParaRPr>
          </a:p>
        </p:txBody>
      </p:sp>
      <p:sp>
        <p:nvSpPr>
          <p:cNvPr id="61" name="Footer Placeholder 26"/>
          <p:cNvSpPr>
            <a:spLocks noGrp="1"/>
          </p:cNvSpPr>
          <p:nvPr>
            <p:ph type="ftr" sz="quarter" idx="11"/>
          </p:nvPr>
        </p:nvSpPr>
        <p:spPr>
          <a:xfrm>
            <a:off x="2209800" y="6477000"/>
            <a:ext cx="5791200" cy="365125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prstClr val="black"/>
                </a:solidFill>
              </a:rPr>
              <a:t>Dr. Faustina Hwang, Biomedical Engineering, f.hwang@reading.ac.uk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27" name="Picture 3" descr="C:\Users\sis05fh\Documents\conferences\GCRF Meeting 30 March 2017\Picture3 - Cop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91000"/>
            <a:ext cx="3667125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1786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build="p"/>
      <p:bldP spid="56" grpId="0" build="p"/>
      <p:bldP spid="5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3501008"/>
            <a:ext cx="8280000" cy="828000"/>
          </a:xfrm>
        </p:spPr>
        <p:txBody>
          <a:bodyPr/>
          <a:lstStyle/>
          <a:p>
            <a:r>
              <a:rPr lang="en-GB" dirty="0" smtClean="0"/>
              <a:t>	     Emily Black </a:t>
            </a:r>
            <a:br>
              <a:rPr lang="en-GB" dirty="0" smtClean="0"/>
            </a:br>
            <a:r>
              <a:rPr lang="en-GB" dirty="0" smtClean="0"/>
              <a:t>University of reading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>
                <a:solidFill>
                  <a:srgbClr val="50535A"/>
                </a:solidFill>
              </a:rPr>
              <a:pPr/>
              <a:t>34</a:t>
            </a:fld>
            <a:endParaRPr lang="en-GB" altLang="en-US" dirty="0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0194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10195872" cy="898056"/>
          </a:xfrm>
        </p:spPr>
        <p:txBody>
          <a:bodyPr>
            <a:noAutofit/>
          </a:bodyPr>
          <a:lstStyle/>
          <a:p>
            <a:r>
              <a:rPr lang="en-GB" sz="2600" dirty="0" smtClean="0"/>
              <a:t>National centre for </a:t>
            </a:r>
            <a:br>
              <a:rPr lang="en-GB" sz="2600" dirty="0" smtClean="0"/>
            </a:br>
            <a:r>
              <a:rPr lang="en-GB" sz="2600" dirty="0" smtClean="0"/>
              <a:t>atmospheric science climate</a:t>
            </a:r>
            <a:br>
              <a:rPr lang="en-GB" sz="2600" dirty="0" smtClean="0"/>
            </a:br>
            <a:r>
              <a:rPr lang="en-GB" sz="2600" dirty="0" smtClean="0"/>
              <a:t>and weather divisions: </a:t>
            </a:r>
            <a:br>
              <a:rPr lang="en-GB" sz="2600" dirty="0" smtClean="0"/>
            </a:br>
            <a:r>
              <a:rPr lang="en-GB" sz="2600" dirty="0" smtClean="0"/>
              <a:t>Official development assistance</a:t>
            </a:r>
            <a:endParaRPr lang="en-GB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>
                <a:solidFill>
                  <a:srgbClr val="50535A"/>
                </a:solidFill>
              </a:rPr>
              <a:pPr/>
              <a:t>35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57186" y="2204864"/>
            <a:ext cx="4275254" cy="1938992"/>
          </a:xfrm>
          <a:prstGeom prst="rect">
            <a:avLst/>
          </a:prstGeom>
          <a:solidFill>
            <a:srgbClr val="FF0000">
              <a:alpha val="34000"/>
            </a:srgbClr>
          </a:solidFill>
          <a:ln w="381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NCAS is investing in building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the capacity of developing countries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to exploit state-of-the art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weather forecasts and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sub-seasonal to seasonal forecasts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for early warning of adverse events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39952" y="4581128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0000"/>
                </a:solidFill>
              </a:rPr>
              <a:t>Foundation phase:  </a:t>
            </a:r>
            <a:r>
              <a:rPr lang="en-US" sz="1800" dirty="0" smtClean="0">
                <a:solidFill>
                  <a:srgbClr val="000000"/>
                </a:solidFill>
              </a:rPr>
              <a:t>October 2016 – July 2017</a:t>
            </a:r>
            <a:br>
              <a:rPr lang="en-US" sz="1800" dirty="0" smtClean="0">
                <a:solidFill>
                  <a:srgbClr val="000000"/>
                </a:solidFill>
              </a:rPr>
            </a:br>
            <a:r>
              <a:rPr lang="en-US" sz="1800" b="1" dirty="0" smtClean="0">
                <a:solidFill>
                  <a:srgbClr val="000000"/>
                </a:solidFill>
              </a:rPr>
              <a:t>Proposed follow on:  </a:t>
            </a:r>
            <a:br>
              <a:rPr lang="en-US" sz="1800" b="1" dirty="0" smtClean="0">
                <a:solidFill>
                  <a:srgbClr val="000000"/>
                </a:solidFill>
              </a:rPr>
            </a:br>
            <a:r>
              <a:rPr lang="en-US" sz="1800" dirty="0" smtClean="0">
                <a:solidFill>
                  <a:srgbClr val="000000"/>
                </a:solidFill>
              </a:rPr>
              <a:t>July 2017 – June 2020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08700"/>
            <a:ext cx="91440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6948264" y="4293096"/>
            <a:ext cx="1728192" cy="1512168"/>
            <a:chOff x="395536" y="2348880"/>
            <a:chExt cx="3600400" cy="345638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36" y="2348880"/>
              <a:ext cx="3456384" cy="3456384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2627784" y="3429000"/>
              <a:ext cx="1368152" cy="2016224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-36512" y="2204864"/>
            <a:ext cx="4211960" cy="3373343"/>
            <a:chOff x="0" y="2636912"/>
            <a:chExt cx="4211960" cy="3373343"/>
          </a:xfrm>
        </p:grpSpPr>
        <p:sp>
          <p:nvSpPr>
            <p:cNvPr id="16" name="TextBox 15"/>
            <p:cNvSpPr txBox="1"/>
            <p:nvPr/>
          </p:nvSpPr>
          <p:spPr>
            <a:xfrm>
              <a:off x="3530914" y="5435932"/>
              <a:ext cx="6810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000000"/>
                  </a:solidFill>
                </a:rPr>
                <a:t>2011</a:t>
              </a: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0" y="2636912"/>
              <a:ext cx="4108720" cy="3373343"/>
              <a:chOff x="0" y="2636912"/>
              <a:chExt cx="4108720" cy="3373343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4"/>
              <a:srcRect t="17385" b="10615"/>
              <a:stretch/>
            </p:blipFill>
            <p:spPr>
              <a:xfrm>
                <a:off x="251520" y="3485150"/>
                <a:ext cx="3857200" cy="2021983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611560" y="5435932"/>
                <a:ext cx="6981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000000"/>
                    </a:solidFill>
                  </a:rPr>
                  <a:t>2002</a:t>
                </a:r>
              </a:p>
            </p:txBody>
          </p:sp>
          <p:cxnSp>
            <p:nvCxnSpPr>
              <p:cNvPr id="15" name="Straight Arrow Connector 14"/>
              <p:cNvCxnSpPr/>
              <p:nvPr/>
            </p:nvCxnSpPr>
            <p:spPr bwMode="auto">
              <a:xfrm>
                <a:off x="1259632" y="5620598"/>
                <a:ext cx="2304256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Straight Arrow Connector 16"/>
              <p:cNvCxnSpPr/>
              <p:nvPr/>
            </p:nvCxnSpPr>
            <p:spPr bwMode="auto">
              <a:xfrm flipV="1">
                <a:off x="323528" y="4005064"/>
                <a:ext cx="0" cy="1152128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19" name="TextBox 18"/>
              <p:cNvSpPr txBox="1"/>
              <p:nvPr/>
            </p:nvSpPr>
            <p:spPr>
              <a:xfrm>
                <a:off x="0" y="5157192"/>
                <a:ext cx="67225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000000"/>
                    </a:solidFill>
                  </a:rPr>
                  <a:t>Less</a:t>
                </a:r>
                <a:br>
                  <a:rPr lang="en-US" sz="1800" dirty="0" smtClean="0">
                    <a:solidFill>
                      <a:srgbClr val="000000"/>
                    </a:solidFill>
                  </a:rPr>
                </a:br>
                <a:r>
                  <a:rPr lang="en-US" sz="1800" dirty="0" smtClean="0">
                    <a:solidFill>
                      <a:srgbClr val="000000"/>
                    </a:solidFill>
                  </a:rPr>
                  <a:t>skill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0" y="3356992"/>
                <a:ext cx="71057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000000"/>
                    </a:solidFill>
                  </a:rPr>
                  <a:t>More</a:t>
                </a:r>
                <a:br>
                  <a:rPr lang="en-US" sz="1800" dirty="0" smtClean="0">
                    <a:solidFill>
                      <a:srgbClr val="000000"/>
                    </a:solidFill>
                  </a:rPr>
                </a:br>
                <a:r>
                  <a:rPr lang="en-US" sz="1800" dirty="0" smtClean="0">
                    <a:solidFill>
                      <a:srgbClr val="000000"/>
                    </a:solidFill>
                  </a:rPr>
                  <a:t>skill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899592" y="3501008"/>
                <a:ext cx="113133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0000"/>
                    </a:solidFill>
                  </a:rPr>
                  <a:t>Day 12-18</a:t>
                </a:r>
                <a:br>
                  <a:rPr lang="en-US" sz="1600" dirty="0" smtClean="0">
                    <a:solidFill>
                      <a:srgbClr val="FF0000"/>
                    </a:solidFill>
                  </a:rPr>
                </a:br>
                <a:r>
                  <a:rPr lang="en-US" sz="1600" dirty="0" smtClean="0">
                    <a:solidFill>
                      <a:srgbClr val="800000"/>
                    </a:solidFill>
                  </a:rPr>
                  <a:t>Day 18-25</a:t>
                </a:r>
                <a:br>
                  <a:rPr lang="en-US" sz="1600" dirty="0" smtClean="0">
                    <a:solidFill>
                      <a:srgbClr val="800000"/>
                    </a:solidFill>
                  </a:rPr>
                </a:br>
                <a:r>
                  <a:rPr lang="en-US" sz="1600" dirty="0" smtClean="0">
                    <a:solidFill>
                      <a:srgbClr val="8ABD24">
                        <a:lumMod val="50000"/>
                      </a:srgbClr>
                    </a:solidFill>
                  </a:rPr>
                  <a:t>Day 26-32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644343" y="2636912"/>
                <a:ext cx="313556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Improvement in prediction</a:t>
                </a:r>
                <a:br>
                  <a:rPr lang="en-US" dirty="0" smtClean="0">
                    <a:solidFill>
                      <a:srgbClr val="000000"/>
                    </a:solidFill>
                  </a:rPr>
                </a:br>
                <a:r>
                  <a:rPr lang="en-US" dirty="0" smtClean="0">
                    <a:solidFill>
                      <a:srgbClr val="000000"/>
                    </a:solidFill>
                  </a:rPr>
                  <a:t>skill for 2m temperature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034129" y="5733256"/>
                <a:ext cx="196180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 err="1" smtClean="0">
                    <a:solidFill>
                      <a:srgbClr val="000000"/>
                    </a:solidFill>
                  </a:rPr>
                  <a:t>Vitart</a:t>
                </a:r>
                <a:r>
                  <a:rPr lang="en-US" sz="1200" i="1" dirty="0" smtClean="0">
                    <a:solidFill>
                      <a:srgbClr val="000000"/>
                    </a:solidFill>
                  </a:rPr>
                  <a:t> et al, 2013 ECMWF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59548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477" y="3573016"/>
            <a:ext cx="2148754" cy="13681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188640"/>
            <a:ext cx="8280000" cy="828000"/>
          </a:xfrm>
        </p:spPr>
        <p:txBody>
          <a:bodyPr/>
          <a:lstStyle/>
          <a:p>
            <a:r>
              <a:rPr lang="en-US" dirty="0" smtClean="0"/>
              <a:t>Areas of 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>
                <a:solidFill>
                  <a:srgbClr val="50535A"/>
                </a:solidFill>
              </a:rPr>
              <a:pPr/>
              <a:t>36</a:t>
            </a:fld>
            <a:endParaRPr lang="en-GB" altLang="en-US">
              <a:solidFill>
                <a:srgbClr val="50535A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08700"/>
            <a:ext cx="91440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67544" y="1340768"/>
            <a:ext cx="2749471" cy="1323439"/>
          </a:xfrm>
          <a:prstGeom prst="rect">
            <a:avLst/>
          </a:prstGeom>
          <a:solidFill>
            <a:schemeClr val="accent1">
              <a:alpha val="20000"/>
            </a:schemeClr>
          </a:solidFill>
          <a:ln w="38100">
            <a:solidFill>
              <a:schemeClr val="accent1"/>
            </a:solidFill>
          </a:ln>
          <a:effectLst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Agricultural drought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Extreme rainfall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Tropical cyclones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Renewable energy</a:t>
            </a:r>
          </a:p>
        </p:txBody>
      </p:sp>
      <p:pic>
        <p:nvPicPr>
          <p:cNvPr id="16" name="Picture 15" descr="smc_tot_t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140968"/>
            <a:ext cx="2808312" cy="28083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832" y="2924944"/>
            <a:ext cx="3456384" cy="29453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2469" y="1988840"/>
            <a:ext cx="2288003" cy="14454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5856" y="1052736"/>
            <a:ext cx="3175132" cy="178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7132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>
                <a:solidFill>
                  <a:srgbClr val="50535A"/>
                </a:solidFill>
              </a:rPr>
              <a:pPr/>
              <a:t>37</a:t>
            </a:fld>
            <a:endParaRPr lang="en-GB" altLang="en-US">
              <a:solidFill>
                <a:srgbClr val="50535A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08700"/>
            <a:ext cx="91440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24800" y="656784"/>
            <a:ext cx="8280000" cy="828000"/>
          </a:xfrm>
        </p:spPr>
        <p:txBody>
          <a:bodyPr/>
          <a:lstStyle/>
          <a:p>
            <a:r>
              <a:rPr lang="en-US" dirty="0" smtClean="0"/>
              <a:t>Partners include: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1560" y="1772816"/>
            <a:ext cx="6127925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National hydro-meteorological services (NHMSs)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Ghana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Nigeria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Tanzania</a:t>
            </a:r>
            <a:br>
              <a:rPr lang="en-US" dirty="0" smtClean="0">
                <a:solidFill>
                  <a:srgbClr val="000000"/>
                </a:solidFill>
              </a:rPr>
            </a:br>
            <a:endParaRPr lang="en-US" dirty="0" smtClean="0">
              <a:solidFill>
                <a:srgbClr val="000000"/>
              </a:solidFill>
            </a:endParaRPr>
          </a:p>
          <a:p>
            <a:r>
              <a:rPr lang="en-US" b="1" dirty="0" smtClean="0">
                <a:solidFill>
                  <a:srgbClr val="000000"/>
                </a:solidFill>
              </a:rPr>
              <a:t>NGOs / Industrial partners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One Acre Fund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Risk Shield</a:t>
            </a:r>
            <a:br>
              <a:rPr lang="en-US" dirty="0" smtClean="0">
                <a:solidFill>
                  <a:srgbClr val="000000"/>
                </a:solidFill>
              </a:rPr>
            </a:br>
            <a:endParaRPr lang="en-US" dirty="0">
              <a:solidFill>
                <a:srgbClr val="000000"/>
              </a:solidFill>
            </a:endParaRPr>
          </a:p>
          <a:p>
            <a:r>
              <a:rPr lang="en-US" b="1" dirty="0" smtClean="0">
                <a:solidFill>
                  <a:srgbClr val="000000"/>
                </a:solidFill>
              </a:rPr>
              <a:t>International organizations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WMO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ICPAC</a:t>
            </a:r>
          </a:p>
          <a:p>
            <a:pPr marL="342900" indent="-342900">
              <a:buFont typeface="Arial"/>
              <a:buChar char="•"/>
            </a:pPr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4920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4005064"/>
            <a:ext cx="8280000" cy="828000"/>
          </a:xfrm>
        </p:spPr>
        <p:txBody>
          <a:bodyPr/>
          <a:lstStyle/>
          <a:p>
            <a:r>
              <a:rPr lang="en-GB" dirty="0" smtClean="0"/>
              <a:t>	Tristan </a:t>
            </a:r>
            <a:r>
              <a:rPr lang="en-GB" dirty="0" err="1" smtClean="0"/>
              <a:t>Quaife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University of reading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>
                <a:solidFill>
                  <a:srgbClr val="50535A"/>
                </a:solidFill>
              </a:rPr>
              <a:pPr/>
              <a:t>38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1238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1448872"/>
            <a:ext cx="8280000" cy="828000"/>
          </a:xfrm>
        </p:spPr>
        <p:txBody>
          <a:bodyPr wrap="square"/>
          <a:lstStyle/>
          <a:p>
            <a:r>
              <a:rPr lang="en-GB" dirty="0" smtClean="0"/>
              <a:t>TAMSAT: The </a:t>
            </a:r>
            <a:r>
              <a:rPr lang="en-GB" dirty="0"/>
              <a:t>University of Reading’s operational rainfall product for Africa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    </a:t>
            </a:r>
            <a:r>
              <a:rPr lang="en-GB" b="1" dirty="0" smtClean="0"/>
              <a:t>Daily, five daily </a:t>
            </a:r>
            <a:r>
              <a:rPr lang="en-GB" b="1" dirty="0"/>
              <a:t>and ten daily </a:t>
            </a:r>
            <a:r>
              <a:rPr lang="en-GB" b="1" dirty="0" smtClean="0"/>
              <a:t>cumulative </a:t>
            </a:r>
            <a:r>
              <a:rPr lang="en-GB" b="1" dirty="0"/>
              <a:t>rainfall estimates </a:t>
            </a:r>
            <a:endParaRPr lang="en-GB" b="1" dirty="0" smtClean="0"/>
          </a:p>
          <a:p>
            <a:pPr lvl="1"/>
            <a:r>
              <a:rPr lang="en-GB" dirty="0" smtClean="0"/>
              <a:t>10-daily issued </a:t>
            </a:r>
            <a:r>
              <a:rPr lang="en-GB" dirty="0"/>
              <a:t>on the </a:t>
            </a:r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, 11</a:t>
            </a:r>
            <a:r>
              <a:rPr lang="en-GB" baseline="30000" dirty="0" smtClean="0"/>
              <a:t>th</a:t>
            </a:r>
            <a:r>
              <a:rPr lang="en-GB" dirty="0" smtClean="0"/>
              <a:t>  </a:t>
            </a:r>
            <a:r>
              <a:rPr lang="en-GB" dirty="0"/>
              <a:t>and </a:t>
            </a:r>
            <a:r>
              <a:rPr lang="en-GB" dirty="0" smtClean="0"/>
              <a:t>21</a:t>
            </a:r>
            <a:r>
              <a:rPr lang="en-GB" baseline="30000" dirty="0" smtClean="0"/>
              <a:t>st</a:t>
            </a:r>
            <a:r>
              <a:rPr lang="en-GB" dirty="0" smtClean="0"/>
              <a:t> </a:t>
            </a:r>
            <a:r>
              <a:rPr lang="en-GB" dirty="0"/>
              <a:t>of the </a:t>
            </a:r>
            <a:r>
              <a:rPr lang="en-GB" dirty="0" smtClean="0"/>
              <a:t>month</a:t>
            </a:r>
          </a:p>
          <a:p>
            <a:pPr lvl="1"/>
            <a:r>
              <a:rPr lang="en-GB" dirty="0"/>
              <a:t>5</a:t>
            </a:r>
            <a:r>
              <a:rPr lang="en-GB" dirty="0" smtClean="0"/>
              <a:t>-daily </a:t>
            </a:r>
            <a:r>
              <a:rPr lang="en-GB" dirty="0"/>
              <a:t>issued on the </a:t>
            </a:r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, 6</a:t>
            </a:r>
            <a:r>
              <a:rPr lang="en-GB" baseline="30000" dirty="0" smtClean="0"/>
              <a:t>th</a:t>
            </a:r>
            <a:r>
              <a:rPr lang="en-GB" dirty="0" smtClean="0"/>
              <a:t> 11</a:t>
            </a:r>
            <a:r>
              <a:rPr lang="en-GB" baseline="30000" dirty="0" smtClean="0"/>
              <a:t>th</a:t>
            </a:r>
            <a:r>
              <a:rPr lang="en-GB" dirty="0" smtClean="0"/>
              <a:t>  …</a:t>
            </a:r>
            <a:endParaRPr lang="en-GB" dirty="0"/>
          </a:p>
          <a:p>
            <a:r>
              <a:rPr lang="en-GB" dirty="0"/>
              <a:t>    </a:t>
            </a:r>
            <a:r>
              <a:rPr lang="en-GB" b="1" dirty="0" smtClean="0"/>
              <a:t>Monthly </a:t>
            </a:r>
            <a:r>
              <a:rPr lang="en-GB" b="1" dirty="0"/>
              <a:t>cumulative rainfall estimates </a:t>
            </a:r>
            <a:endParaRPr lang="en-GB" b="1" dirty="0" smtClean="0"/>
          </a:p>
          <a:p>
            <a:pPr lvl="1"/>
            <a:r>
              <a:rPr lang="en-GB" dirty="0" smtClean="0"/>
              <a:t>issued </a:t>
            </a:r>
            <a:r>
              <a:rPr lang="en-GB" dirty="0"/>
              <a:t>on the first day of the following month</a:t>
            </a:r>
          </a:p>
          <a:p>
            <a:r>
              <a:rPr lang="en-GB" dirty="0"/>
              <a:t>    </a:t>
            </a:r>
            <a:r>
              <a:rPr lang="en-GB" b="1" dirty="0" smtClean="0"/>
              <a:t>Seasonal </a:t>
            </a:r>
            <a:r>
              <a:rPr lang="en-GB" b="1" dirty="0"/>
              <a:t>cumulative rainfall estimates </a:t>
            </a:r>
            <a:endParaRPr lang="en-GB" b="1" dirty="0" smtClean="0"/>
          </a:p>
          <a:p>
            <a:pPr lvl="1"/>
            <a:r>
              <a:rPr lang="en-GB" dirty="0" smtClean="0"/>
              <a:t>issued </a:t>
            </a:r>
            <a:r>
              <a:rPr lang="en-GB" dirty="0"/>
              <a:t>on 1st March, </a:t>
            </a:r>
            <a:r>
              <a:rPr lang="en-GB" dirty="0" smtClean="0"/>
              <a:t>June</a:t>
            </a:r>
            <a:r>
              <a:rPr lang="en-GB" dirty="0"/>
              <a:t>, </a:t>
            </a:r>
            <a:r>
              <a:rPr lang="en-GB" dirty="0" smtClean="0"/>
              <a:t>September </a:t>
            </a:r>
            <a:r>
              <a:rPr lang="en-GB" dirty="0"/>
              <a:t>and </a:t>
            </a:r>
            <a:r>
              <a:rPr lang="en-GB" dirty="0" smtClean="0"/>
              <a:t>December </a:t>
            </a:r>
            <a:endParaRPr lang="en-GB" dirty="0"/>
          </a:p>
          <a:p>
            <a:r>
              <a:rPr lang="en-GB" b="1" dirty="0"/>
              <a:t>All </a:t>
            </a:r>
            <a:r>
              <a:rPr lang="en-GB" b="1" dirty="0" smtClean="0"/>
              <a:t>products are 4km </a:t>
            </a:r>
            <a:r>
              <a:rPr lang="en-GB" b="1" dirty="0"/>
              <a:t>resolution for the whole of </a:t>
            </a:r>
            <a:r>
              <a:rPr lang="en-GB" b="1" dirty="0" smtClean="0"/>
              <a:t>Africa</a:t>
            </a:r>
            <a:r>
              <a:rPr lang="en-GB" dirty="0" smtClean="0"/>
              <a:t> </a:t>
            </a:r>
          </a:p>
          <a:p>
            <a:r>
              <a:rPr lang="en-GB" b="1" dirty="0" smtClean="0"/>
              <a:t>Date range 1983 - present day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39</a:t>
            </a:fld>
            <a:endParaRPr lang="en-GB" altLang="en-US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3113" y="3059016"/>
            <a:ext cx="2090824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28895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http://www.citi.io/wp-content/uploads/2016/08/solar-panel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9"/>
          <a:stretch/>
        </p:blipFill>
        <p:spPr bwMode="auto">
          <a:xfrm>
            <a:off x="-274291" y="1268760"/>
            <a:ext cx="9635341" cy="513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mage result for tidal ener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784" y="1276994"/>
            <a:ext cx="9406717" cy="470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Image result for national gr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095" y="1268355"/>
            <a:ext cx="9252520" cy="611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s://dedola.com/wp-content/uploads/2014/01/container-ship-port-night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"/>
          <a:stretch/>
        </p:blipFill>
        <p:spPr bwMode="auto">
          <a:xfrm>
            <a:off x="-82189" y="1268760"/>
            <a:ext cx="9334709" cy="568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672"/>
            <a:ext cx="8280000" cy="828000"/>
          </a:xfrm>
        </p:spPr>
        <p:txBody>
          <a:bodyPr/>
          <a:lstStyle/>
          <a:p>
            <a:pPr algn="ctr"/>
            <a:r>
              <a:rPr lang="en-GB" dirty="0" smtClean="0"/>
              <a:t>Where Our Project </a:t>
            </a:r>
            <a:br>
              <a:rPr lang="en-GB" dirty="0" smtClean="0"/>
            </a:br>
            <a:r>
              <a:rPr lang="en-GB" dirty="0" smtClean="0"/>
              <a:t>Can be Applied?</a:t>
            </a:r>
            <a:endParaRPr lang="en-GB" dirty="0"/>
          </a:p>
        </p:txBody>
      </p:sp>
      <p:sp>
        <p:nvSpPr>
          <p:cNvPr id="3" name="AutoShape 4" descr="Image result for renewable energ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6" descr="Image result for renewable energ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6" name="Picture 8" descr="Image result for renewable energ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3263"/>
            <a:ext cx="9252520" cy="495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Image result for renewable energ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622" y="3204396"/>
            <a:ext cx="2916724" cy="156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 descr="http://www.citi.io/wp-content/uploads/2016/08/solar-panels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9"/>
          <a:stretch/>
        </p:blipFill>
        <p:spPr bwMode="auto">
          <a:xfrm>
            <a:off x="6516216" y="4764844"/>
            <a:ext cx="2627783" cy="136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4" descr="Image result for tidal energ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833" y="4764845"/>
            <a:ext cx="2729384" cy="136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6" descr="Image result for national grid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538540"/>
            <a:ext cx="2521636" cy="166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8" descr="https://dedola.com/wp-content/uploads/2014/01/container-ship-port-night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"/>
          <a:stretch/>
        </p:blipFill>
        <p:spPr bwMode="auto">
          <a:xfrm>
            <a:off x="3779912" y="1538540"/>
            <a:ext cx="2736304" cy="166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172400" y="6585401"/>
            <a:ext cx="676275" cy="252000"/>
          </a:xfrm>
        </p:spPr>
        <p:txBody>
          <a:bodyPr/>
          <a:lstStyle/>
          <a:p>
            <a:fld id="{DCF6A46F-80AB-49F3-8C7E-9717ED945456}" type="slidenum">
              <a:rPr lang="en-GB" altLang="en-US" smtClean="0">
                <a:solidFill>
                  <a:srgbClr val="50535A"/>
                </a:solidFill>
              </a:rPr>
              <a:pPr/>
              <a:t>4</a:t>
            </a:fld>
            <a:r>
              <a:rPr lang="en-GB" altLang="en-US" dirty="0" smtClean="0">
                <a:solidFill>
                  <a:srgbClr val="50535A"/>
                </a:solidFill>
              </a:rPr>
              <a:t> </a:t>
            </a:r>
            <a:endParaRPr lang="en-GB" altLang="en-US" dirty="0">
              <a:solidFill>
                <a:srgbClr val="50535A"/>
              </a:solidFill>
            </a:endParaRPr>
          </a:p>
        </p:txBody>
      </p:sp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179239" y="1538540"/>
            <a:ext cx="3600673" cy="4590088"/>
          </a:xfrm>
        </p:spPr>
        <p:txBody>
          <a:bodyPr/>
          <a:lstStyle/>
          <a:p>
            <a:r>
              <a:rPr lang="en-GB" dirty="0" smtClean="0"/>
              <a:t>Directly to other Shipping Ports</a:t>
            </a:r>
          </a:p>
          <a:p>
            <a:r>
              <a:rPr lang="en-GB" dirty="0" smtClean="0"/>
              <a:t>Adaptation for the national grid and local networks where demand is highly varied</a:t>
            </a:r>
          </a:p>
          <a:p>
            <a:r>
              <a:rPr lang="en-GB" dirty="0" smtClean="0"/>
              <a:t>To “smooth out” the power generated by renewal sources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86032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40</a:t>
            </a:fld>
            <a:endParaRPr lang="en-GB" alt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355976" cy="579984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485" y="248"/>
            <a:ext cx="4356299" cy="57995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9512" y="5805264"/>
            <a:ext cx="44165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en-GB" sz="5400" dirty="0"/>
              <a:t>tamsat.org.uk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0" y="5805264"/>
            <a:ext cx="4572000" cy="95410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en-GB" sz="2800" dirty="0"/>
              <a:t>t.l.quaife@reading.ac.uk</a:t>
            </a:r>
          </a:p>
          <a:p>
            <a:pPr marL="0" indent="0" algn="ctr">
              <a:buNone/>
            </a:pPr>
            <a:r>
              <a:rPr lang="en-GB" sz="2800" dirty="0"/>
              <a:t>e.c.l.black@reading.ac.uk</a:t>
            </a:r>
          </a:p>
        </p:txBody>
      </p:sp>
    </p:spTree>
    <p:extLst>
      <p:ext uri="{BB962C8B-B14F-4D97-AF65-F5344CB8AC3E}">
        <p14:creationId xmlns:p14="http://schemas.microsoft.com/office/powerpoint/2010/main" val="10709659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6523464" cy="1224136"/>
          </a:xfrm>
        </p:spPr>
        <p:txBody>
          <a:bodyPr wrap="square"/>
          <a:lstStyle/>
          <a:p>
            <a:r>
              <a:rPr lang="en-GB" dirty="0" smtClean="0"/>
              <a:t>What can TAMSAT do for you?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00" y="1772816"/>
            <a:ext cx="8280000" cy="3960000"/>
          </a:xfrm>
        </p:spPr>
        <p:txBody>
          <a:bodyPr/>
          <a:lstStyle/>
          <a:p>
            <a:r>
              <a:rPr lang="en-GB" b="1" dirty="0" smtClean="0"/>
              <a:t>Rainfall data for Africa</a:t>
            </a:r>
          </a:p>
          <a:p>
            <a:pPr lvl="1"/>
            <a:r>
              <a:rPr lang="en-GB" dirty="0" smtClean="0"/>
              <a:t>Freely available from tamsat.org.uk</a:t>
            </a:r>
          </a:p>
          <a:p>
            <a:pPr lvl="1"/>
            <a:r>
              <a:rPr lang="en-GB" dirty="0" smtClean="0"/>
              <a:t>Validation reports available</a:t>
            </a:r>
            <a:endParaRPr lang="en-GB" dirty="0"/>
          </a:p>
          <a:p>
            <a:r>
              <a:rPr lang="en-GB" b="1" dirty="0" smtClean="0"/>
              <a:t>Advice on use TAMSAT data</a:t>
            </a:r>
          </a:p>
          <a:p>
            <a:pPr lvl="1"/>
            <a:r>
              <a:rPr lang="en-GB" dirty="0" smtClean="0"/>
              <a:t>Suitability for specific applications – </a:t>
            </a:r>
            <a:r>
              <a:rPr lang="en-GB" dirty="0"/>
              <a:t>i</a:t>
            </a:r>
            <a:r>
              <a:rPr lang="en-GB" dirty="0" smtClean="0"/>
              <a:t>n common with other satellite data better for accumulated and spatially distributed rainfall </a:t>
            </a:r>
            <a:endParaRPr lang="en-GB" dirty="0"/>
          </a:p>
          <a:p>
            <a:r>
              <a:rPr lang="en-GB" b="1" dirty="0" smtClean="0"/>
              <a:t>Partnering on GCRF (or other) project proposals</a:t>
            </a:r>
          </a:p>
          <a:p>
            <a:pPr lvl="1"/>
            <a:r>
              <a:rPr lang="en-GB" dirty="0" smtClean="0"/>
              <a:t>Strong track record of attracting funding</a:t>
            </a:r>
          </a:p>
          <a:p>
            <a:pPr lvl="2"/>
            <a:r>
              <a:rPr lang="en-GB" dirty="0" smtClean="0"/>
              <a:t>Leading ERADACS – a NERC GCRF Building Resilience project</a:t>
            </a:r>
          </a:p>
          <a:p>
            <a:pPr lvl="2"/>
            <a:r>
              <a:rPr lang="en-GB" dirty="0" smtClean="0"/>
              <a:t>Current funding from NCAS, NCEO, NERC, Innovate UK, JRC, various PhD studentships.</a:t>
            </a:r>
          </a:p>
          <a:p>
            <a:pPr lvl="1"/>
            <a:r>
              <a:rPr lang="en-GB" dirty="0" smtClean="0"/>
              <a:t>Willing to lead appropriate proposals</a:t>
            </a:r>
          </a:p>
          <a:p>
            <a:pPr lvl="1"/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pPr lvl="1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41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753230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688" y="3933056"/>
            <a:ext cx="8280000" cy="828000"/>
          </a:xfrm>
        </p:spPr>
        <p:txBody>
          <a:bodyPr/>
          <a:lstStyle/>
          <a:p>
            <a:r>
              <a:rPr lang="en-GB" dirty="0" smtClean="0"/>
              <a:t>Deborah Hardoon</a:t>
            </a:r>
            <a:br>
              <a:rPr lang="en-GB" dirty="0" smtClean="0"/>
            </a:br>
            <a:r>
              <a:rPr lang="en-GB" dirty="0" smtClean="0"/>
              <a:t>		Oxfam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>
                <a:solidFill>
                  <a:srgbClr val="50535A"/>
                </a:solidFill>
              </a:rPr>
              <a:pPr/>
              <a:t>42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9662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4397.jpg"/>
          <p:cNvPicPr>
            <a:picLocks noChangeAspect="1"/>
          </p:cNvPicPr>
          <p:nvPr/>
        </p:nvPicPr>
        <p:blipFill>
          <a:blip r:embed="rId2" cstate="print"/>
          <a:srcRect r="12720"/>
          <a:stretch>
            <a:fillRect/>
          </a:stretch>
        </p:blipFill>
        <p:spPr>
          <a:xfrm>
            <a:off x="-2" y="0"/>
            <a:ext cx="9144002" cy="69658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9512" y="5859269"/>
            <a:ext cx="5040560" cy="9541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GB" sz="1400" dirty="0" smtClean="0"/>
              <a:t>A</a:t>
            </a:r>
            <a:r>
              <a:rPr lang="en-GB" sz="1400" baseline="0" dirty="0" smtClean="0"/>
              <a:t> father holds his daughter as he stands on a site where residents have recently been evicted from nearby luxury apartments in North Jakarta. </a:t>
            </a:r>
          </a:p>
          <a:p>
            <a:r>
              <a:rPr lang="en-GB" sz="1400" i="1" baseline="0" dirty="0" smtClean="0"/>
              <a:t>Photo Tiara </a:t>
            </a:r>
            <a:r>
              <a:rPr lang="en-GB" sz="1400" i="1" baseline="0" dirty="0" err="1" smtClean="0"/>
              <a:t>Audina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241138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GB_51465_ATS_MALAWI_525.JPG"/>
          <p:cNvPicPr>
            <a:picLocks noChangeAspect="1"/>
          </p:cNvPicPr>
          <p:nvPr/>
        </p:nvPicPr>
        <p:blipFill>
          <a:blip r:embed="rId2" cstate="print"/>
          <a:srcRect l="7858" r="5420"/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5859269"/>
            <a:ext cx="5040560" cy="9541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GB" sz="1400" dirty="0" smtClean="0"/>
              <a:t>Tea</a:t>
            </a:r>
            <a:r>
              <a:rPr lang="en-GB" sz="1400" dirty="0"/>
              <a:t> picking in </a:t>
            </a:r>
            <a:r>
              <a:rPr lang="en-GB" sz="1400" dirty="0" err="1"/>
              <a:t>Mulanje</a:t>
            </a:r>
            <a:r>
              <a:rPr lang="en-GB" sz="1400" dirty="0"/>
              <a:t>, Southern Malawi</a:t>
            </a:r>
            <a:r>
              <a:rPr lang="en-GB" sz="1400" dirty="0" smtClean="0"/>
              <a:t>. </a:t>
            </a:r>
            <a:r>
              <a:rPr lang="en-GB" sz="1400" dirty="0"/>
              <a:t>Workers are paid a day rate according to the weight of tea they manage to pick. For an 11 hour day they earn roughly £3. </a:t>
            </a:r>
            <a:endParaRPr lang="en-GB" sz="1400" baseline="0" dirty="0" smtClean="0"/>
          </a:p>
          <a:p>
            <a:r>
              <a:rPr lang="en-GB" sz="1400" i="1" baseline="0" dirty="0" smtClean="0"/>
              <a:t>Photo Abby Traylor-Smith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339239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GB_103806__42B8988.jpg"/>
          <p:cNvPicPr>
            <a:picLocks noChangeAspect="1"/>
          </p:cNvPicPr>
          <p:nvPr/>
        </p:nvPicPr>
        <p:blipFill>
          <a:blip r:embed="rId2" cstate="print"/>
          <a:srcRect r="12116"/>
          <a:stretch>
            <a:fillRect/>
          </a:stretch>
        </p:blipFill>
        <p:spPr>
          <a:xfrm>
            <a:off x="-2" y="0"/>
            <a:ext cx="9144002" cy="69370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5859269"/>
            <a:ext cx="5040560" cy="9541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GB" sz="1400" i="1" dirty="0"/>
              <a:t>Oxfam works with </a:t>
            </a:r>
            <a:r>
              <a:rPr lang="en-GB" sz="1400" i="1" dirty="0" smtClean="0"/>
              <a:t>CDI , Labour unions, Lawyers’ Association, and local authorities to </a:t>
            </a:r>
            <a:r>
              <a:rPr lang="en-GB" sz="1400" i="1" dirty="0"/>
              <a:t>empower migrant workers to claim decent working and living conditions in urban areas in </a:t>
            </a:r>
            <a:r>
              <a:rPr lang="en-GB" sz="1400" i="1" dirty="0" smtClean="0"/>
              <a:t>Vietnam. </a:t>
            </a:r>
            <a:r>
              <a:rPr lang="en-GB" sz="1400" i="1" dirty="0"/>
              <a:t> </a:t>
            </a:r>
            <a:endParaRPr lang="en-GB" sz="1400" i="1" dirty="0" smtClean="0"/>
          </a:p>
          <a:p>
            <a:r>
              <a:rPr lang="en-GB" sz="1400" i="1" baseline="0" dirty="0" smtClean="0"/>
              <a:t>Photo Adam Patterson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280753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16" descr="Engineer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97" y="1340768"/>
            <a:ext cx="9183003" cy="612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data analysi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4"/>
          <a:stretch/>
        </p:blipFill>
        <p:spPr bwMode="auto">
          <a:xfrm>
            <a:off x="9053" y="1340768"/>
            <a:ext cx="9134947" cy="612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Image result for data analysi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4"/>
          <a:stretch/>
        </p:blipFill>
        <p:spPr bwMode="auto">
          <a:xfrm>
            <a:off x="1963524" y="4077072"/>
            <a:ext cx="3588460" cy="240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280000" cy="828000"/>
          </a:xfrm>
        </p:spPr>
        <p:txBody>
          <a:bodyPr/>
          <a:lstStyle/>
          <a:p>
            <a:r>
              <a:rPr lang="en-GB" dirty="0" smtClean="0"/>
              <a:t>What Could We Add To </a:t>
            </a:r>
            <a:br>
              <a:rPr lang="en-GB" dirty="0" smtClean="0"/>
            </a:br>
            <a:r>
              <a:rPr lang="en-GB" dirty="0" smtClean="0"/>
              <a:t>Another Project?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28800"/>
            <a:ext cx="4473748" cy="4441383"/>
          </a:xfrm>
        </p:spPr>
        <p:txBody>
          <a:bodyPr/>
          <a:lstStyle/>
          <a:p>
            <a:r>
              <a:rPr lang="en-GB" dirty="0" smtClean="0"/>
              <a:t>Programming Expertise</a:t>
            </a:r>
          </a:p>
          <a:p>
            <a:pPr lvl="1"/>
            <a:r>
              <a:rPr lang="en-GB" dirty="0" smtClean="0"/>
              <a:t>PLC Programming</a:t>
            </a:r>
          </a:p>
          <a:p>
            <a:pPr lvl="1"/>
            <a:r>
              <a:rPr lang="en-GB" dirty="0" smtClean="0"/>
              <a:t>Data Analysis</a:t>
            </a:r>
          </a:p>
          <a:p>
            <a:r>
              <a:rPr lang="en-GB" dirty="0" smtClean="0"/>
              <a:t>Engineering Expertise</a:t>
            </a:r>
          </a:p>
          <a:p>
            <a:pPr lvl="1"/>
            <a:r>
              <a:rPr lang="en-GB" dirty="0" smtClean="0"/>
              <a:t>Mechanical</a:t>
            </a:r>
          </a:p>
          <a:p>
            <a:pPr lvl="1"/>
            <a:r>
              <a:rPr lang="en-GB" dirty="0" smtClean="0"/>
              <a:t>Electrical</a:t>
            </a:r>
          </a:p>
          <a:p>
            <a:pPr lvl="1"/>
            <a:r>
              <a:rPr lang="en-GB" dirty="0" smtClean="0"/>
              <a:t>Power Systems</a:t>
            </a:r>
          </a:p>
          <a:p>
            <a:pPr lvl="1"/>
            <a:r>
              <a:rPr lang="en-GB" dirty="0" smtClean="0"/>
              <a:t>Energy Storage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172400" y="6606000"/>
            <a:ext cx="676275" cy="252000"/>
          </a:xfrm>
        </p:spPr>
        <p:txBody>
          <a:bodyPr/>
          <a:lstStyle/>
          <a:p>
            <a:fld id="{DCF6A46F-80AB-49F3-8C7E-9717ED945456}" type="slidenum">
              <a:rPr lang="en-GB" altLang="en-US" smtClean="0">
                <a:solidFill>
                  <a:srgbClr val="50535A"/>
                </a:solidFill>
              </a:rPr>
              <a:pPr/>
              <a:t>5</a:t>
            </a:fld>
            <a:r>
              <a:rPr lang="en-GB" altLang="en-US" dirty="0" smtClean="0">
                <a:solidFill>
                  <a:srgbClr val="50535A"/>
                </a:solidFill>
              </a:rPr>
              <a:t> </a:t>
            </a:r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5" name="Picture 6" descr="https://infosys.beckhoff.com/images/logo_nat2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66"/>
          <a:stretch/>
        </p:blipFill>
        <p:spPr bwMode="auto">
          <a:xfrm>
            <a:off x="-74032" y="2874453"/>
            <a:ext cx="9218031" cy="172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Image result for matla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060848"/>
            <a:ext cx="9144000" cy="345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Image result for data analys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4" descr="Image result for data analysi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8" descr="Image result for engineeri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10" descr="Image result for engineeri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AutoShape 12" descr="Image result for engineeri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AutoShape 14" descr="Image result for engineerin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" name="Picture 6" descr="https://infosys.beckhoff.com/images/logo_nat2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66"/>
          <a:stretch/>
        </p:blipFill>
        <p:spPr bwMode="auto">
          <a:xfrm>
            <a:off x="5522902" y="3059287"/>
            <a:ext cx="3621097" cy="67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Image result for matla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982" y="1699413"/>
            <a:ext cx="4491394" cy="169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Engineer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984" y="4075519"/>
            <a:ext cx="3592016" cy="239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481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3358985"/>
            <a:ext cx="8280000" cy="828000"/>
          </a:xfrm>
        </p:spPr>
        <p:txBody>
          <a:bodyPr/>
          <a:lstStyle/>
          <a:p>
            <a:r>
              <a:rPr lang="en-GB" dirty="0" smtClean="0"/>
              <a:t>			Dai Clegg</a:t>
            </a:r>
            <a:br>
              <a:rPr lang="en-GB" dirty="0" smtClean="0"/>
            </a:br>
            <a:r>
              <a:rPr lang="en-GB" dirty="0" smtClean="0"/>
              <a:t>     Evidence </a:t>
            </a:r>
            <a:r>
              <a:rPr lang="en-GB" b="0" i="1" dirty="0" smtClean="0"/>
              <a:t>for</a:t>
            </a:r>
            <a:r>
              <a:rPr lang="en-GB" dirty="0" smtClean="0"/>
              <a:t>  development 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737236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343" y="906575"/>
            <a:ext cx="2157074" cy="20750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79343" y="1214625"/>
            <a:ext cx="2014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i="1" dirty="0">
                <a:solidFill>
                  <a:prstClr val="black">
                    <a:lumMod val="50000"/>
                    <a:lumOff val="50000"/>
                  </a:prstClr>
                </a:solidFill>
                <a:latin typeface="Helvetica Neue Light"/>
                <a:ea typeface="ＭＳ Ｐゴシック" charset="0"/>
                <a:cs typeface="Helvetica Neue Light"/>
              </a:rPr>
              <a:t>Who are we?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30884" y="3587630"/>
            <a:ext cx="3977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i="1" dirty="0">
                <a:solidFill>
                  <a:prstClr val="black">
                    <a:lumMod val="50000"/>
                    <a:lumOff val="50000"/>
                  </a:prstClr>
                </a:solidFill>
                <a:latin typeface="Helvetica Neue Light"/>
                <a:ea typeface="ＭＳ Ｐゴシック" charset="0"/>
                <a:cs typeface="Helvetica Neue Light"/>
              </a:rPr>
              <a:t>What problem do we solve?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2623" y="2470597"/>
            <a:ext cx="3302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i="1" dirty="0">
                <a:solidFill>
                  <a:prstClr val="black">
                    <a:lumMod val="50000"/>
                    <a:lumOff val="50000"/>
                  </a:prstClr>
                </a:solidFill>
                <a:latin typeface="Helvetica Neue Light"/>
                <a:ea typeface="ＭＳ Ｐゴシック" charset="0"/>
                <a:cs typeface="Helvetica Neue Light"/>
              </a:rPr>
              <a:t>Who do we work with?</a:t>
            </a:r>
          </a:p>
        </p:txBody>
      </p:sp>
      <p:sp>
        <p:nvSpPr>
          <p:cNvPr id="33" name="Arc 32"/>
          <p:cNvSpPr/>
          <p:nvPr/>
        </p:nvSpPr>
        <p:spPr>
          <a:xfrm rot="16200000">
            <a:off x="5604581" y="2140533"/>
            <a:ext cx="3080957" cy="2811430"/>
          </a:xfrm>
          <a:prstGeom prst="arc">
            <a:avLst>
              <a:gd name="adj1" fmla="val 16200000"/>
              <a:gd name="adj2" fmla="val 20733574"/>
            </a:avLst>
          </a:prstGeom>
          <a:ln>
            <a:solidFill>
              <a:srgbClr val="7F7F7F"/>
            </a:solidFill>
            <a:head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34" name="Arc 33"/>
          <p:cNvSpPr/>
          <p:nvPr/>
        </p:nvSpPr>
        <p:spPr>
          <a:xfrm rot="16200000">
            <a:off x="6190330" y="-1718620"/>
            <a:ext cx="1145019" cy="8569129"/>
          </a:xfrm>
          <a:prstGeom prst="arc">
            <a:avLst>
              <a:gd name="adj1" fmla="val 16288246"/>
              <a:gd name="adj2" fmla="val 0"/>
            </a:avLst>
          </a:prstGeom>
          <a:ln>
            <a:solidFill>
              <a:srgbClr val="7F7F7F"/>
            </a:solidFill>
            <a:head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35" name="Arc 34"/>
          <p:cNvSpPr/>
          <p:nvPr/>
        </p:nvSpPr>
        <p:spPr>
          <a:xfrm rot="540341">
            <a:off x="4137216" y="1510422"/>
            <a:ext cx="3080957" cy="2811430"/>
          </a:xfrm>
          <a:prstGeom prst="arc">
            <a:avLst>
              <a:gd name="adj1" fmla="val 16077537"/>
              <a:gd name="adj2" fmla="val 18505361"/>
            </a:avLst>
          </a:prstGeom>
          <a:ln>
            <a:solidFill>
              <a:srgbClr val="7F7F7F"/>
            </a:solidFill>
            <a:headEnd type="triangle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40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33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343" y="906575"/>
            <a:ext cx="2157074" cy="20750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79343" y="1214625"/>
            <a:ext cx="2014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i="1" dirty="0">
                <a:solidFill>
                  <a:prstClr val="black">
                    <a:lumMod val="50000"/>
                    <a:lumOff val="50000"/>
                  </a:prstClr>
                </a:solidFill>
                <a:latin typeface="Helvetica Neue Light"/>
                <a:ea typeface="ＭＳ Ｐゴシック" charset="0"/>
                <a:cs typeface="Helvetica Neue Light"/>
              </a:rPr>
              <a:t>Who are we?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30884" y="3587630"/>
            <a:ext cx="3977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i="1" dirty="0">
                <a:solidFill>
                  <a:prstClr val="black">
                    <a:lumMod val="50000"/>
                    <a:lumOff val="50000"/>
                  </a:prstClr>
                </a:solidFill>
                <a:latin typeface="Helvetica Neue Light"/>
                <a:ea typeface="ＭＳ Ｐゴシック" charset="0"/>
                <a:cs typeface="Helvetica Neue Light"/>
              </a:rPr>
              <a:t>What problem do we solve?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2623" y="2470597"/>
            <a:ext cx="3302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i="1" dirty="0">
                <a:solidFill>
                  <a:prstClr val="black">
                    <a:lumMod val="50000"/>
                    <a:lumOff val="50000"/>
                  </a:prstClr>
                </a:solidFill>
                <a:latin typeface="Helvetica Neue Light"/>
                <a:ea typeface="ＭＳ Ｐゴシック" charset="0"/>
                <a:cs typeface="Helvetica Neue Light"/>
              </a:rPr>
              <a:t>Who do we work with?</a:t>
            </a:r>
          </a:p>
        </p:txBody>
      </p:sp>
      <p:sp>
        <p:nvSpPr>
          <p:cNvPr id="33" name="Arc 32"/>
          <p:cNvSpPr/>
          <p:nvPr/>
        </p:nvSpPr>
        <p:spPr>
          <a:xfrm rot="16200000">
            <a:off x="5604581" y="2140533"/>
            <a:ext cx="3080957" cy="2811430"/>
          </a:xfrm>
          <a:prstGeom prst="arc">
            <a:avLst>
              <a:gd name="adj1" fmla="val 16200000"/>
              <a:gd name="adj2" fmla="val 20733574"/>
            </a:avLst>
          </a:prstGeom>
          <a:ln>
            <a:solidFill>
              <a:srgbClr val="7F7F7F"/>
            </a:solidFill>
            <a:head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34" name="Arc 33"/>
          <p:cNvSpPr/>
          <p:nvPr/>
        </p:nvSpPr>
        <p:spPr>
          <a:xfrm rot="16200000">
            <a:off x="6190330" y="-1718620"/>
            <a:ext cx="1145019" cy="8569129"/>
          </a:xfrm>
          <a:prstGeom prst="arc">
            <a:avLst>
              <a:gd name="adj1" fmla="val 16288246"/>
              <a:gd name="adj2" fmla="val 0"/>
            </a:avLst>
          </a:prstGeom>
          <a:ln>
            <a:solidFill>
              <a:srgbClr val="7F7F7F"/>
            </a:solidFill>
            <a:head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35" name="Arc 34"/>
          <p:cNvSpPr/>
          <p:nvPr/>
        </p:nvSpPr>
        <p:spPr>
          <a:xfrm rot="540341">
            <a:off x="4137216" y="1510422"/>
            <a:ext cx="3080957" cy="2811430"/>
          </a:xfrm>
          <a:prstGeom prst="arc">
            <a:avLst>
              <a:gd name="adj1" fmla="val 16077537"/>
              <a:gd name="adj2" fmla="val 18505361"/>
            </a:avLst>
          </a:prstGeom>
          <a:ln>
            <a:solidFill>
              <a:srgbClr val="7F7F7F"/>
            </a:solidFill>
            <a:headEnd type="triangle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733723" y="4336980"/>
            <a:ext cx="3799416" cy="1139304"/>
          </a:xfrm>
          <a:gradFill>
            <a:gsLst>
              <a:gs pos="0">
                <a:schemeClr val="bg1">
                  <a:lumMod val="85000"/>
                </a:schemeClr>
              </a:gs>
              <a:gs pos="47000">
                <a:schemeClr val="bg1">
                  <a:lumMod val="95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>
            <a:outerShdw blurRad="40000" dist="20000" dir="2700000" rotWithShape="0">
              <a:schemeClr val="tx1">
                <a:lumMod val="85000"/>
                <a:lumOff val="15000"/>
                <a:alpha val="38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720000">
              <a:spcBef>
                <a:spcPts val="600"/>
              </a:spcBef>
              <a:buFont typeface="Wingdings" charset="2"/>
              <a:buChar char="Ø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/>
                <a:cs typeface="Helvetica Neue Light"/>
              </a:rPr>
              <a:t>A research-oriented NGO</a:t>
            </a:r>
          </a:p>
          <a:p>
            <a:pPr marL="720000">
              <a:spcBef>
                <a:spcPts val="600"/>
              </a:spcBef>
              <a:buFont typeface="Wingdings" charset="2"/>
              <a:buChar char="Ø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/>
                <a:cs typeface="Helvetica Neue Light"/>
              </a:rPr>
              <a:t>Part of the Walker Institute</a:t>
            </a:r>
          </a:p>
          <a:p>
            <a:pPr marL="720000">
              <a:spcBef>
                <a:spcPts val="600"/>
              </a:spcBef>
              <a:buFont typeface="Wingdings" charset="2"/>
              <a:buChar char="Ø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/>
                <a:cs typeface="Helvetica Neue Light"/>
              </a:rPr>
              <a:t>All about livelihoods data</a:t>
            </a:r>
          </a:p>
        </p:txBody>
      </p:sp>
      <p:sp>
        <p:nvSpPr>
          <p:cNvPr id="12" name="Content Placeholder 7"/>
          <p:cNvSpPr txBox="1">
            <a:spLocks/>
          </p:cNvSpPr>
          <p:nvPr/>
        </p:nvSpPr>
        <p:spPr bwMode="auto">
          <a:xfrm>
            <a:off x="211211" y="4091667"/>
            <a:ext cx="4118283" cy="724526"/>
          </a:xfrm>
          <a:prstGeom prst="rect">
            <a:avLst/>
          </a:prstGeom>
          <a:gradFill rotWithShape="1">
            <a:gsLst>
              <a:gs pos="0">
                <a:schemeClr val="bg1">
                  <a:lumMod val="85000"/>
                </a:schemeClr>
              </a:gs>
              <a:gs pos="47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2700000" rotWithShape="0">
              <a:schemeClr val="tx1">
                <a:lumMod val="85000"/>
                <a:lumOff val="15000"/>
                <a:alpha val="38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0">
              <a:spcBef>
                <a:spcPts val="600"/>
              </a:spcBef>
              <a:buFont typeface="Wingdings" charset="2"/>
              <a:buChar char="§"/>
            </a:pP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Helvetica Neue Light"/>
                <a:cs typeface="Helvetica Neue Light"/>
              </a:rPr>
              <a:t>Household Economy Approach</a:t>
            </a:r>
          </a:p>
          <a:p>
            <a:pPr marL="720000">
              <a:spcBef>
                <a:spcPts val="600"/>
              </a:spcBef>
              <a:buFont typeface="Wingdings" charset="2"/>
              <a:buChar char="§"/>
            </a:pP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Helvetica Neue Light"/>
                <a:cs typeface="Helvetica Neue Light"/>
              </a:rPr>
              <a:t>Individual Household Method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968" y="988207"/>
            <a:ext cx="1407908" cy="44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244153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343" y="906575"/>
            <a:ext cx="2157074" cy="20750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79343" y="1214625"/>
            <a:ext cx="2014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i="1" dirty="0">
                <a:solidFill>
                  <a:prstClr val="black">
                    <a:lumMod val="50000"/>
                    <a:lumOff val="50000"/>
                  </a:prstClr>
                </a:solidFill>
                <a:latin typeface="Helvetica Neue Light"/>
                <a:ea typeface="ＭＳ Ｐゴシック" charset="0"/>
                <a:cs typeface="Helvetica Neue Light"/>
              </a:rPr>
              <a:t>Who are we?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30884" y="3587630"/>
            <a:ext cx="3977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i="1" dirty="0">
                <a:solidFill>
                  <a:prstClr val="black">
                    <a:lumMod val="50000"/>
                    <a:lumOff val="50000"/>
                  </a:prstClr>
                </a:solidFill>
                <a:latin typeface="Helvetica Neue Light"/>
                <a:ea typeface="ＭＳ Ｐゴシック" charset="0"/>
                <a:cs typeface="Helvetica Neue Light"/>
              </a:rPr>
              <a:t>What problem do we solve?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2623" y="2470597"/>
            <a:ext cx="3302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i="1" dirty="0">
                <a:solidFill>
                  <a:prstClr val="black">
                    <a:lumMod val="50000"/>
                    <a:lumOff val="50000"/>
                  </a:prstClr>
                </a:solidFill>
                <a:latin typeface="Helvetica Neue Light"/>
                <a:ea typeface="ＭＳ Ｐゴシック" charset="0"/>
                <a:cs typeface="Helvetica Neue Light"/>
              </a:rPr>
              <a:t>Who do we work with?</a:t>
            </a:r>
          </a:p>
        </p:txBody>
      </p:sp>
      <p:sp>
        <p:nvSpPr>
          <p:cNvPr id="33" name="Arc 32"/>
          <p:cNvSpPr/>
          <p:nvPr/>
        </p:nvSpPr>
        <p:spPr>
          <a:xfrm rot="16200000">
            <a:off x="5604581" y="2140533"/>
            <a:ext cx="3080957" cy="2811430"/>
          </a:xfrm>
          <a:prstGeom prst="arc">
            <a:avLst>
              <a:gd name="adj1" fmla="val 16200000"/>
              <a:gd name="adj2" fmla="val 20733574"/>
            </a:avLst>
          </a:prstGeom>
          <a:ln>
            <a:solidFill>
              <a:srgbClr val="7F7F7F"/>
            </a:solidFill>
            <a:head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34" name="Arc 33"/>
          <p:cNvSpPr/>
          <p:nvPr/>
        </p:nvSpPr>
        <p:spPr>
          <a:xfrm rot="16200000">
            <a:off x="6190330" y="-1718620"/>
            <a:ext cx="1145019" cy="8569129"/>
          </a:xfrm>
          <a:prstGeom prst="arc">
            <a:avLst>
              <a:gd name="adj1" fmla="val 16288246"/>
              <a:gd name="adj2" fmla="val 0"/>
            </a:avLst>
          </a:prstGeom>
          <a:ln>
            <a:solidFill>
              <a:srgbClr val="7F7F7F"/>
            </a:solidFill>
            <a:head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35" name="Arc 34"/>
          <p:cNvSpPr/>
          <p:nvPr/>
        </p:nvSpPr>
        <p:spPr>
          <a:xfrm rot="540341">
            <a:off x="4137216" y="1510422"/>
            <a:ext cx="3080957" cy="2811430"/>
          </a:xfrm>
          <a:prstGeom prst="arc">
            <a:avLst>
              <a:gd name="adj1" fmla="val 16077537"/>
              <a:gd name="adj2" fmla="val 18505361"/>
            </a:avLst>
          </a:prstGeom>
          <a:ln>
            <a:solidFill>
              <a:srgbClr val="7F7F7F"/>
            </a:solidFill>
            <a:headEnd type="triangle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612597" y="4049294"/>
            <a:ext cx="4377037" cy="1446138"/>
          </a:xfrm>
          <a:gradFill>
            <a:gsLst>
              <a:gs pos="0">
                <a:schemeClr val="bg1">
                  <a:lumMod val="85000"/>
                </a:schemeClr>
              </a:gs>
              <a:gs pos="47000">
                <a:schemeClr val="bg1">
                  <a:lumMod val="95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>
            <a:outerShdw blurRad="40000" dist="20000" dir="2700000" rotWithShape="0">
              <a:schemeClr val="tx1">
                <a:lumMod val="85000"/>
                <a:lumOff val="15000"/>
                <a:alpha val="38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720000">
              <a:spcBef>
                <a:spcPts val="600"/>
              </a:spcBef>
              <a:buFont typeface="Wingdings" charset="2"/>
              <a:buChar char="Ø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/>
                <a:cs typeface="Helvetica Neue Light"/>
              </a:rPr>
              <a:t>We measure &amp; model livelihoods</a:t>
            </a:r>
          </a:p>
          <a:p>
            <a:pPr marL="720000">
              <a:spcBef>
                <a:spcPts val="600"/>
              </a:spcBef>
              <a:buFont typeface="Wingdings" charset="2"/>
              <a:buChar char="Ø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/>
                <a:cs typeface="Helvetica Neue Light"/>
              </a:rPr>
              <a:t>Swiftly &amp; reliably</a:t>
            </a:r>
          </a:p>
          <a:p>
            <a:pPr marL="720000">
              <a:spcBef>
                <a:spcPts val="600"/>
              </a:spcBef>
              <a:buFont typeface="Wingdings" charset="2"/>
              <a:buChar char="Ø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/>
                <a:cs typeface="Helvetica Neue Light"/>
              </a:rPr>
              <a:t>Sustainably</a:t>
            </a:r>
          </a:p>
          <a:p>
            <a:pPr marL="1120050" lvl="1">
              <a:spcBef>
                <a:spcPts val="600"/>
              </a:spcBef>
              <a:buFont typeface="Wingdings" charset="2"/>
              <a:buChar char="Ø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/>
                <a:cs typeface="Helvetica Neue Light"/>
              </a:rPr>
              <a:t>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/>
                <a:cs typeface="Helvetica Neue Light"/>
              </a:rPr>
              <a:t>through capacity building</a:t>
            </a:r>
          </a:p>
        </p:txBody>
      </p:sp>
    </p:spTree>
    <p:extLst>
      <p:ext uri="{BB962C8B-B14F-4D97-AF65-F5344CB8AC3E}">
        <p14:creationId xmlns:p14="http://schemas.microsoft.com/office/powerpoint/2010/main" val="361355764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oR Theme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UoR-PP-Template-STANDARD-WIDTH-NO-ANIMATION-v-25" id="{66C9897E-CA9D-4B24-A960-006F6CE48075}" vid="{30CE657A-7D4D-4C7B-8AC5-408953D59C51}"/>
    </a:ext>
  </a:extLst>
</a:theme>
</file>

<file path=ppt/theme/theme10.xml><?xml version="1.0" encoding="utf-8"?>
<a:theme xmlns:a="http://schemas.openxmlformats.org/drawingml/2006/main" name="1_Farm Africa - blue">
  <a:themeElements>
    <a:clrScheme name="Custom 1">
      <a:dk1>
        <a:srgbClr val="464547"/>
      </a:dk1>
      <a:lt1>
        <a:srgbClr val="FFFFFF"/>
      </a:lt1>
      <a:dk2>
        <a:srgbClr val="72BF44"/>
      </a:dk2>
      <a:lt2>
        <a:srgbClr val="F1801F"/>
      </a:lt2>
      <a:accent1>
        <a:srgbClr val="FFE115"/>
      </a:accent1>
      <a:accent2>
        <a:srgbClr val="66CAD8"/>
      </a:accent2>
      <a:accent3>
        <a:srgbClr val="72BF44"/>
      </a:accent3>
      <a:accent4>
        <a:srgbClr val="F1801F"/>
      </a:accent4>
      <a:accent5>
        <a:srgbClr val="464547"/>
      </a:accent5>
      <a:accent6>
        <a:srgbClr val="FFFFFF"/>
      </a:accent6>
      <a:hlink>
        <a:srgbClr val="464547"/>
      </a:hlink>
      <a:folHlink>
        <a:srgbClr val="8F8E91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4" id="{073FD9B9-0A20-4ED8-A049-60679B79209F}" vid="{41DE3F67-B77F-4BA4-AE45-16B6EE82288F}"/>
    </a:ext>
  </a:extLst>
</a:theme>
</file>

<file path=ppt/theme/theme11.xml><?xml version="1.0" encoding="utf-8"?>
<a:theme xmlns:a="http://schemas.openxmlformats.org/drawingml/2006/main" name="2_Blank Presentation">
  <a:themeElements>
    <a:clrScheme name="2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48" charset="-128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EfD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IEA-PP-Template-STANDARD-WIDTH-v-1">
  <a:themeElements>
    <a:clrScheme name="Custom 1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00AEEF"/>
      </a:accent1>
      <a:accent2>
        <a:srgbClr val="EF7945"/>
      </a:accent2>
      <a:accent3>
        <a:srgbClr val="009A84"/>
      </a:accent3>
      <a:accent4>
        <a:srgbClr val="8ABD24"/>
      </a:accent4>
      <a:accent5>
        <a:srgbClr val="D2002E"/>
      </a:accent5>
      <a:accent6>
        <a:srgbClr val="79679C"/>
      </a:accent6>
      <a:hlink>
        <a:srgbClr val="D2002E"/>
      </a:hlink>
      <a:folHlink>
        <a:srgbClr val="50535A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_UoR Theme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_UoR-PP-Template-STANDARD-WIDTH-NO-ANIMATION-v-24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B10062 PP Templates JL v 13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Heavy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38100">
          <a:solidFill>
            <a:schemeClr val="accent1"/>
          </a:solidFill>
        </a:ln>
        <a:effectLst/>
        <a:ex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err="1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UoR-PP-Template-STANDARD-WIDTH-NO-ANIMATION-v-25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UoR-PP-Template-STANDARD-WIDTH-NO-ANIMATION-v-25" id="{66C9897E-CA9D-4B24-A960-006F6CE48075}" vid="{30CE657A-7D4D-4C7B-8AC5-408953D59C51}"/>
    </a:ext>
  </a:extLst>
</a:theme>
</file>

<file path=ppt/theme/theme18.xml><?xml version="1.0" encoding="utf-8"?>
<a:theme xmlns:a="http://schemas.openxmlformats.org/drawingml/2006/main" name="B10062 PP Templates JL v 15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Heavy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38100">
          <a:solidFill>
            <a:schemeClr val="accent1"/>
          </a:solidFill>
        </a:ln>
        <a:effectLst/>
        <a:ex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err="1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3_UoR-PP-Template-STANDARD-WIDTH-NO-ANIMATION-v-24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_Rdg_PP_with_R_WHITE_slides">
  <a:themeElements>
    <a:clrScheme name="Bright colours jl 3">
      <a:dk1>
        <a:srgbClr val="000000"/>
      </a:dk1>
      <a:lt1>
        <a:srgbClr val="F8F8F8"/>
      </a:lt1>
      <a:dk2>
        <a:srgbClr val="642864"/>
      </a:dk2>
      <a:lt2>
        <a:srgbClr val="642864"/>
      </a:lt2>
      <a:accent1>
        <a:srgbClr val="642864"/>
      </a:accent1>
      <a:accent2>
        <a:srgbClr val="808080"/>
      </a:accent2>
      <a:accent3>
        <a:srgbClr val="FBFBFB"/>
      </a:accent3>
      <a:accent4>
        <a:srgbClr val="000000"/>
      </a:accent4>
      <a:accent5>
        <a:srgbClr val="B8ACB8"/>
      </a:accent5>
      <a:accent6>
        <a:srgbClr val="737373"/>
      </a:accent6>
      <a:hlink>
        <a:srgbClr val="642864"/>
      </a:hlink>
      <a:folHlink>
        <a:srgbClr val="777777"/>
      </a:folHlink>
    </a:clrScheme>
    <a:fontScheme name="Bright colours jl">
      <a:majorFont>
        <a:latin typeface="Rdg Vesta"/>
        <a:ea typeface=""/>
        <a:cs typeface=""/>
      </a:majorFont>
      <a:minorFont>
        <a:latin typeface="Rdg Ves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Rdg Vesta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Rdg Vesta" pitchFamily="2" charset="0"/>
          </a:defRPr>
        </a:defPPr>
      </a:lstStyle>
    </a:lnDef>
  </a:objectDefaults>
  <a:extraClrSchemeLst>
    <a:extraClrScheme>
      <a:clrScheme name="Bright colours jl 1">
        <a:dk1>
          <a:srgbClr val="000000"/>
        </a:dk1>
        <a:lt1>
          <a:srgbClr val="F8F8F8"/>
        </a:lt1>
        <a:dk2>
          <a:srgbClr val="BF0071"/>
        </a:dk2>
        <a:lt2>
          <a:srgbClr val="BF0071"/>
        </a:lt2>
        <a:accent1>
          <a:srgbClr val="BF0071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DCAABB"/>
        </a:accent5>
        <a:accent6>
          <a:srgbClr val="737373"/>
        </a:accent6>
        <a:hlink>
          <a:srgbClr val="BF0071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ght colours jl 2">
        <a:dk1>
          <a:srgbClr val="000000"/>
        </a:dk1>
        <a:lt1>
          <a:srgbClr val="F8F8F8"/>
        </a:lt1>
        <a:dk2>
          <a:srgbClr val="0F5C9D"/>
        </a:dk2>
        <a:lt2>
          <a:srgbClr val="0F5C9D"/>
        </a:lt2>
        <a:accent1>
          <a:srgbClr val="0F5C9D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AAB5CC"/>
        </a:accent5>
        <a:accent6>
          <a:srgbClr val="737373"/>
        </a:accent6>
        <a:hlink>
          <a:srgbClr val="0F5C9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ght colours jl 3">
        <a:dk1>
          <a:srgbClr val="000000"/>
        </a:dk1>
        <a:lt1>
          <a:srgbClr val="F8F8F8"/>
        </a:lt1>
        <a:dk2>
          <a:srgbClr val="642864"/>
        </a:dk2>
        <a:lt2>
          <a:srgbClr val="642864"/>
        </a:lt2>
        <a:accent1>
          <a:srgbClr val="642864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B8ACB8"/>
        </a:accent5>
        <a:accent6>
          <a:srgbClr val="737373"/>
        </a:accent6>
        <a:hlink>
          <a:srgbClr val="642864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ght colours jl 4">
        <a:dk1>
          <a:srgbClr val="000000"/>
        </a:dk1>
        <a:lt1>
          <a:srgbClr val="F8F8F8"/>
        </a:lt1>
        <a:dk2>
          <a:srgbClr val="0D2647"/>
        </a:dk2>
        <a:lt2>
          <a:srgbClr val="0D2647"/>
        </a:lt2>
        <a:accent1>
          <a:srgbClr val="0C2444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AAACB0"/>
        </a:accent5>
        <a:accent6>
          <a:srgbClr val="737373"/>
        </a:accent6>
        <a:hlink>
          <a:srgbClr val="0C2444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ght colours jl 5">
        <a:dk1>
          <a:srgbClr val="000000"/>
        </a:dk1>
        <a:lt1>
          <a:srgbClr val="F8F8F8"/>
        </a:lt1>
        <a:dk2>
          <a:srgbClr val="60003B"/>
        </a:dk2>
        <a:lt2>
          <a:srgbClr val="60003B"/>
        </a:lt2>
        <a:accent1>
          <a:srgbClr val="60003B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B6AAAF"/>
        </a:accent5>
        <a:accent6>
          <a:srgbClr val="737373"/>
        </a:accent6>
        <a:hlink>
          <a:srgbClr val="60003B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ght colours jl 6">
        <a:dk1>
          <a:srgbClr val="000000"/>
        </a:dk1>
        <a:lt1>
          <a:srgbClr val="F8F8F8"/>
        </a:lt1>
        <a:dk2>
          <a:srgbClr val="FF6600"/>
        </a:dk2>
        <a:lt2>
          <a:srgbClr val="FF661C"/>
        </a:lt2>
        <a:accent1>
          <a:srgbClr val="FF6600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FFB8AA"/>
        </a:accent5>
        <a:accent6>
          <a:srgbClr val="737373"/>
        </a:accent6>
        <a:hlink>
          <a:srgbClr val="FF6600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ght colours jl 7">
        <a:dk1>
          <a:srgbClr val="000000"/>
        </a:dk1>
        <a:lt1>
          <a:srgbClr val="F8F8F8"/>
        </a:lt1>
        <a:dk2>
          <a:srgbClr val="12AD2B"/>
        </a:dk2>
        <a:lt2>
          <a:srgbClr val="12AD2B"/>
        </a:lt2>
        <a:accent1>
          <a:srgbClr val="12AD2B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AAD3AC"/>
        </a:accent5>
        <a:accent6>
          <a:srgbClr val="737373"/>
        </a:accent6>
        <a:hlink>
          <a:srgbClr val="12AD2B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3_UoR Theme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UoR Theme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UoR-PP-Template-STANDARD-WIDTH-NO-ANIMATION-v-25" id="{66C9897E-CA9D-4B24-A960-006F6CE48075}" vid="{30CE657A-7D4D-4C7B-8AC5-408953D59C51}"/>
    </a:ext>
  </a:extLst>
</a:theme>
</file>

<file path=ppt/theme/theme5.xml><?xml version="1.0" encoding="utf-8"?>
<a:theme xmlns:a="http://schemas.openxmlformats.org/drawingml/2006/main" name="UoR-PP-Template-STANDARD-WIDTH-NO-ANIMATION-v-24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UoR-PP-Template-STANDARD-WIDTH-NO-ANIMATION-v-24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Blue Segoe 4-3 template-template_April-17-2007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9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Farm Africa - blue">
  <a:themeElements>
    <a:clrScheme name="Custom 1">
      <a:dk1>
        <a:srgbClr val="464547"/>
      </a:dk1>
      <a:lt1>
        <a:srgbClr val="FFFFFF"/>
      </a:lt1>
      <a:dk2>
        <a:srgbClr val="72BF44"/>
      </a:dk2>
      <a:lt2>
        <a:srgbClr val="F1801F"/>
      </a:lt2>
      <a:accent1>
        <a:srgbClr val="FFE115"/>
      </a:accent1>
      <a:accent2>
        <a:srgbClr val="66CAD8"/>
      </a:accent2>
      <a:accent3>
        <a:srgbClr val="72BF44"/>
      </a:accent3>
      <a:accent4>
        <a:srgbClr val="F1801F"/>
      </a:accent4>
      <a:accent5>
        <a:srgbClr val="464547"/>
      </a:accent5>
      <a:accent6>
        <a:srgbClr val="FFFFFF"/>
      </a:accent6>
      <a:hlink>
        <a:srgbClr val="464547"/>
      </a:hlink>
      <a:folHlink>
        <a:srgbClr val="8F8E91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4" id="{073FD9B9-0A20-4ED8-A049-60679B79209F}" vid="{41DE3F67-B77F-4BA4-AE45-16B6EE82288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UoR-PP-Template-STANDARD-WIDTH-NO-ANIMATION-v-25</Template>
  <TotalTime>4034</TotalTime>
  <Words>1671</Words>
  <Application>Microsoft Office PowerPoint</Application>
  <PresentationFormat>On-screen Show (4:3)</PresentationFormat>
  <Paragraphs>388</Paragraphs>
  <Slides>45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21</vt:i4>
      </vt:variant>
      <vt:variant>
        <vt:lpstr>Slide Titles</vt:lpstr>
      </vt:variant>
      <vt:variant>
        <vt:i4>45</vt:i4>
      </vt:variant>
    </vt:vector>
  </HeadingPairs>
  <TitlesOfParts>
    <vt:vector size="83" baseType="lpstr">
      <vt:lpstr>Effra Bold</vt:lpstr>
      <vt:lpstr>Effra Heavy</vt:lpstr>
      <vt:lpstr>Century Schoolbook</vt:lpstr>
      <vt:lpstr>Arial</vt:lpstr>
      <vt:lpstr>Helvetica Neue Light</vt:lpstr>
      <vt:lpstr>Effra</vt:lpstr>
      <vt:lpstr>Calibri Regular</vt:lpstr>
      <vt:lpstr>Arial Rounded MT Bold</vt:lpstr>
      <vt:lpstr>Seravek Light</vt:lpstr>
      <vt:lpstr>AngsanaUPC</vt:lpstr>
      <vt:lpstr>Wingdings</vt:lpstr>
      <vt:lpstr>Calibri Light</vt:lpstr>
      <vt:lpstr>Rdg Vesta</vt:lpstr>
      <vt:lpstr>Effra Light</vt:lpstr>
      <vt:lpstr>MS PGothic</vt:lpstr>
      <vt:lpstr>Monotype Corsiva</vt:lpstr>
      <vt:lpstr>Calibri</vt:lpstr>
      <vt:lpstr>UoR Theme</vt:lpstr>
      <vt:lpstr>1_Office Theme</vt:lpstr>
      <vt:lpstr>2_Office Theme</vt:lpstr>
      <vt:lpstr>1_UoR Theme</vt:lpstr>
      <vt:lpstr>UoR-PP-Template-STANDARD-WIDTH-NO-ANIMATION-v-24</vt:lpstr>
      <vt:lpstr>1_UoR-PP-Template-STANDARD-WIDTH-NO-ANIMATION-v-24</vt:lpstr>
      <vt:lpstr>Blue Segoe 4-3 template-template_April-17-2007</vt:lpstr>
      <vt:lpstr>4_Office Theme</vt:lpstr>
      <vt:lpstr>Farm Africa - blue</vt:lpstr>
      <vt:lpstr>1_Farm Africa - blue</vt:lpstr>
      <vt:lpstr>2_Blank Presentation</vt:lpstr>
      <vt:lpstr>1_EfDTemplate</vt:lpstr>
      <vt:lpstr>IEA-PP-Template-STANDARD-WIDTH-v-1</vt:lpstr>
      <vt:lpstr>2_UoR Theme</vt:lpstr>
      <vt:lpstr>2_UoR-PP-Template-STANDARD-WIDTH-NO-ANIMATION-v-24</vt:lpstr>
      <vt:lpstr>B10062 PP Templates JL v 13</vt:lpstr>
      <vt:lpstr>UoR-PP-Template-STANDARD-WIDTH-NO-ANIMATION-v-25</vt:lpstr>
      <vt:lpstr>B10062 PP Templates JL v 15</vt:lpstr>
      <vt:lpstr>3_UoR-PP-Template-STANDARD-WIDTH-NO-ANIMATION-v-24</vt:lpstr>
      <vt:lpstr>1_Rdg_PP_with_R_WHITE_slides</vt:lpstr>
      <vt:lpstr>3_UoR Theme</vt:lpstr>
      <vt:lpstr>Pitch presentations     Morning session </vt:lpstr>
      <vt:lpstr> IAN Harrison  university of reading </vt:lpstr>
      <vt:lpstr>What Do I do?</vt:lpstr>
      <vt:lpstr>Where Our Project  Can be Applied?</vt:lpstr>
      <vt:lpstr>What Could We Add To  Another Project?</vt:lpstr>
      <vt:lpstr>   Dai Clegg      Evidence for  development  </vt:lpstr>
      <vt:lpstr>PowerPoint Presentation</vt:lpstr>
      <vt:lpstr>PowerPoint Presentation</vt:lpstr>
      <vt:lpstr>PowerPoint Presentation</vt:lpstr>
      <vt:lpstr>PowerPoint Presentation</vt:lpstr>
      <vt:lpstr>Evidence for  Development</vt:lpstr>
      <vt:lpstr> IoAnnis Zoulias University of reading </vt:lpstr>
      <vt:lpstr>PowerPoint Presentation</vt:lpstr>
      <vt:lpstr>Health and technology in developing countries</vt:lpstr>
      <vt:lpstr>Impact to other projects</vt:lpstr>
      <vt:lpstr>Aurelija  Povilaike University of KENT</vt:lpstr>
      <vt:lpstr>PowerPoint Presentation</vt:lpstr>
      <vt:lpstr>What we do ? </vt:lpstr>
      <vt:lpstr>Existing links</vt:lpstr>
      <vt:lpstr>What is next ?</vt:lpstr>
      <vt:lpstr>   Maria shahgedanova University of reading </vt:lpstr>
      <vt:lpstr>Building resilience and adaptation to climate change in Central Asia  </vt:lpstr>
      <vt:lpstr>Current research building foundation for future projects  </vt:lpstr>
      <vt:lpstr>Collaboration</vt:lpstr>
      <vt:lpstr>     SUZ Naeve     CABi</vt:lpstr>
      <vt:lpstr>CAB International (CABI) </vt:lpstr>
      <vt:lpstr>PowerPoint Presentation</vt:lpstr>
      <vt:lpstr>PowerPoint Presentation</vt:lpstr>
      <vt:lpstr>What CABI can offer</vt:lpstr>
      <vt:lpstr>  Faustina Hwang  University of reading </vt:lpstr>
      <vt:lpstr>PowerPoint Presentation</vt:lpstr>
      <vt:lpstr>PowerPoint Presentation</vt:lpstr>
      <vt:lpstr>PowerPoint Presentation</vt:lpstr>
      <vt:lpstr>      Emily Black  University of reading </vt:lpstr>
      <vt:lpstr>National centre for  atmospheric science climate and weather divisions:  Official development assistance</vt:lpstr>
      <vt:lpstr>Areas of work</vt:lpstr>
      <vt:lpstr>Partners include:</vt:lpstr>
      <vt:lpstr> Tristan Quaife University of reading </vt:lpstr>
      <vt:lpstr>TAMSAT: The University of Reading’s operational rainfall product for Africa</vt:lpstr>
      <vt:lpstr>PowerPoint Presentation</vt:lpstr>
      <vt:lpstr>What can TAMSAT do for you?</vt:lpstr>
      <vt:lpstr>Deborah Hardoon   Oxfam </vt:lpstr>
      <vt:lpstr>PowerPoint Presentation</vt:lpstr>
      <vt:lpstr>PowerPoint Presentation</vt:lpstr>
      <vt:lpstr>PowerPoint Presentation</vt:lpstr>
    </vt:vector>
  </TitlesOfParts>
  <Company>University of Reading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Fellowships &amp; GRANTS</dc:title>
  <dc:creator>Bonhi Bhattacharya</dc:creator>
  <cp:lastModifiedBy>Elisavet Kitou</cp:lastModifiedBy>
  <cp:revision>288</cp:revision>
  <cp:lastPrinted>2017-02-20T13:32:32Z</cp:lastPrinted>
  <dcterms:created xsi:type="dcterms:W3CDTF">2016-11-10T13:04:06Z</dcterms:created>
  <dcterms:modified xsi:type="dcterms:W3CDTF">2017-05-04T11:26:32Z</dcterms:modified>
</cp:coreProperties>
</file>