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31"/>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47AC2C-B47B-4578-BBEF-4F28917F222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70A7D940-0E0C-4C99-BED7-43FFEC7EE600}">
      <dgm:prSet/>
      <dgm:spPr/>
      <dgm:t>
        <a:bodyPr/>
        <a:lstStyle/>
        <a:p>
          <a:pPr rtl="0"/>
          <a:r>
            <a:rPr lang="en-GB" dirty="0" smtClean="0"/>
            <a:t>Educating for 21st century lives</a:t>
          </a:r>
          <a:endParaRPr lang="en-GB" dirty="0"/>
        </a:p>
      </dgm:t>
    </dgm:pt>
    <dgm:pt modelId="{43BE2B02-C4AE-49A0-92B9-1810D91C7A2E}" type="parTrans" cxnId="{95743AD3-69DC-4E10-8CE5-B73DA8520DB5}">
      <dgm:prSet/>
      <dgm:spPr/>
      <dgm:t>
        <a:bodyPr/>
        <a:lstStyle/>
        <a:p>
          <a:endParaRPr lang="en-GB"/>
        </a:p>
      </dgm:t>
    </dgm:pt>
    <dgm:pt modelId="{1D554DE4-568D-401F-A9F7-A4BC3CC7809A}" type="sibTrans" cxnId="{95743AD3-69DC-4E10-8CE5-B73DA8520DB5}">
      <dgm:prSet/>
      <dgm:spPr/>
      <dgm:t>
        <a:bodyPr/>
        <a:lstStyle/>
        <a:p>
          <a:endParaRPr lang="en-GB"/>
        </a:p>
      </dgm:t>
    </dgm:pt>
    <dgm:pt modelId="{B66A42F1-194B-4CBA-B105-15B070FDD41B}">
      <dgm:prSet/>
      <dgm:spPr/>
      <dgm:t>
        <a:bodyPr/>
        <a:lstStyle/>
        <a:p>
          <a:pPr rtl="0"/>
          <a:r>
            <a:rPr lang="en-GB" dirty="0" smtClean="0"/>
            <a:t>Securing and sustaining societies</a:t>
          </a:r>
          <a:endParaRPr lang="en-GB" dirty="0"/>
        </a:p>
      </dgm:t>
    </dgm:pt>
    <dgm:pt modelId="{93477D83-504A-452C-860E-50853E81F54B}" type="parTrans" cxnId="{36259438-B6BC-46A4-B4FE-FFA17DD822FD}">
      <dgm:prSet/>
      <dgm:spPr/>
      <dgm:t>
        <a:bodyPr/>
        <a:lstStyle/>
        <a:p>
          <a:endParaRPr lang="en-GB"/>
        </a:p>
      </dgm:t>
    </dgm:pt>
    <dgm:pt modelId="{15D87C5B-F72E-4167-9498-502C1D16DB3A}" type="sibTrans" cxnId="{36259438-B6BC-46A4-B4FE-FFA17DD822FD}">
      <dgm:prSet/>
      <dgm:spPr/>
      <dgm:t>
        <a:bodyPr/>
        <a:lstStyle/>
        <a:p>
          <a:endParaRPr lang="en-GB"/>
        </a:p>
      </dgm:t>
    </dgm:pt>
    <dgm:pt modelId="{F05DEB96-C59E-4A5E-ACD5-1A8225CD1401}">
      <dgm:prSet/>
      <dgm:spPr/>
      <dgm:t>
        <a:bodyPr/>
        <a:lstStyle/>
        <a:p>
          <a:pPr rtl="0"/>
          <a:r>
            <a:rPr lang="en-GB" dirty="0" smtClean="0"/>
            <a:t>Advancing policy and practice</a:t>
          </a:r>
          <a:endParaRPr lang="en-GB" dirty="0"/>
        </a:p>
      </dgm:t>
    </dgm:pt>
    <dgm:pt modelId="{53DB6776-497B-462D-9480-DB39CF79E2FD}" type="parTrans" cxnId="{BD08B9DB-E669-411B-92ED-D71ED173A82B}">
      <dgm:prSet/>
      <dgm:spPr/>
      <dgm:t>
        <a:bodyPr/>
        <a:lstStyle/>
        <a:p>
          <a:endParaRPr lang="en-GB"/>
        </a:p>
      </dgm:t>
    </dgm:pt>
    <dgm:pt modelId="{70B2D54A-6D8C-43DA-AFD4-12DE32D56419}" type="sibTrans" cxnId="{BD08B9DB-E669-411B-92ED-D71ED173A82B}">
      <dgm:prSet/>
      <dgm:spPr/>
      <dgm:t>
        <a:bodyPr/>
        <a:lstStyle/>
        <a:p>
          <a:endParaRPr lang="en-GB"/>
        </a:p>
      </dgm:t>
    </dgm:pt>
    <dgm:pt modelId="{72C6B209-3B11-46DE-9B52-6E84B6D562B5}" type="pres">
      <dgm:prSet presAssocID="{5F47AC2C-B47B-4578-BBEF-4F28917F2220}" presName="linearFlow" presStyleCnt="0">
        <dgm:presLayoutVars>
          <dgm:dir/>
          <dgm:resizeHandles val="exact"/>
        </dgm:presLayoutVars>
      </dgm:prSet>
      <dgm:spPr/>
      <dgm:t>
        <a:bodyPr/>
        <a:lstStyle/>
        <a:p>
          <a:endParaRPr lang="en-GB"/>
        </a:p>
      </dgm:t>
    </dgm:pt>
    <dgm:pt modelId="{6B29C9C9-A558-4077-90C7-E5D80654D223}" type="pres">
      <dgm:prSet presAssocID="{70A7D940-0E0C-4C99-BED7-43FFEC7EE600}" presName="composite" presStyleCnt="0"/>
      <dgm:spPr/>
    </dgm:pt>
    <dgm:pt modelId="{5E0FDBDB-66B2-4736-A909-3F01E973973F}" type="pres">
      <dgm:prSet presAssocID="{70A7D940-0E0C-4C99-BED7-43FFEC7EE60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GB"/>
        </a:p>
      </dgm:t>
    </dgm:pt>
    <dgm:pt modelId="{B504EF19-A6BB-49B8-90C2-1FE6B0AAA6C6}" type="pres">
      <dgm:prSet presAssocID="{70A7D940-0E0C-4C99-BED7-43FFEC7EE600}" presName="txShp" presStyleLbl="node1" presStyleIdx="0" presStyleCnt="3">
        <dgm:presLayoutVars>
          <dgm:bulletEnabled val="1"/>
        </dgm:presLayoutVars>
      </dgm:prSet>
      <dgm:spPr/>
      <dgm:t>
        <a:bodyPr/>
        <a:lstStyle/>
        <a:p>
          <a:endParaRPr lang="en-GB"/>
        </a:p>
      </dgm:t>
    </dgm:pt>
    <dgm:pt modelId="{20813FCA-572C-493C-8F67-6B981D423643}" type="pres">
      <dgm:prSet presAssocID="{1D554DE4-568D-401F-A9F7-A4BC3CC7809A}" presName="spacing" presStyleCnt="0"/>
      <dgm:spPr/>
    </dgm:pt>
    <dgm:pt modelId="{11135DCB-FDF1-49D6-8DD5-CF8087D1984C}" type="pres">
      <dgm:prSet presAssocID="{B66A42F1-194B-4CBA-B105-15B070FDD41B}" presName="composite" presStyleCnt="0"/>
      <dgm:spPr/>
    </dgm:pt>
    <dgm:pt modelId="{C9638F28-4AAB-4686-BAFD-F8E433301C12}" type="pres">
      <dgm:prSet presAssocID="{B66A42F1-194B-4CBA-B105-15B070FDD41B}"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E5F978A-4D59-48A8-8171-8DF773D52609}" type="pres">
      <dgm:prSet presAssocID="{B66A42F1-194B-4CBA-B105-15B070FDD41B}" presName="txShp" presStyleLbl="node1" presStyleIdx="1" presStyleCnt="3">
        <dgm:presLayoutVars>
          <dgm:bulletEnabled val="1"/>
        </dgm:presLayoutVars>
      </dgm:prSet>
      <dgm:spPr/>
      <dgm:t>
        <a:bodyPr/>
        <a:lstStyle/>
        <a:p>
          <a:endParaRPr lang="en-GB"/>
        </a:p>
      </dgm:t>
    </dgm:pt>
    <dgm:pt modelId="{488C4154-D260-4667-8D2C-DF67E4C67EBE}" type="pres">
      <dgm:prSet presAssocID="{15D87C5B-F72E-4167-9498-502C1D16DB3A}" presName="spacing" presStyleCnt="0"/>
      <dgm:spPr/>
    </dgm:pt>
    <dgm:pt modelId="{C1DF99BD-FA28-4B33-9824-B8E5B6C3F17F}" type="pres">
      <dgm:prSet presAssocID="{F05DEB96-C59E-4A5E-ACD5-1A8225CD1401}" presName="composite" presStyleCnt="0"/>
      <dgm:spPr/>
    </dgm:pt>
    <dgm:pt modelId="{DF06E191-2969-49B5-89C1-780009CD6ECB}" type="pres">
      <dgm:prSet presAssocID="{F05DEB96-C59E-4A5E-ACD5-1A8225CD1401}"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GB"/>
        </a:p>
      </dgm:t>
    </dgm:pt>
    <dgm:pt modelId="{24556031-5216-450A-AF99-5067864D1E33}" type="pres">
      <dgm:prSet presAssocID="{F05DEB96-C59E-4A5E-ACD5-1A8225CD1401}" presName="txShp" presStyleLbl="node1" presStyleIdx="2" presStyleCnt="3">
        <dgm:presLayoutVars>
          <dgm:bulletEnabled val="1"/>
        </dgm:presLayoutVars>
      </dgm:prSet>
      <dgm:spPr/>
      <dgm:t>
        <a:bodyPr/>
        <a:lstStyle/>
        <a:p>
          <a:endParaRPr lang="en-GB"/>
        </a:p>
      </dgm:t>
    </dgm:pt>
  </dgm:ptLst>
  <dgm:cxnLst>
    <dgm:cxn modelId="{95743AD3-69DC-4E10-8CE5-B73DA8520DB5}" srcId="{5F47AC2C-B47B-4578-BBEF-4F28917F2220}" destId="{70A7D940-0E0C-4C99-BED7-43FFEC7EE600}" srcOrd="0" destOrd="0" parTransId="{43BE2B02-C4AE-49A0-92B9-1810D91C7A2E}" sibTransId="{1D554DE4-568D-401F-A9F7-A4BC3CC7809A}"/>
    <dgm:cxn modelId="{E2605232-4E2D-4138-9CA3-86EF65375986}" type="presOf" srcId="{70A7D940-0E0C-4C99-BED7-43FFEC7EE600}" destId="{B504EF19-A6BB-49B8-90C2-1FE6B0AAA6C6}" srcOrd="0" destOrd="0" presId="urn:microsoft.com/office/officeart/2005/8/layout/vList3"/>
    <dgm:cxn modelId="{FFA461C4-1829-4050-B878-47C80F4C0CBD}" type="presOf" srcId="{F05DEB96-C59E-4A5E-ACD5-1A8225CD1401}" destId="{24556031-5216-450A-AF99-5067864D1E33}" srcOrd="0" destOrd="0" presId="urn:microsoft.com/office/officeart/2005/8/layout/vList3"/>
    <dgm:cxn modelId="{687B6626-6348-4353-807B-6E094D9B8AA2}" type="presOf" srcId="{B66A42F1-194B-4CBA-B105-15B070FDD41B}" destId="{9E5F978A-4D59-48A8-8171-8DF773D52609}" srcOrd="0" destOrd="0" presId="urn:microsoft.com/office/officeart/2005/8/layout/vList3"/>
    <dgm:cxn modelId="{36259438-B6BC-46A4-B4FE-FFA17DD822FD}" srcId="{5F47AC2C-B47B-4578-BBEF-4F28917F2220}" destId="{B66A42F1-194B-4CBA-B105-15B070FDD41B}" srcOrd="1" destOrd="0" parTransId="{93477D83-504A-452C-860E-50853E81F54B}" sibTransId="{15D87C5B-F72E-4167-9498-502C1D16DB3A}"/>
    <dgm:cxn modelId="{E9AA73B5-0807-41A9-8B16-CA8E5E2300FD}" type="presOf" srcId="{5F47AC2C-B47B-4578-BBEF-4F28917F2220}" destId="{72C6B209-3B11-46DE-9B52-6E84B6D562B5}" srcOrd="0" destOrd="0" presId="urn:microsoft.com/office/officeart/2005/8/layout/vList3"/>
    <dgm:cxn modelId="{BD08B9DB-E669-411B-92ED-D71ED173A82B}" srcId="{5F47AC2C-B47B-4578-BBEF-4F28917F2220}" destId="{F05DEB96-C59E-4A5E-ACD5-1A8225CD1401}" srcOrd="2" destOrd="0" parTransId="{53DB6776-497B-462D-9480-DB39CF79E2FD}" sibTransId="{70B2D54A-6D8C-43DA-AFD4-12DE32D56419}"/>
    <dgm:cxn modelId="{33921FE2-0043-4477-86B9-69FB0266E8D4}" type="presParOf" srcId="{72C6B209-3B11-46DE-9B52-6E84B6D562B5}" destId="{6B29C9C9-A558-4077-90C7-E5D80654D223}" srcOrd="0" destOrd="0" presId="urn:microsoft.com/office/officeart/2005/8/layout/vList3"/>
    <dgm:cxn modelId="{6500F8AC-30F8-4665-8B33-66B85033CAED}" type="presParOf" srcId="{6B29C9C9-A558-4077-90C7-E5D80654D223}" destId="{5E0FDBDB-66B2-4736-A909-3F01E973973F}" srcOrd="0" destOrd="0" presId="urn:microsoft.com/office/officeart/2005/8/layout/vList3"/>
    <dgm:cxn modelId="{330DFEF0-9E29-4634-A8F7-8955365B5E24}" type="presParOf" srcId="{6B29C9C9-A558-4077-90C7-E5D80654D223}" destId="{B504EF19-A6BB-49B8-90C2-1FE6B0AAA6C6}" srcOrd="1" destOrd="0" presId="urn:microsoft.com/office/officeart/2005/8/layout/vList3"/>
    <dgm:cxn modelId="{90C1BF23-3626-4180-A99B-6699456F12E1}" type="presParOf" srcId="{72C6B209-3B11-46DE-9B52-6E84B6D562B5}" destId="{20813FCA-572C-493C-8F67-6B981D423643}" srcOrd="1" destOrd="0" presId="urn:microsoft.com/office/officeart/2005/8/layout/vList3"/>
    <dgm:cxn modelId="{7D25AD01-9CAC-4602-9679-500CABFC6014}" type="presParOf" srcId="{72C6B209-3B11-46DE-9B52-6E84B6D562B5}" destId="{11135DCB-FDF1-49D6-8DD5-CF8087D1984C}" srcOrd="2" destOrd="0" presId="urn:microsoft.com/office/officeart/2005/8/layout/vList3"/>
    <dgm:cxn modelId="{1A68457D-4A11-4F9D-AA06-8BBD2A34ECFC}" type="presParOf" srcId="{11135DCB-FDF1-49D6-8DD5-CF8087D1984C}" destId="{C9638F28-4AAB-4686-BAFD-F8E433301C12}" srcOrd="0" destOrd="0" presId="urn:microsoft.com/office/officeart/2005/8/layout/vList3"/>
    <dgm:cxn modelId="{22CF7556-D47D-4F05-94DF-A6ABDCFB3348}" type="presParOf" srcId="{11135DCB-FDF1-49D6-8DD5-CF8087D1984C}" destId="{9E5F978A-4D59-48A8-8171-8DF773D52609}" srcOrd="1" destOrd="0" presId="urn:microsoft.com/office/officeart/2005/8/layout/vList3"/>
    <dgm:cxn modelId="{B3800C6C-DDAA-4C3F-B3A3-40FEABC95898}" type="presParOf" srcId="{72C6B209-3B11-46DE-9B52-6E84B6D562B5}" destId="{488C4154-D260-4667-8D2C-DF67E4C67EBE}" srcOrd="3" destOrd="0" presId="urn:microsoft.com/office/officeart/2005/8/layout/vList3"/>
    <dgm:cxn modelId="{89460FE9-2932-4B7C-B2FD-295254A60AEF}" type="presParOf" srcId="{72C6B209-3B11-46DE-9B52-6E84B6D562B5}" destId="{C1DF99BD-FA28-4B33-9824-B8E5B6C3F17F}" srcOrd="4" destOrd="0" presId="urn:microsoft.com/office/officeart/2005/8/layout/vList3"/>
    <dgm:cxn modelId="{7618BEB4-7D9A-41EA-AA81-6F7C390B060F}" type="presParOf" srcId="{C1DF99BD-FA28-4B33-9824-B8E5B6C3F17F}" destId="{DF06E191-2969-49B5-89C1-780009CD6ECB}" srcOrd="0" destOrd="0" presId="urn:microsoft.com/office/officeart/2005/8/layout/vList3"/>
    <dgm:cxn modelId="{D626BC5E-8AAD-4628-99C6-7612BE3EB466}" type="presParOf" srcId="{C1DF99BD-FA28-4B33-9824-B8E5B6C3F17F}" destId="{24556031-5216-450A-AF99-5067864D1E3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BD626-A595-451B-9150-CBABAF322BBD}" type="datetimeFigureOut">
              <a:rPr lang="en-GB" smtClean="0"/>
              <a:t>04/05/2017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48938-26E4-4154-9F29-38F8C73D726C}" type="slidenum">
              <a:rPr lang="en-GB" smtClean="0"/>
              <a:t>‹#›</a:t>
            </a:fld>
            <a:endParaRPr lang="en-GB"/>
          </a:p>
        </p:txBody>
      </p:sp>
    </p:spTree>
    <p:extLst>
      <p:ext uri="{BB962C8B-B14F-4D97-AF65-F5344CB8AC3E}">
        <p14:creationId xmlns:p14="http://schemas.microsoft.com/office/powerpoint/2010/main" val="131970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chester.ac.uk/departments/performing-arts/staff/d-tucker" TargetMode="External"/><Relationship Id="rId3" Type="http://schemas.openxmlformats.org/officeDocument/2006/relationships/hyperlink" Target="http://www.reading.ac.uk/special-collections/collections/sc-beckett.aspx" TargetMode="External"/><Relationship Id="rId7" Type="http://schemas.openxmlformats.org/officeDocument/2006/relationships/hyperlink" Target="https://www.reading.ac.uk/ftt/about/staff/p-mctighe.aspx"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chester.ac.uk/node/9468" TargetMode="External"/><Relationship Id="rId5" Type="http://schemas.openxmlformats.org/officeDocument/2006/relationships/hyperlink" Target="http://www.reading.ac.uk/ftt/about/staff/g-saunders.aspx" TargetMode="External"/><Relationship Id="rId4" Type="http://schemas.openxmlformats.org/officeDocument/2006/relationships/hyperlink" Target="http://www.reading.ac.uk/ftt/about/staff/a-e-mcmullan.aspx"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dirty="0" smtClean="0"/>
              <a:t>Ranked 10</a:t>
            </a:r>
            <a:r>
              <a:rPr lang="en-GB" baseline="30000" dirty="0" smtClean="0"/>
              <a:t>th</a:t>
            </a:r>
            <a:r>
              <a:rPr lang="en-GB" dirty="0" smtClean="0"/>
              <a:t> for Agriculture and Forestry (and Food) QS World Rankings</a:t>
            </a:r>
          </a:p>
          <a:p>
            <a:pPr marL="342900" lvl="0" indent="-342900">
              <a:buFont typeface="Symbol" panose="05050102010706020507" pitchFamily="18" charset="2"/>
              <a:buChar char=""/>
            </a:pPr>
            <a:r>
              <a:rPr lang="en-GB" dirty="0" smtClean="0"/>
              <a:t>100 core academic research staff plus 65 PDRAs, lab technicians,</a:t>
            </a:r>
            <a:r>
              <a:rPr lang="en-GB" baseline="0" dirty="0" smtClean="0"/>
              <a:t> 200 PhDs…</a:t>
            </a:r>
            <a:endParaRPr lang="en-GB" dirty="0" smtClean="0"/>
          </a:p>
          <a:p>
            <a:pPr marL="342900" indent="-342900">
              <a:buFont typeface="Symbol" panose="05050102010706020507" pitchFamily="18" charset="2"/>
              <a:buChar char=""/>
            </a:pPr>
            <a:r>
              <a:rPr lang="en-GB" dirty="0" smtClean="0"/>
              <a:t>Multi- and Trans-disciplinary research – e.g. links to Global Development, Health, Environment</a:t>
            </a:r>
          </a:p>
          <a:p>
            <a:pPr lvl="1"/>
            <a:r>
              <a:rPr lang="en-GB" sz="2800" dirty="0" err="1" smtClean="0"/>
              <a:t>Agri</a:t>
            </a:r>
            <a:r>
              <a:rPr lang="en-GB" sz="2800" dirty="0" smtClean="0"/>
              <a:t>-Food Economics and Social Science, </a:t>
            </a:r>
          </a:p>
          <a:p>
            <a:pPr lvl="1"/>
            <a:r>
              <a:rPr lang="en-GB" sz="2800" dirty="0" smtClean="0"/>
              <a:t>Food and Nutritional Sciences, </a:t>
            </a:r>
          </a:p>
          <a:p>
            <a:pPr lvl="1"/>
            <a:r>
              <a:rPr lang="en-GB" sz="2800" dirty="0" smtClean="0"/>
              <a:t>Sustainable Agriculture and Food Systems</a:t>
            </a:r>
          </a:p>
          <a:p>
            <a:pPr marL="342900" indent="-342900">
              <a:buFont typeface="Symbol" panose="05050102010706020507" pitchFamily="18" charset="2"/>
              <a:buChar char=""/>
            </a:pP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7CAF9C1-57C4-4C7D-A614-76061DAAD106}"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98187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research project is funded by the Arts &amp; Humanities Research Council (AHRC), and runs from 2012-2015. The University of Reading, alongside project partners, the University of Chester and the Victoria and Albert Museum, will be creating a database and research materials relating to all professional productions of Beckett's theatre throughout the UK and Ireland. </a:t>
            </a:r>
            <a:br>
              <a:rPr lang="en-GB" dirty="0"/>
            </a:br>
            <a:r>
              <a:rPr lang="en-GB" dirty="0"/>
              <a:t/>
            </a:r>
            <a:br>
              <a:rPr lang="en-GB" dirty="0"/>
            </a:br>
            <a:r>
              <a:rPr lang="en-GB" dirty="0"/>
              <a:t>It will draw on original archival material in the University of Reading's world-leading </a:t>
            </a:r>
            <a:r>
              <a:rPr lang="en-GB" b="1" u="sng" dirty="0">
                <a:hlinkClick r:id="rId3"/>
              </a:rPr>
              <a:t>Beckett Collection</a:t>
            </a:r>
            <a:r>
              <a:rPr lang="en-GB" dirty="0"/>
              <a:t>, the Victoria and Albert Museum's Theatre and Performance archives in London, and other archive collections across Britain and Ireland. The project will examine the role Samuel Beckett played in shaping modern theatre practice in the UK and Ireland and will enable a unique picture of British and Irish theatres to emerge through their approaches to staging Beckett. </a:t>
            </a:r>
            <a:br>
              <a:rPr lang="en-GB" dirty="0"/>
            </a:br>
            <a:r>
              <a:rPr lang="en-GB" dirty="0"/>
              <a:t/>
            </a:r>
            <a:br>
              <a:rPr lang="en-GB" dirty="0"/>
            </a:br>
            <a:r>
              <a:rPr lang="en-GB" dirty="0"/>
              <a:t>The project will be a pilot for a national performance database which will hold information about UK past and future performances. Once the </a:t>
            </a:r>
            <a:r>
              <a:rPr lang="en-GB" i="1" dirty="0"/>
              <a:t>Staging Beckett </a:t>
            </a:r>
            <a:r>
              <a:rPr lang="en-GB" dirty="0"/>
              <a:t>project is completed in 2015, the V&amp;A plans to make the Beckett database available online as a resource for researchers, linked to a project website at the University of Reading. </a:t>
            </a:r>
            <a:br>
              <a:rPr lang="en-GB" dirty="0"/>
            </a:br>
            <a:r>
              <a:rPr lang="en-GB" dirty="0"/>
              <a:t/>
            </a:r>
            <a:br>
              <a:rPr lang="en-GB" dirty="0"/>
            </a:br>
            <a:r>
              <a:rPr lang="en-GB" dirty="0"/>
              <a:t>The </a:t>
            </a:r>
            <a:r>
              <a:rPr lang="en-GB" i="1" dirty="0"/>
              <a:t>Staging Beckett</a:t>
            </a:r>
            <a:r>
              <a:rPr lang="en-GB" dirty="0"/>
              <a:t> project</a:t>
            </a:r>
            <a:r>
              <a:rPr lang="en-GB" i="1" dirty="0"/>
              <a:t> </a:t>
            </a:r>
            <a:r>
              <a:rPr lang="en-GB" dirty="0"/>
              <a:t>is led by </a:t>
            </a:r>
            <a:r>
              <a:rPr lang="en-GB" b="1" u="sng" dirty="0">
                <a:hlinkClick r:id="rId4"/>
              </a:rPr>
              <a:t>Professor Anna McMullan</a:t>
            </a:r>
            <a:r>
              <a:rPr lang="en-GB" dirty="0"/>
              <a:t> (University of Reading), </a:t>
            </a:r>
            <a:r>
              <a:rPr lang="en-GB" b="1" u="sng" dirty="0">
                <a:hlinkClick r:id="rId5"/>
              </a:rPr>
              <a:t>Dr Graham Saunders</a:t>
            </a:r>
            <a:r>
              <a:rPr lang="en-GB" dirty="0"/>
              <a:t> (University of Reading) and </a:t>
            </a:r>
            <a:r>
              <a:rPr lang="en-GB" b="1" u="sng" dirty="0">
                <a:hlinkClick r:id="rId6"/>
              </a:rPr>
              <a:t>Professor David Pattie</a:t>
            </a:r>
            <a:r>
              <a:rPr lang="en-GB" dirty="0"/>
              <a:t> (University of Chester), in partnership with the Victoria and Albert Museum. Our team includes two postdoctoral researchers, </a:t>
            </a:r>
            <a:r>
              <a:rPr lang="en-GB" b="1" u="sng" dirty="0">
                <a:hlinkClick r:id="rId7"/>
              </a:rPr>
              <a:t>Dr Patricia </a:t>
            </a:r>
            <a:r>
              <a:rPr lang="en-GB" b="1" u="sng" dirty="0" err="1">
                <a:hlinkClick r:id="rId7"/>
              </a:rPr>
              <a:t>McTighe</a:t>
            </a:r>
            <a:r>
              <a:rPr lang="en-GB" dirty="0"/>
              <a:t> (Reading) and </a:t>
            </a:r>
            <a:r>
              <a:rPr lang="en-GB" b="1" u="sng" dirty="0">
                <a:hlinkClick r:id="rId8"/>
              </a:rPr>
              <a:t>Dr David Tucker</a:t>
            </a:r>
            <a:r>
              <a:rPr lang="en-GB" dirty="0"/>
              <a:t> (Chester), and a PhD student, Matthew </a:t>
            </a:r>
            <a:r>
              <a:rPr lang="en-GB" dirty="0" err="1"/>
              <a:t>McFrederick</a:t>
            </a:r>
            <a:r>
              <a:rPr lang="en-GB" dirty="0"/>
              <a:t>.</a:t>
            </a:r>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16</a:t>
            </a:fld>
            <a:endParaRPr lang="en-GB" altLang="en-US" dirty="0">
              <a:solidFill>
                <a:srgbClr val="000000"/>
              </a:solidFill>
            </a:endParaRPr>
          </a:p>
        </p:txBody>
      </p:sp>
    </p:spTree>
    <p:extLst>
      <p:ext uri="{BB962C8B-B14F-4D97-AF65-F5344CB8AC3E}">
        <p14:creationId xmlns:p14="http://schemas.microsoft.com/office/powerpoint/2010/main" val="22066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our research in the area of Health is organised into 5 research divisions. However this does not give the complete picture of our work. </a:t>
            </a:r>
          </a:p>
          <a:p>
            <a:r>
              <a:rPr lang="en-GB" baseline="0" dirty="0" smtClean="0"/>
              <a:t>Recently, an audit of all the health-related work at Reading enabled us to capture a more comprehensive offering, which addresses many of the modern UK and Global concerns surrounding ‘Health’. This inclusive coverage of what we term the ‘healthcare continuum’ puts us at a distinct advantage over medical institutions which concentrate on simply ‘treatment’. We have expertise in each area of the continuum and many of the interactions are interconnected.</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18</a:t>
            </a:fld>
            <a:endParaRPr lang="en-GB" altLang="en-US" dirty="0">
              <a:solidFill>
                <a:srgbClr val="000000"/>
              </a:solidFill>
            </a:endParaRPr>
          </a:p>
        </p:txBody>
      </p:sp>
    </p:spTree>
    <p:extLst>
      <p:ext uri="{BB962C8B-B14F-4D97-AF65-F5344CB8AC3E}">
        <p14:creationId xmlns:p14="http://schemas.microsoft.com/office/powerpoint/2010/main" val="414772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23</a:t>
            </a:fld>
            <a:endParaRPr lang="en-GB" altLang="en-US" dirty="0">
              <a:solidFill>
                <a:srgbClr val="000000"/>
              </a:solidFill>
            </a:endParaRPr>
          </a:p>
        </p:txBody>
      </p:sp>
    </p:spTree>
    <p:extLst>
      <p:ext uri="{BB962C8B-B14F-4D97-AF65-F5344CB8AC3E}">
        <p14:creationId xmlns:p14="http://schemas.microsoft.com/office/powerpoint/2010/main" val="53147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26</a:t>
            </a:fld>
            <a:endParaRPr lang="en-GB" altLang="en-US" dirty="0">
              <a:solidFill>
                <a:srgbClr val="000000"/>
              </a:solidFill>
            </a:endParaRPr>
          </a:p>
        </p:txBody>
      </p:sp>
    </p:spTree>
    <p:extLst>
      <p:ext uri="{BB962C8B-B14F-4D97-AF65-F5344CB8AC3E}">
        <p14:creationId xmlns:p14="http://schemas.microsoft.com/office/powerpoint/2010/main" val="130569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27</a:t>
            </a:fld>
            <a:endParaRPr lang="en-GB" altLang="en-US" dirty="0">
              <a:solidFill>
                <a:srgbClr val="000000"/>
              </a:solidFill>
            </a:endParaRPr>
          </a:p>
        </p:txBody>
      </p:sp>
    </p:spTree>
    <p:extLst>
      <p:ext uri="{BB962C8B-B14F-4D97-AF65-F5344CB8AC3E}">
        <p14:creationId xmlns:p14="http://schemas.microsoft.com/office/powerpoint/2010/main" val="277672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‘joined up along the food supply chain’ our research is/can be (i.e. we feed the diary cows to manipulate the milk which can then be processed in the pilot plant and fed in trials to assess consumer acceptance and effects on health (e.g. on the cardio-vascular system) in the short and longer term (clinical trials)</a:t>
            </a:r>
            <a:endParaRPr lang="en-GB" dirty="0"/>
          </a:p>
        </p:txBody>
      </p:sp>
      <p:sp>
        <p:nvSpPr>
          <p:cNvPr id="4" name="Slide Number Placeholder 3"/>
          <p:cNvSpPr>
            <a:spLocks noGrp="1"/>
          </p:cNvSpPr>
          <p:nvPr>
            <p:ph type="sldNum" sz="quarter" idx="10"/>
          </p:nvPr>
        </p:nvSpPr>
        <p:spPr/>
        <p:txBody>
          <a:bodyPr/>
          <a:lstStyle/>
          <a:p>
            <a:fld id="{87CAF9C1-57C4-4C7D-A614-76061DAAD106}"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47577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CAF9C1-57C4-4C7D-A614-76061DAAD106}"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898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9</a:t>
            </a:fld>
            <a:endParaRPr lang="en-GB" altLang="en-US" dirty="0">
              <a:solidFill>
                <a:srgbClr val="000000"/>
              </a:solidFill>
            </a:endParaRPr>
          </a:p>
        </p:txBody>
      </p:sp>
    </p:spTree>
    <p:extLst>
      <p:ext uri="{BB962C8B-B14F-4D97-AF65-F5344CB8AC3E}">
        <p14:creationId xmlns:p14="http://schemas.microsoft.com/office/powerpoint/2010/main" val="330106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10</a:t>
            </a:fld>
            <a:endParaRPr lang="en-GB" altLang="en-US" dirty="0">
              <a:solidFill>
                <a:srgbClr val="000000"/>
              </a:solidFill>
            </a:endParaRPr>
          </a:p>
        </p:txBody>
      </p:sp>
    </p:spTree>
    <p:extLst>
      <p:ext uri="{BB962C8B-B14F-4D97-AF65-F5344CB8AC3E}">
        <p14:creationId xmlns:p14="http://schemas.microsoft.com/office/powerpoint/2010/main" val="44283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12</a:t>
            </a:fld>
            <a:endParaRPr lang="en-GB" altLang="en-US" dirty="0">
              <a:solidFill>
                <a:srgbClr val="000000"/>
              </a:solidFill>
            </a:endParaRPr>
          </a:p>
        </p:txBody>
      </p:sp>
    </p:spTree>
    <p:extLst>
      <p:ext uri="{BB962C8B-B14F-4D97-AF65-F5344CB8AC3E}">
        <p14:creationId xmlns:p14="http://schemas.microsoft.com/office/powerpoint/2010/main" val="132912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13</a:t>
            </a:fld>
            <a:endParaRPr lang="en-GB" altLang="en-US" dirty="0">
              <a:solidFill>
                <a:srgbClr val="000000"/>
              </a:solidFill>
            </a:endParaRPr>
          </a:p>
        </p:txBody>
      </p:sp>
    </p:spTree>
    <p:extLst>
      <p:ext uri="{BB962C8B-B14F-4D97-AF65-F5344CB8AC3E}">
        <p14:creationId xmlns:p14="http://schemas.microsoft.com/office/powerpoint/2010/main" val="270937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14</a:t>
            </a:fld>
            <a:endParaRPr lang="en-GB" altLang="en-US" dirty="0">
              <a:solidFill>
                <a:srgbClr val="000000"/>
              </a:solidFill>
            </a:endParaRPr>
          </a:p>
        </p:txBody>
      </p:sp>
    </p:spTree>
    <p:extLst>
      <p:ext uri="{BB962C8B-B14F-4D97-AF65-F5344CB8AC3E}">
        <p14:creationId xmlns:p14="http://schemas.microsoft.com/office/powerpoint/2010/main" val="53160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15</a:t>
            </a:fld>
            <a:endParaRPr lang="en-GB" altLang="en-US" dirty="0">
              <a:solidFill>
                <a:srgbClr val="000000"/>
              </a:solidFill>
            </a:endParaRPr>
          </a:p>
        </p:txBody>
      </p:sp>
    </p:spTree>
    <p:extLst>
      <p:ext uri="{BB962C8B-B14F-4D97-AF65-F5344CB8AC3E}">
        <p14:creationId xmlns:p14="http://schemas.microsoft.com/office/powerpoint/2010/main" val="182511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366097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5" name="TextBox 4"/>
          <p:cNvSpPr txBox="1">
            <a:spLocks noChangeArrowheads="1"/>
          </p:cNvSpPr>
          <p:nvPr userDrawn="1"/>
        </p:nvSpPr>
        <p:spPr bwMode="auto">
          <a:xfrm>
            <a:off x="-317498" y="3841459"/>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Heavy" pitchFamily="34" charset="0"/>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335361"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2667599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14932680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4922718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64328753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52014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7546591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48074739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328924869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331527010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252042837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06025901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224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61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0939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8048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9956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062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4318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2388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6312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791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400">
              <a:solidFill>
                <a:srgbClr val="FFFFFF"/>
              </a:solidFill>
            </a:endParaRPr>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556684"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p>
        </p:txBody>
      </p:sp>
    </p:spTree>
    <p:extLst>
      <p:ext uri="{BB962C8B-B14F-4D97-AF65-F5344CB8AC3E}">
        <p14:creationId xmlns:p14="http://schemas.microsoft.com/office/powerpoint/2010/main" val="418109187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7370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dirty="0">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785197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dirty="0">
              <a:solidFill>
                <a:srgbClr val="50535A"/>
              </a:solidFill>
            </a:endParaRPr>
          </a:p>
        </p:txBody>
      </p:sp>
    </p:spTree>
    <p:extLst>
      <p:ext uri="{BB962C8B-B14F-4D97-AF65-F5344CB8AC3E}">
        <p14:creationId xmlns:p14="http://schemas.microsoft.com/office/powerpoint/2010/main" val="8683476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000" dirty="0">
              <a:solidFill>
                <a:srgbClr val="FFFFFF"/>
              </a:solidFill>
            </a:endParaRPr>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p>
        </p:txBody>
      </p:sp>
    </p:spTree>
    <p:extLst>
      <p:ext uri="{BB962C8B-B14F-4D97-AF65-F5344CB8AC3E}">
        <p14:creationId xmlns:p14="http://schemas.microsoft.com/office/powerpoint/2010/main" val="281826461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dirty="0">
                <a:solidFill>
                  <a:srgbClr val="E0E0E1"/>
                </a:solidFill>
              </a:rPr>
              <a:t>Copyright University of Reading</a:t>
            </a: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a:solidFill>
                  <a:srgbClr val="E0E0E1"/>
                </a:solidFill>
              </a:rPr>
              <a:t>Wednesday, 11 June 2014</a:t>
            </a: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429257045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320047255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770524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88643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8467337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dirty="0"/>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802844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25" name="Picture Placeholder 12"/>
          <p:cNvSpPr>
            <a:spLocks noGrp="1"/>
          </p:cNvSpPr>
          <p:nvPr>
            <p:ph type="pic" sz="quarter" idx="11"/>
          </p:nvPr>
        </p:nvSpPr>
        <p:spPr>
          <a:xfrm>
            <a:off x="0" y="2286000"/>
            <a:ext cx="12192000" cy="2286000"/>
          </a:xfrm>
          <a:ln>
            <a:noFill/>
          </a:ln>
        </p:spPr>
        <p:txBody>
          <a:bodyPr/>
          <a:lstStyle/>
          <a:p>
            <a:r>
              <a:rPr lang="en-US" smtClean="0"/>
              <a:t>Click icon to add picture</a:t>
            </a:r>
            <a:endParaRPr lang="en-GB" dirty="0"/>
          </a:p>
        </p:txBody>
      </p:sp>
      <p:sp>
        <p:nvSpPr>
          <p:cNvPr id="3084" name="Rectangle 12"/>
          <p:cNvSpPr>
            <a:spLocks noGrp="1" noChangeArrowheads="1"/>
          </p:cNvSpPr>
          <p:nvPr>
            <p:ph type="subTitle" idx="1"/>
          </p:nvPr>
        </p:nvSpPr>
        <p:spPr>
          <a:xfrm>
            <a:off x="566401" y="4653136"/>
            <a:ext cx="10560051"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2"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556684"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p>
        </p:txBody>
      </p:sp>
    </p:spTree>
    <p:extLst>
      <p:ext uri="{BB962C8B-B14F-4D97-AF65-F5344CB8AC3E}">
        <p14:creationId xmlns:p14="http://schemas.microsoft.com/office/powerpoint/2010/main" val="139824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84">
                                            <p:txEl>
                                              <p:pRg st="0" end="0"/>
                                            </p:txEl>
                                          </p:spTgt>
                                        </p:tgtEl>
                                        <p:attrNameLst>
                                          <p:attrName>style.visibility</p:attrName>
                                        </p:attrNameLst>
                                      </p:cBhvr>
                                      <p:to>
                                        <p:strVal val="visible"/>
                                      </p:to>
                                    </p:set>
                                    <p:animEffect transition="in" filter="fade">
                                      <p:cBhvr>
                                        <p:cTn id="7" dur="2000"/>
                                        <p:tgtEl>
                                          <p:spTgt spid="30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build="p">
        <p:tmplLst>
          <p:tmpl lvl="1">
            <p:tnLst>
              <p:par>
                <p:cTn presetID="10" presetClass="entr" presetSubtype="0" fill="hold" nodeType="afterEffect">
                  <p:stCondLst>
                    <p:cond delay="0"/>
                  </p:stCondLst>
                  <p:childTnLst>
                    <p:set>
                      <p:cBhvr>
                        <p:cTn dur="1" fill="hold">
                          <p:stCondLst>
                            <p:cond delay="0"/>
                          </p:stCondLst>
                        </p:cTn>
                        <p:tgtEl>
                          <p:spTgt spid="3084"/>
                        </p:tgtEl>
                        <p:attrNameLst>
                          <p:attrName>style.visibility</p:attrName>
                        </p:attrNameLst>
                      </p:cBhvr>
                      <p:to>
                        <p:strVal val="visible"/>
                      </p:to>
                    </p:set>
                    <p:animEffect transition="in" filter="fade">
                      <p:cBhvr>
                        <p:cTn dur="2000"/>
                        <p:tgtEl>
                          <p:spTgt spid="308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dirty="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16927135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4555775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208267227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13956828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9235833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2129852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47748724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332993494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122568035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314874183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2" y="438153"/>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388051747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B2499A1-560A-4A4E-BE5E-3556185D6920}" type="datetime1">
              <a:rPr lang="en-US" sz="2000">
                <a:solidFill>
                  <a:prstClr val="black">
                    <a:tint val="75000"/>
                  </a:prstClr>
                </a:solidFill>
              </a:rPr>
              <a:pPr fontAlgn="base">
                <a:spcBef>
                  <a:spcPct val="0"/>
                </a:spcBef>
                <a:spcAft>
                  <a:spcPct val="0"/>
                </a:spcAft>
              </a:pPr>
              <a:t>5/4/2017</a:t>
            </a:fld>
            <a:endParaRPr lang="en-US" sz="2000">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sz="2000">
              <a:solidFill>
                <a:prstClr val="black">
                  <a:tint val="75000"/>
                </a:prstClr>
              </a:solidFill>
            </a:endParaRPr>
          </a:p>
        </p:txBody>
      </p:sp>
      <p:sp>
        <p:nvSpPr>
          <p:cNvPr id="4" name="Slide Number Placeholder 3"/>
          <p:cNvSpPr>
            <a:spLocks noGrp="1"/>
          </p:cNvSpPr>
          <p:nvPr>
            <p:ph type="sldNum" sz="quarter" idx="12"/>
          </p:nvPr>
        </p:nvSpPr>
        <p:spPr/>
        <p:txBody>
          <a:bodyPr/>
          <a:lstStyle/>
          <a:p>
            <a:fld id="{7A50938C-BCE5-8B41-B696-363F352D2F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839369"/>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fontAlgn="base">
              <a:spcBef>
                <a:spcPct val="0"/>
              </a:spcBef>
              <a:spcAft>
                <a:spcPct val="0"/>
              </a:spcAft>
            </a:pPr>
            <a:fld id="{1D8BD707-D9CF-40AE-B4C6-C98DA3205C09}" type="datetimeFigureOut">
              <a:rPr lang="en-US" sz="2000">
                <a:solidFill>
                  <a:prstClr val="black">
                    <a:tint val="75000"/>
                  </a:prstClr>
                </a:solidFill>
              </a:rPr>
              <a:pPr fontAlgn="base">
                <a:spcBef>
                  <a:spcPct val="0"/>
                </a:spcBef>
                <a:spcAft>
                  <a:spcPct val="0"/>
                </a:spcAft>
              </a:pPr>
              <a:t>5/4/2017</a:t>
            </a:fld>
            <a:endParaRPr lang="en-US" sz="200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fontAlgn="base">
              <a:spcBef>
                <a:spcPct val="0"/>
              </a:spcBef>
              <a:spcAft>
                <a:spcPct val="0"/>
              </a:spcAft>
            </a:pPr>
            <a:endParaRPr lang="en-US" sz="200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763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592090"/>
            <a:ext cx="12192000" cy="4265910"/>
          </a:xfrm>
        </p:spPr>
        <p:txBody>
          <a:bodyPr/>
          <a:lstStyle/>
          <a:p>
            <a:endParaRPr lang="en-GB" dirty="0"/>
          </a:p>
        </p:txBody>
      </p:sp>
      <p:pic>
        <p:nvPicPr>
          <p:cNvPr id="5137" name="Picture 17" descr="Uok_Logo_PMS294_P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1243" y="299723"/>
            <a:ext cx="1343323" cy="5467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userDrawn="1"/>
        </p:nvSpPr>
        <p:spPr>
          <a:xfrm>
            <a:off x="623392" y="299724"/>
            <a:ext cx="3744416" cy="276999"/>
          </a:xfrm>
          <a:prstGeom prst="rect">
            <a:avLst/>
          </a:prstGeom>
          <a:noFill/>
        </p:spPr>
        <p:txBody>
          <a:bodyPr wrap="square" lIns="0" rtlCol="0">
            <a:spAutoFit/>
          </a:bodyPr>
          <a:lstStyle/>
          <a:p>
            <a:pPr fontAlgn="base">
              <a:spcBef>
                <a:spcPct val="0"/>
              </a:spcBef>
              <a:spcAft>
                <a:spcPct val="0"/>
              </a:spcAft>
            </a:pPr>
            <a:r>
              <a:rPr lang="en-GB" sz="1200" dirty="0">
                <a:solidFill>
                  <a:srgbClr val="002060"/>
                </a:solidFill>
              </a:rPr>
              <a:t>The UK’s European university</a:t>
            </a:r>
          </a:p>
        </p:txBody>
      </p:sp>
      <p:sp>
        <p:nvSpPr>
          <p:cNvPr id="10" name="Text Placeholder 7"/>
          <p:cNvSpPr>
            <a:spLocks noGrp="1"/>
          </p:cNvSpPr>
          <p:nvPr>
            <p:ph type="body" sz="quarter" idx="12" hasCustomPrompt="1"/>
          </p:nvPr>
        </p:nvSpPr>
        <p:spPr>
          <a:xfrm>
            <a:off x="623392" y="989117"/>
            <a:ext cx="5568619" cy="1512168"/>
          </a:xfrm>
          <a:solidFill>
            <a:schemeClr val="tx2">
              <a:lumMod val="75000"/>
            </a:schemeClr>
          </a:solidFill>
        </p:spPr>
        <p:txBody>
          <a:bodyPr lIns="252000" tIns="273600" rIns="252000"/>
          <a:lstStyle>
            <a:lvl1pPr marL="0" indent="0">
              <a:lnSpc>
                <a:spcPts val="2500"/>
              </a:lnSpc>
              <a:buNone/>
              <a:defRPr sz="2400" spc="-100" baseline="0">
                <a:solidFill>
                  <a:schemeClr val="bg1"/>
                </a:solidFill>
                <a:latin typeface="Century Schoolbook" pitchFamily="18" charset="0"/>
              </a:defRPr>
            </a:lvl1pPr>
          </a:lstStyle>
          <a:p>
            <a:pPr lvl="0"/>
            <a:r>
              <a:rPr lang="en-US" dirty="0" smtClean="0"/>
              <a:t>TYPE YOUR HEADING HERE 2014</a:t>
            </a:r>
          </a:p>
        </p:txBody>
      </p:sp>
      <p:sp>
        <p:nvSpPr>
          <p:cNvPr id="11" name="Text Placeholder 10"/>
          <p:cNvSpPr>
            <a:spLocks noGrp="1"/>
          </p:cNvSpPr>
          <p:nvPr>
            <p:ph type="body" sz="quarter" idx="13" hasCustomPrompt="1"/>
          </p:nvPr>
        </p:nvSpPr>
        <p:spPr>
          <a:xfrm>
            <a:off x="623393" y="2488937"/>
            <a:ext cx="5568619" cy="664498"/>
          </a:xfrm>
          <a:solidFill>
            <a:schemeClr val="tx2">
              <a:lumMod val="75000"/>
            </a:schemeClr>
          </a:solidFill>
        </p:spPr>
        <p:txBody>
          <a:bodyPr lIns="252000" tIns="0" rIns="252000" bIns="154800" anchor="ctr" anchorCtr="0"/>
          <a:lstStyle>
            <a:lvl1pPr marL="0" indent="0">
              <a:lnSpc>
                <a:spcPts val="1380"/>
              </a:lnSpc>
              <a:spcBef>
                <a:spcPts val="0"/>
              </a:spcBef>
              <a:buNone/>
              <a:defRPr sz="1400" i="1" spc="-50">
                <a:solidFill>
                  <a:srgbClr val="D6A300"/>
                </a:solidFill>
                <a:latin typeface="Century Schoolbook"/>
                <a:cs typeface="Century Schoolbook"/>
              </a:defRPr>
            </a:lvl1pPr>
          </a:lstStyle>
          <a:p>
            <a:pPr lvl="0"/>
            <a:r>
              <a:rPr lang="en-US" dirty="0" smtClean="0"/>
              <a:t>Sub heading</a:t>
            </a:r>
          </a:p>
        </p:txBody>
      </p:sp>
      <p:sp>
        <p:nvSpPr>
          <p:cNvPr id="2" name="TextBox 1"/>
          <p:cNvSpPr txBox="1"/>
          <p:nvPr userDrawn="1"/>
        </p:nvSpPr>
        <p:spPr>
          <a:xfrm>
            <a:off x="8365067" y="1447800"/>
            <a:ext cx="184731" cy="400110"/>
          </a:xfrm>
          <a:prstGeom prst="rect">
            <a:avLst/>
          </a:prstGeom>
          <a:noFill/>
        </p:spPr>
        <p:txBody>
          <a:bodyPr wrap="none" rtlCol="0">
            <a:spAutoFit/>
          </a:bodyPr>
          <a:lstStyle/>
          <a:p>
            <a:pPr fontAlgn="base">
              <a:spcBef>
                <a:spcPct val="0"/>
              </a:spcBef>
              <a:spcAft>
                <a:spcPct val="0"/>
              </a:spcAft>
            </a:pPr>
            <a:endParaRPr lang="en-US" sz="2000" dirty="0">
              <a:solidFill>
                <a:srgbClr val="000000"/>
              </a:solidFill>
            </a:endParaRPr>
          </a:p>
        </p:txBody>
      </p:sp>
    </p:spTree>
    <p:extLst>
      <p:ext uri="{BB962C8B-B14F-4D97-AF65-F5344CB8AC3E}">
        <p14:creationId xmlns:p14="http://schemas.microsoft.com/office/powerpoint/2010/main" val="38019240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2" y="438153"/>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34137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311571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233602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sp>
        <p:nvSpPr>
          <p:cNvPr id="5" name="TextBox 4"/>
          <p:cNvSpPr txBox="1">
            <a:spLocks noChangeArrowheads="1"/>
          </p:cNvSpPr>
          <p:nvPr userDrawn="1"/>
        </p:nvSpPr>
        <p:spPr bwMode="auto">
          <a:xfrm>
            <a:off x="-336713" y="3841459"/>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Heavy" pitchFamily="34" charset="0"/>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9" name="Text Placeholder 8"/>
          <p:cNvSpPr>
            <a:spLocks noGrp="1"/>
          </p:cNvSpPr>
          <p:nvPr>
            <p:ph type="body" sz="quarter" idx="12" hasCustomPrompt="1"/>
          </p:nvPr>
        </p:nvSpPr>
        <p:spPr>
          <a:xfrm>
            <a:off x="335360" y="3794867"/>
            <a:ext cx="3073400" cy="461963"/>
          </a:xfrm>
          <a:solidFill>
            <a:schemeClr val="bg1"/>
          </a:solidFill>
        </p:spPr>
        <p:txBody>
          <a:bodyPr lIns="90000" tIns="46800" rIns="90000" bIns="46800">
            <a:noAutofit/>
          </a:bodyPr>
          <a:lstStyle>
            <a:lvl1pPr marL="0" indent="0">
              <a:buNone/>
              <a:defRPr lang="en-GB" sz="2400" cap="all" baseline="0" dirty="0">
                <a:solidFill>
                  <a:schemeClr val="tx1"/>
                </a:solidFill>
                <a:latin typeface="+mj-lt"/>
              </a:defRPr>
            </a:lvl1pPr>
          </a:lstStyle>
          <a:p>
            <a:r>
              <a:rPr lang="en-GB" dirty="0" smtClean="0">
                <a:solidFill>
                  <a:schemeClr val="tx1"/>
                </a:solidFill>
                <a:latin typeface="+mj-lt"/>
              </a:rPr>
              <a:t>EDUCATION IS</a:t>
            </a:r>
            <a:endParaRPr lang="en-GB" dirty="0">
              <a:solidFill>
                <a:schemeClr val="tx1"/>
              </a:solidFill>
              <a:latin typeface="+mj-lt"/>
            </a:endParaRPr>
          </a:p>
        </p:txBody>
      </p:sp>
      <p:sp>
        <p:nvSpPr>
          <p:cNvPr id="10" name="Text Placeholder 8"/>
          <p:cNvSpPr>
            <a:spLocks noGrp="1"/>
          </p:cNvSpPr>
          <p:nvPr>
            <p:ph type="body" sz="quarter" idx="13" hasCustomPrompt="1"/>
          </p:nvPr>
        </p:nvSpPr>
        <p:spPr>
          <a:xfrm>
            <a:off x="335361" y="5857878"/>
            <a:ext cx="9313035" cy="463846"/>
          </a:xfrm>
          <a:solidFill>
            <a:schemeClr val="bg1"/>
          </a:solidFill>
        </p:spPr>
        <p:txBody>
          <a:bodyPr wrap="square" lIns="90000" tIns="46800" rIns="90000" bIns="46800">
            <a:noAutofit/>
          </a:bodyPr>
          <a:lstStyle>
            <a:lvl1pPr marL="0" indent="0">
              <a:buNone/>
              <a:defRPr lang="en-GB" sz="2400" cap="all" baseline="0" dirty="0">
                <a:solidFill>
                  <a:schemeClr val="tx1"/>
                </a:solidFill>
                <a:latin typeface="+mj-lt"/>
                <a:cs typeface="Adobe Arabic" pitchFamily="18" charset="-78"/>
              </a:defRPr>
            </a:lvl1pPr>
          </a:lstStyle>
          <a:p>
            <a:r>
              <a:rPr lang="en-GB" dirty="0" smtClean="0">
                <a:solidFill>
                  <a:schemeClr val="tx1"/>
                </a:solidFill>
                <a:latin typeface="+mj-lt"/>
              </a:rPr>
              <a:t>MAKE THE BOX LONGER FOR LONGER PHRASES</a:t>
            </a:r>
            <a:endParaRPr lang="en-GB" dirty="0">
              <a:solidFill>
                <a:schemeClr val="tx1"/>
              </a:solidFill>
              <a:latin typeface="+mj-lt"/>
            </a:endParaRPr>
          </a:p>
        </p:txBody>
      </p:sp>
    </p:spTree>
    <p:extLst>
      <p:ext uri="{BB962C8B-B14F-4D97-AF65-F5344CB8AC3E}">
        <p14:creationId xmlns:p14="http://schemas.microsoft.com/office/powerpoint/2010/main" val="302246009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image" Target="../media/image3.png"/><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033002" y="438150"/>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2" y="438153"/>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10033002"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132683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2" charset="0"/>
        </a:defRPr>
      </a:lvl2pPr>
      <a:lvl3pPr algn="l" rtl="0" eaLnBrk="1" fontAlgn="base" hangingPunct="1">
        <a:spcBef>
          <a:spcPct val="0"/>
        </a:spcBef>
        <a:spcAft>
          <a:spcPct val="0"/>
        </a:spcAft>
        <a:defRPr sz="3600">
          <a:solidFill>
            <a:schemeClr val="tx2"/>
          </a:solidFill>
          <a:latin typeface="Rdg Vesta" pitchFamily="2" charset="0"/>
        </a:defRPr>
      </a:lvl3pPr>
      <a:lvl4pPr algn="l" rtl="0" eaLnBrk="1" fontAlgn="base" hangingPunct="1">
        <a:spcBef>
          <a:spcPct val="0"/>
        </a:spcBef>
        <a:spcAft>
          <a:spcPct val="0"/>
        </a:spcAft>
        <a:defRPr sz="3600">
          <a:solidFill>
            <a:schemeClr val="tx2"/>
          </a:solidFill>
          <a:latin typeface="Rdg Vesta" pitchFamily="2" charset="0"/>
        </a:defRPr>
      </a:lvl4pPr>
      <a:lvl5pPr algn="l" rtl="0" eaLnBrk="1" fontAlgn="base" hangingPunct="1">
        <a:spcBef>
          <a:spcPct val="0"/>
        </a:spcBef>
        <a:spcAft>
          <a:spcPct val="0"/>
        </a:spcAft>
        <a:defRPr sz="3600">
          <a:solidFill>
            <a:schemeClr val="tx2"/>
          </a:solidFill>
          <a:latin typeface="Rdg Vesta" pitchFamily="2" charset="0"/>
        </a:defRPr>
      </a:lvl5pPr>
      <a:lvl6pPr marL="457200" algn="l" rtl="0" eaLnBrk="1" fontAlgn="base" hangingPunct="1">
        <a:spcBef>
          <a:spcPct val="0"/>
        </a:spcBef>
        <a:spcAft>
          <a:spcPct val="0"/>
        </a:spcAft>
        <a:defRPr sz="3600">
          <a:solidFill>
            <a:schemeClr val="tx2"/>
          </a:solidFill>
          <a:latin typeface="Rdg Vesta" pitchFamily="2" charset="0"/>
        </a:defRPr>
      </a:lvl6pPr>
      <a:lvl7pPr marL="914400" algn="l" rtl="0" eaLnBrk="1" fontAlgn="base" hangingPunct="1">
        <a:spcBef>
          <a:spcPct val="0"/>
        </a:spcBef>
        <a:spcAft>
          <a:spcPct val="0"/>
        </a:spcAft>
        <a:defRPr sz="3600">
          <a:solidFill>
            <a:schemeClr val="tx2"/>
          </a:solidFill>
          <a:latin typeface="Rdg Vesta" pitchFamily="2" charset="0"/>
        </a:defRPr>
      </a:lvl7pPr>
      <a:lvl8pPr marL="1371600" algn="l" rtl="0" eaLnBrk="1" fontAlgn="base" hangingPunct="1">
        <a:spcBef>
          <a:spcPct val="0"/>
        </a:spcBef>
        <a:spcAft>
          <a:spcPct val="0"/>
        </a:spcAft>
        <a:defRPr sz="3600">
          <a:solidFill>
            <a:schemeClr val="tx2"/>
          </a:solidFill>
          <a:latin typeface="Rdg Vesta" pitchFamily="2" charset="0"/>
        </a:defRPr>
      </a:lvl8pPr>
      <a:lvl9pPr marL="1828800" algn="l" rtl="0" eaLnBrk="1" fontAlgn="base" hangingPunct="1">
        <a:spcBef>
          <a:spcPct val="0"/>
        </a:spcBef>
        <a:spcAft>
          <a:spcPct val="0"/>
        </a:spcAft>
        <a:defRPr sz="3600">
          <a:solidFill>
            <a:schemeClr val="tx2"/>
          </a:solidFill>
          <a:latin typeface="Rdg Vesta" pitchFamily="2" charset="0"/>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F693FA-B48A-4B57-ADE2-DE9F27B52E57}"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A8E476-D93D-4397-A44B-1D15CEA1C44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99262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33001" y="438150"/>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10033001" y="438151"/>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17430923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32.xml"/><Relationship Id="rId5" Type="http://schemas.openxmlformats.org/officeDocument/2006/relationships/image" Target="../media/image54.em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Are you GCRF ready?</a:t>
            </a:r>
            <a:endParaRPr lang="en-GB" dirty="0"/>
          </a:p>
        </p:txBody>
      </p:sp>
      <p:sp>
        <p:nvSpPr>
          <p:cNvPr id="3" name="Subtitle 2"/>
          <p:cNvSpPr>
            <a:spLocks noGrp="1"/>
          </p:cNvSpPr>
          <p:nvPr>
            <p:ph type="subTitle" idx="1"/>
          </p:nvPr>
        </p:nvSpPr>
        <p:spPr/>
        <p:txBody>
          <a:bodyPr/>
          <a:lstStyle/>
          <a:p>
            <a:r>
              <a:rPr lang="en-GB" dirty="0" smtClean="0"/>
              <a:t>29 March 2017</a:t>
            </a:r>
          </a:p>
          <a:p>
            <a:endParaRPr lang="en-GB" dirty="0"/>
          </a:p>
          <a:p>
            <a:r>
              <a:rPr lang="en-GB" dirty="0" smtClean="0"/>
              <a:t>Dominik Zaum</a:t>
            </a:r>
            <a:endParaRPr lang="en-GB" dirty="0"/>
          </a:p>
        </p:txBody>
      </p:sp>
      <p:sp>
        <p:nvSpPr>
          <p:cNvPr id="4" name="Slide Number Placeholder 3"/>
          <p:cNvSpPr>
            <a:spLocks noGrp="1"/>
          </p:cNvSpPr>
          <p:nvPr>
            <p:ph type="sldNum" sz="quarter" idx="4"/>
          </p:nvPr>
        </p:nvSpPr>
        <p:spPr/>
        <p:txBody>
          <a:bodyPr/>
          <a:lstStyle/>
          <a:p>
            <a:pPr>
              <a:defRPr/>
            </a:pPr>
            <a:fld id="{44C01B32-D1A0-401C-8867-70456BBB1E87}" type="slidenum">
              <a:rPr lang="en-GB" altLang="en-US" smtClean="0">
                <a:solidFill>
                  <a:srgbClr val="E0E0E1"/>
                </a:solidFill>
              </a:rPr>
              <a:pPr>
                <a:defRPr/>
              </a:pPr>
              <a:t>1</a:t>
            </a:fld>
            <a:endParaRPr lang="en-GB" altLang="en-US" dirty="0">
              <a:solidFill>
                <a:srgbClr val="E0E0E1"/>
              </a:solidFill>
            </a:endParaRPr>
          </a:p>
        </p:txBody>
      </p:sp>
      <p:sp>
        <p:nvSpPr>
          <p:cNvPr id="5" name="Text Placeholder 4"/>
          <p:cNvSpPr>
            <a:spLocks noGrp="1"/>
          </p:cNvSpPr>
          <p:nvPr>
            <p:ph type="body" sz="quarter" idx="13"/>
          </p:nvPr>
        </p:nvSpPr>
        <p:spPr>
          <a:xfrm>
            <a:off x="1941513" y="0"/>
            <a:ext cx="2858344" cy="651662"/>
          </a:xfrm>
        </p:spPr>
        <p:txBody>
          <a:bodyPr/>
          <a:lstStyle/>
          <a:p>
            <a:r>
              <a:rPr lang="en-GB" dirty="0" smtClean="0"/>
              <a:t>Research Deans’ Office</a:t>
            </a:r>
            <a:endParaRPr lang="en-GB" dirty="0"/>
          </a:p>
        </p:txBody>
      </p:sp>
      <p:sp>
        <p:nvSpPr>
          <p:cNvPr id="6" name="Picture Placeholder 5"/>
          <p:cNvSpPr>
            <a:spLocks noGrp="1"/>
          </p:cNvSpPr>
          <p:nvPr>
            <p:ph type="pic" sz="quarter" idx="16"/>
          </p:nvPr>
        </p:nvSpPr>
        <p:spPr/>
      </p:sp>
    </p:spTree>
    <p:extLst>
      <p:ext uri="{BB962C8B-B14F-4D97-AF65-F5344CB8AC3E}">
        <p14:creationId xmlns:p14="http://schemas.microsoft.com/office/powerpoint/2010/main" val="11109509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1" y="985501"/>
            <a:ext cx="9143999" cy="1569660"/>
          </a:xfrm>
          <a:prstGeom prst="rect">
            <a:avLst/>
          </a:prstGeom>
          <a:noFill/>
        </p:spPr>
        <p:txBody>
          <a:bodyPr wrap="square" rtlCol="0">
            <a:spAutoFit/>
          </a:bodyPr>
          <a:lstStyle/>
          <a:p>
            <a:pPr algn="ctr" defTabSz="457200"/>
            <a:r>
              <a:rPr lang="en-US" sz="4800" b="1" dirty="0">
                <a:solidFill>
                  <a:srgbClr val="FF0000"/>
                </a:solidFill>
                <a:latin typeface="Rdg Vesta"/>
              </a:rPr>
              <a:t>What’s the point of the Environment Theme?</a:t>
            </a:r>
          </a:p>
        </p:txBody>
      </p:sp>
      <p:sp>
        <p:nvSpPr>
          <p:cNvPr id="2" name="Slide Number Placeholder 1"/>
          <p:cNvSpPr>
            <a:spLocks noGrp="1"/>
          </p:cNvSpPr>
          <p:nvPr>
            <p:ph type="sldNum" sz="quarter" idx="12"/>
          </p:nvPr>
        </p:nvSpPr>
        <p:spPr/>
        <p:txBody>
          <a:bodyPr/>
          <a:lstStyle/>
          <a:p>
            <a:fld id="{7A50938C-BCE5-8B41-B696-363F352D2F15}" type="slidenum">
              <a:rPr lang="en-US" smtClean="0">
                <a:solidFill>
                  <a:prstClr val="black">
                    <a:tint val="75000"/>
                  </a:prstClr>
                </a:solidFill>
              </a:rPr>
              <a:pPr/>
              <a:t>10</a:t>
            </a:fld>
            <a:endParaRPr lang="en-US">
              <a:solidFill>
                <a:prstClr val="black">
                  <a:tint val="75000"/>
                </a:prstClr>
              </a:solidFill>
            </a:endParaRPr>
          </a:p>
        </p:txBody>
      </p:sp>
      <p:sp>
        <p:nvSpPr>
          <p:cNvPr id="13" name="Rectangle 12"/>
          <p:cNvSpPr/>
          <p:nvPr/>
        </p:nvSpPr>
        <p:spPr>
          <a:xfrm>
            <a:off x="2855639" y="3175893"/>
            <a:ext cx="6480720" cy="1938992"/>
          </a:xfrm>
          <a:prstGeom prst="rect">
            <a:avLst/>
          </a:prstGeom>
        </p:spPr>
        <p:txBody>
          <a:bodyPr wrap="square">
            <a:spAutoFit/>
          </a:bodyPr>
          <a:lstStyle/>
          <a:p>
            <a:pPr algn="ctr" fontAlgn="base">
              <a:spcBef>
                <a:spcPct val="0"/>
              </a:spcBef>
              <a:spcAft>
                <a:spcPct val="0"/>
              </a:spcAft>
            </a:pPr>
            <a:r>
              <a:rPr lang="en-US" sz="4000" b="1" dirty="0">
                <a:solidFill>
                  <a:srgbClr val="000000"/>
                </a:solidFill>
                <a:latin typeface="Rdg Vesta"/>
                <a:ea typeface="Calibri" panose="020F0502020204030204" pitchFamily="34" charset="0"/>
                <a:cs typeface="Times New Roman" panose="02020603050405020304" pitchFamily="18" charset="0"/>
              </a:rPr>
              <a:t>To help create research of greater quality, reach, power and impact</a:t>
            </a:r>
            <a:r>
              <a:rPr lang="en-US" sz="4000" dirty="0">
                <a:solidFill>
                  <a:srgbClr val="000000"/>
                </a:solidFill>
                <a:latin typeface="Rdg Vesta"/>
                <a:ea typeface="Calibri" panose="020F0502020204030204" pitchFamily="34" charset="0"/>
                <a:cs typeface="Times New Roman" panose="02020603050405020304" pitchFamily="18" charset="0"/>
              </a:rPr>
              <a:t> </a:t>
            </a:r>
            <a:endParaRPr lang="en-GB" sz="4000" dirty="0">
              <a:solidFill>
                <a:srgbClr val="000000"/>
              </a:solidFill>
            </a:endParaRPr>
          </a:p>
        </p:txBody>
      </p:sp>
    </p:spTree>
    <p:extLst>
      <p:ext uri="{BB962C8B-B14F-4D97-AF65-F5344CB8AC3E}">
        <p14:creationId xmlns:p14="http://schemas.microsoft.com/office/powerpoint/2010/main" val="302148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71465" y="655419"/>
            <a:ext cx="9143999" cy="646331"/>
          </a:xfrm>
          <a:prstGeom prst="rect">
            <a:avLst/>
          </a:prstGeom>
          <a:noFill/>
        </p:spPr>
        <p:txBody>
          <a:bodyPr wrap="square" rtlCol="0">
            <a:spAutoFit/>
          </a:bodyPr>
          <a:lstStyle/>
          <a:p>
            <a:pPr algn="ctr" defTabSz="457200"/>
            <a:r>
              <a:rPr lang="en-US" sz="3600" b="1" dirty="0">
                <a:solidFill>
                  <a:srgbClr val="FF0000"/>
                </a:solidFill>
              </a:rPr>
              <a:t>Mono-, Multi- &amp; Inter-</a:t>
            </a:r>
            <a:r>
              <a:rPr lang="en-US" sz="3600" b="1" dirty="0" err="1">
                <a:solidFill>
                  <a:srgbClr val="FF0000"/>
                </a:solidFill>
              </a:rPr>
              <a:t>disciplinarity</a:t>
            </a:r>
            <a:endParaRPr lang="en-US" sz="3600" b="1" dirty="0">
              <a:solidFill>
                <a:srgbClr val="FF0000"/>
              </a:solidFill>
            </a:endParaRPr>
          </a:p>
        </p:txBody>
      </p:sp>
      <p:grpSp>
        <p:nvGrpSpPr>
          <p:cNvPr id="3" name="Group 2"/>
          <p:cNvGrpSpPr/>
          <p:nvPr/>
        </p:nvGrpSpPr>
        <p:grpSpPr>
          <a:xfrm>
            <a:off x="3232973" y="1527479"/>
            <a:ext cx="5872298" cy="4599252"/>
            <a:chOff x="1586120" y="2128709"/>
            <a:chExt cx="5872298" cy="4599252"/>
          </a:xfrm>
        </p:grpSpPr>
        <p:grpSp>
          <p:nvGrpSpPr>
            <p:cNvPr id="11" name="Group 10"/>
            <p:cNvGrpSpPr/>
            <p:nvPr/>
          </p:nvGrpSpPr>
          <p:grpSpPr>
            <a:xfrm>
              <a:off x="1586120" y="2128709"/>
              <a:ext cx="5872298" cy="4599252"/>
              <a:chOff x="1432234" y="1345131"/>
              <a:chExt cx="5872298" cy="4599252"/>
            </a:xfrm>
          </p:grpSpPr>
          <p:sp>
            <p:nvSpPr>
              <p:cNvPr id="4" name="Rectangle 3"/>
              <p:cNvSpPr/>
              <p:nvPr/>
            </p:nvSpPr>
            <p:spPr>
              <a:xfrm rot="21250001">
                <a:off x="4342570" y="2344237"/>
                <a:ext cx="1187909" cy="830997"/>
              </a:xfrm>
              <a:prstGeom prst="rect">
                <a:avLst/>
              </a:prstGeom>
            </p:spPr>
            <p:txBody>
              <a:bodyPr wrap="square">
                <a:spAutoFit/>
              </a:bodyPr>
              <a:lstStyle/>
              <a:p>
                <a:pPr algn="ctr" defTabSz="457200"/>
                <a:r>
                  <a:rPr lang="en-US" sz="1600" b="1" dirty="0">
                    <a:solidFill>
                      <a:prstClr val="white"/>
                    </a:solidFill>
                  </a:rPr>
                  <a:t>I am a </a:t>
                </a:r>
              </a:p>
              <a:p>
                <a:pPr algn="ctr" defTabSz="457200"/>
                <a:r>
                  <a:rPr lang="en-US" sz="1600" b="1" dirty="0">
                    <a:solidFill>
                      <a:prstClr val="white"/>
                    </a:solidFill>
                  </a:rPr>
                  <a:t>Research</a:t>
                </a:r>
              </a:p>
              <a:p>
                <a:pPr algn="ctr" defTabSz="457200"/>
                <a:r>
                  <a:rPr lang="en-US" sz="1600" b="1" dirty="0">
                    <a:solidFill>
                      <a:prstClr val="white"/>
                    </a:solidFill>
                  </a:rPr>
                  <a:t> Dean</a:t>
                </a:r>
              </a:p>
            </p:txBody>
          </p:sp>
          <p:sp>
            <p:nvSpPr>
              <p:cNvPr id="5" name="Regular Pentagon 4"/>
              <p:cNvSpPr/>
              <p:nvPr/>
            </p:nvSpPr>
            <p:spPr>
              <a:xfrm>
                <a:off x="2459118" y="1345131"/>
                <a:ext cx="3877839" cy="3693181"/>
              </a:xfrm>
              <a:prstGeom prst="pentagon">
                <a:avLst/>
              </a:prstGeom>
              <a:noFill/>
              <a:ln w="2540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rot="19449308">
                <a:off x="1432234" y="1470254"/>
                <a:ext cx="3242792" cy="523220"/>
              </a:xfrm>
              <a:prstGeom prst="rect">
                <a:avLst/>
              </a:prstGeom>
              <a:noFill/>
              <a:ln>
                <a:noFill/>
              </a:ln>
            </p:spPr>
            <p:txBody>
              <a:bodyPr wrap="square" rtlCol="0">
                <a:spAutoFit/>
              </a:bodyPr>
              <a:lstStyle/>
              <a:p>
                <a:pPr algn="ctr" defTabSz="457200"/>
                <a:r>
                  <a:rPr lang="en-US" sz="2800" b="1" dirty="0">
                    <a:solidFill>
                      <a:prstClr val="white">
                        <a:lumMod val="50000"/>
                      </a:prstClr>
                    </a:solidFill>
                  </a:rPr>
                  <a:t>ENVIRONMENT</a:t>
                </a:r>
              </a:p>
            </p:txBody>
          </p:sp>
          <p:sp>
            <p:nvSpPr>
              <p:cNvPr id="7" name="TextBox 6"/>
              <p:cNvSpPr txBox="1"/>
              <p:nvPr/>
            </p:nvSpPr>
            <p:spPr>
              <a:xfrm>
                <a:off x="2964758" y="5163164"/>
                <a:ext cx="3242792" cy="523220"/>
              </a:xfrm>
              <a:prstGeom prst="rect">
                <a:avLst/>
              </a:prstGeom>
              <a:noFill/>
              <a:ln>
                <a:noFill/>
              </a:ln>
            </p:spPr>
            <p:txBody>
              <a:bodyPr wrap="square" rtlCol="0">
                <a:spAutoFit/>
              </a:bodyPr>
              <a:lstStyle/>
              <a:p>
                <a:pPr algn="ctr" defTabSz="457200"/>
                <a:r>
                  <a:rPr lang="en-US" sz="2800" b="1" dirty="0">
                    <a:solidFill>
                      <a:prstClr val="white">
                        <a:lumMod val="50000"/>
                      </a:prstClr>
                    </a:solidFill>
                  </a:rPr>
                  <a:t>HEALTH</a:t>
                </a:r>
              </a:p>
            </p:txBody>
          </p:sp>
          <p:sp>
            <p:nvSpPr>
              <p:cNvPr id="8" name="TextBox 7"/>
              <p:cNvSpPr txBox="1"/>
              <p:nvPr/>
            </p:nvSpPr>
            <p:spPr>
              <a:xfrm rot="2180344">
                <a:off x="4061740" y="1437839"/>
                <a:ext cx="3242792" cy="523220"/>
              </a:xfrm>
              <a:prstGeom prst="rect">
                <a:avLst/>
              </a:prstGeom>
              <a:noFill/>
              <a:ln>
                <a:noFill/>
              </a:ln>
            </p:spPr>
            <p:txBody>
              <a:bodyPr wrap="square" rtlCol="0">
                <a:spAutoFit/>
              </a:bodyPr>
              <a:lstStyle/>
              <a:p>
                <a:pPr algn="ctr" defTabSz="457200"/>
                <a:r>
                  <a:rPr lang="en-US" sz="2800" b="1" dirty="0">
                    <a:solidFill>
                      <a:prstClr val="white">
                        <a:lumMod val="50000"/>
                      </a:prstClr>
                    </a:solidFill>
                  </a:rPr>
                  <a:t>FOOD</a:t>
                </a:r>
              </a:p>
            </p:txBody>
          </p:sp>
          <p:sp>
            <p:nvSpPr>
              <p:cNvPr id="9" name="TextBox 8"/>
              <p:cNvSpPr txBox="1"/>
              <p:nvPr/>
            </p:nvSpPr>
            <p:spPr>
              <a:xfrm rot="15222529">
                <a:off x="598289" y="3691409"/>
                <a:ext cx="3242792" cy="954107"/>
              </a:xfrm>
              <a:prstGeom prst="rect">
                <a:avLst/>
              </a:prstGeom>
              <a:noFill/>
              <a:ln>
                <a:noFill/>
              </a:ln>
            </p:spPr>
            <p:txBody>
              <a:bodyPr wrap="square" rtlCol="0">
                <a:spAutoFit/>
              </a:bodyPr>
              <a:lstStyle/>
              <a:p>
                <a:pPr algn="ctr" defTabSz="457200"/>
                <a:r>
                  <a:rPr lang="en-US" sz="2800" b="1" dirty="0">
                    <a:solidFill>
                      <a:prstClr val="white">
                        <a:lumMod val="50000"/>
                      </a:prstClr>
                    </a:solidFill>
                  </a:rPr>
                  <a:t>PROSPERITY &amp; RESILIENCE</a:t>
                </a:r>
              </a:p>
            </p:txBody>
          </p:sp>
          <p:sp>
            <p:nvSpPr>
              <p:cNvPr id="10" name="TextBox 9"/>
              <p:cNvSpPr txBox="1"/>
              <p:nvPr/>
            </p:nvSpPr>
            <p:spPr>
              <a:xfrm rot="6456572">
                <a:off x="5146183" y="3845933"/>
                <a:ext cx="3242792" cy="954107"/>
              </a:xfrm>
              <a:prstGeom prst="rect">
                <a:avLst/>
              </a:prstGeom>
              <a:noFill/>
              <a:ln>
                <a:noFill/>
              </a:ln>
            </p:spPr>
            <p:txBody>
              <a:bodyPr wrap="square" rtlCol="0">
                <a:spAutoFit/>
              </a:bodyPr>
              <a:lstStyle/>
              <a:p>
                <a:pPr algn="ctr" defTabSz="457200"/>
                <a:r>
                  <a:rPr lang="en-US" sz="2800" b="1" dirty="0">
                    <a:solidFill>
                      <a:prstClr val="white">
                        <a:lumMod val="50000"/>
                      </a:prstClr>
                    </a:solidFill>
                  </a:rPr>
                  <a:t>HERITAGE &amp; CREATIVITY</a:t>
                </a:r>
              </a:p>
            </p:txBody>
          </p:sp>
        </p:grpSp>
        <p:cxnSp>
          <p:nvCxnSpPr>
            <p:cNvPr id="14" name="Straight Connector 13"/>
            <p:cNvCxnSpPr>
              <a:stCxn id="5" idx="1"/>
            </p:cNvCxnSpPr>
            <p:nvPr/>
          </p:nvCxnSpPr>
          <p:spPr>
            <a:xfrm>
              <a:off x="2613008" y="3539375"/>
              <a:ext cx="3413182" cy="1040506"/>
            </a:xfrm>
            <a:prstGeom prst="line">
              <a:avLst/>
            </a:prstGeom>
            <a:ln w="254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15333" y="2221417"/>
              <a:ext cx="73181" cy="3600473"/>
            </a:xfrm>
            <a:prstGeom prst="line">
              <a:avLst/>
            </a:prstGeom>
            <a:ln w="254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968435" y="3539375"/>
              <a:ext cx="3413182" cy="1202625"/>
            </a:xfrm>
            <a:prstGeom prst="line">
              <a:avLst/>
            </a:prstGeom>
            <a:ln w="254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5" idx="4"/>
            </p:cNvCxnSpPr>
            <p:nvPr/>
          </p:nvCxnSpPr>
          <p:spPr>
            <a:xfrm>
              <a:off x="3594095" y="2958205"/>
              <a:ext cx="2156144" cy="2863676"/>
            </a:xfrm>
            <a:prstGeom prst="line">
              <a:avLst/>
            </a:prstGeom>
            <a:ln w="254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286303" y="2958205"/>
              <a:ext cx="2199421" cy="2791498"/>
            </a:xfrm>
            <a:prstGeom prst="line">
              <a:avLst/>
            </a:prstGeom>
            <a:ln w="254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7A50938C-BCE5-8B41-B696-363F352D2F15}" type="slidenum">
              <a:rPr lang="en-US" smtClean="0">
                <a:solidFill>
                  <a:prstClr val="black">
                    <a:tint val="75000"/>
                  </a:prstClr>
                </a:solidFill>
              </a:rPr>
              <a:pPr/>
              <a:t>11</a:t>
            </a:fld>
            <a:endParaRPr lang="en-US">
              <a:solidFill>
                <a:prstClr val="black">
                  <a:tint val="75000"/>
                </a:prstClr>
              </a:solidFill>
            </a:endParaRPr>
          </a:p>
        </p:txBody>
      </p:sp>
      <p:sp>
        <p:nvSpPr>
          <p:cNvPr id="19" name="TextBox 18"/>
          <p:cNvSpPr txBox="1"/>
          <p:nvPr/>
        </p:nvSpPr>
        <p:spPr>
          <a:xfrm>
            <a:off x="1590186" y="5729643"/>
            <a:ext cx="9144000" cy="523220"/>
          </a:xfrm>
          <a:prstGeom prst="rect">
            <a:avLst/>
          </a:prstGeom>
          <a:noFill/>
        </p:spPr>
        <p:txBody>
          <a:bodyPr wrap="square" rtlCol="0">
            <a:spAutoFit/>
          </a:bodyPr>
          <a:lstStyle/>
          <a:p>
            <a:pPr algn="ctr" defTabSz="457200"/>
            <a:r>
              <a:rPr lang="en-US" sz="2800" b="1" dirty="0">
                <a:solidFill>
                  <a:srgbClr val="FF0000"/>
                </a:solidFill>
              </a:rPr>
              <a:t>Increasingly focused on real-world problems</a:t>
            </a:r>
          </a:p>
        </p:txBody>
      </p:sp>
    </p:spTree>
    <p:extLst>
      <p:ext uri="{BB962C8B-B14F-4D97-AF65-F5344CB8AC3E}">
        <p14:creationId xmlns:p14="http://schemas.microsoft.com/office/powerpoint/2010/main" val="108932076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A50938C-BCE5-8B41-B696-363F352D2F15}" type="slidenum">
              <a:rPr lang="en-US" smtClean="0">
                <a:solidFill>
                  <a:prstClr val="black">
                    <a:tint val="75000"/>
                  </a:prstClr>
                </a:solidFill>
              </a:rPr>
              <a:pPr/>
              <a:t>12</a:t>
            </a:fld>
            <a:endParaRPr lang="en-US" dirty="0">
              <a:solidFill>
                <a:prstClr val="black">
                  <a:tint val="75000"/>
                </a:prst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8020" y="5091227"/>
            <a:ext cx="1730226" cy="1158633"/>
          </a:xfrm>
          <a:prstGeom prst="rect">
            <a:avLst/>
          </a:prstGeom>
        </p:spPr>
      </p:pic>
      <p:pic>
        <p:nvPicPr>
          <p:cNvPr id="8" name="Picture 7"/>
          <p:cNvPicPr>
            <a:picLocks noChangeAspect="1"/>
          </p:cNvPicPr>
          <p:nvPr/>
        </p:nvPicPr>
        <p:blipFill>
          <a:blip r:embed="rId4"/>
          <a:stretch>
            <a:fillRect/>
          </a:stretch>
        </p:blipFill>
        <p:spPr>
          <a:xfrm>
            <a:off x="5666579" y="5197917"/>
            <a:ext cx="2691949" cy="7912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725" y="421939"/>
            <a:ext cx="3004861" cy="95542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138" y="264767"/>
            <a:ext cx="3003114" cy="116921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578" y="6044759"/>
            <a:ext cx="3199504" cy="71941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656" y="5096772"/>
            <a:ext cx="3063030" cy="810802"/>
          </a:xfrm>
          <a:prstGeom prst="rect">
            <a:avLst/>
          </a:prstGeom>
        </p:spPr>
      </p:pic>
      <p:sp>
        <p:nvSpPr>
          <p:cNvPr id="10" name="Rectangle 9"/>
          <p:cNvSpPr/>
          <p:nvPr/>
        </p:nvSpPr>
        <p:spPr>
          <a:xfrm>
            <a:off x="2563686" y="1567487"/>
            <a:ext cx="4572000" cy="707886"/>
          </a:xfrm>
          <a:prstGeom prst="rect">
            <a:avLst/>
          </a:prstGeom>
        </p:spPr>
        <p:txBody>
          <a:bodyPr>
            <a:spAutoFit/>
          </a:bodyPr>
          <a:lstStyle/>
          <a:p>
            <a:pPr fontAlgn="base">
              <a:spcBef>
                <a:spcPct val="0"/>
              </a:spcBef>
              <a:spcAft>
                <a:spcPct val="0"/>
              </a:spcAft>
            </a:pPr>
            <a:r>
              <a:rPr lang="en-GB" sz="2000" dirty="0">
                <a:solidFill>
                  <a:srgbClr val="000000"/>
                </a:solidFill>
              </a:rPr>
              <a:t>Land Surface Processes @ University of Reading</a:t>
            </a:r>
          </a:p>
        </p:txBody>
      </p:sp>
      <p:sp>
        <p:nvSpPr>
          <p:cNvPr id="11" name="Rectangle 10"/>
          <p:cNvSpPr/>
          <p:nvPr/>
        </p:nvSpPr>
        <p:spPr>
          <a:xfrm>
            <a:off x="1889031" y="2442697"/>
            <a:ext cx="4572000" cy="707886"/>
          </a:xfrm>
          <a:prstGeom prst="rect">
            <a:avLst/>
          </a:prstGeom>
        </p:spPr>
        <p:txBody>
          <a:bodyPr>
            <a:spAutoFit/>
          </a:bodyPr>
          <a:lstStyle/>
          <a:p>
            <a:pPr fontAlgn="t"/>
            <a:r>
              <a:rPr lang="en-GB" sz="2000" b="1" dirty="0">
                <a:solidFill>
                  <a:srgbClr val="000000"/>
                </a:solidFill>
              </a:rPr>
              <a:t>SOIL RESEARCH CENTRE</a:t>
            </a:r>
          </a:p>
          <a:p>
            <a:pPr fontAlgn="t"/>
            <a:r>
              <a:rPr lang="en-GB" sz="2000" b="1" dirty="0">
                <a:solidFill>
                  <a:srgbClr val="000000"/>
                </a:solidFill>
              </a:rPr>
              <a:t>Delving into our earth</a:t>
            </a:r>
          </a:p>
        </p:txBody>
      </p:sp>
      <p:sp>
        <p:nvSpPr>
          <p:cNvPr id="14" name="Rectangle 13"/>
          <p:cNvSpPr/>
          <p:nvPr/>
        </p:nvSpPr>
        <p:spPr>
          <a:xfrm>
            <a:off x="8180916" y="1697452"/>
            <a:ext cx="2066591" cy="400110"/>
          </a:xfrm>
          <a:prstGeom prst="rect">
            <a:avLst/>
          </a:prstGeom>
        </p:spPr>
        <p:txBody>
          <a:bodyPr wrap="none">
            <a:spAutoFit/>
          </a:bodyPr>
          <a:lstStyle/>
          <a:p>
            <a:pPr fontAlgn="base">
              <a:spcBef>
                <a:spcPct val="0"/>
              </a:spcBef>
              <a:spcAft>
                <a:spcPct val="0"/>
              </a:spcAft>
            </a:pPr>
            <a:r>
              <a:rPr lang="en-GB" sz="2000" b="1" dirty="0" err="1">
                <a:solidFill>
                  <a:srgbClr val="000000"/>
                </a:solidFill>
              </a:rPr>
              <a:t>Water@Reading</a:t>
            </a:r>
            <a:endParaRPr lang="en-GB" sz="2000" dirty="0">
              <a:solidFill>
                <a:srgbClr val="000000"/>
              </a:solidFill>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8210" y="4036737"/>
            <a:ext cx="3699661" cy="847839"/>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7110" y="3903637"/>
            <a:ext cx="2995219" cy="678916"/>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9032" y="6141419"/>
            <a:ext cx="2658705" cy="479766"/>
          </a:xfrm>
          <a:prstGeom prst="rect">
            <a:avLst/>
          </a:prstGeom>
          <a:solidFill>
            <a:schemeClr val="accent1"/>
          </a:solidFill>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0506" y="2953713"/>
            <a:ext cx="2527876" cy="1333804"/>
          </a:xfrm>
          <a:prstGeom prst="rect">
            <a:avLst/>
          </a:prstGeom>
        </p:spPr>
      </p:pic>
      <p:sp>
        <p:nvSpPr>
          <p:cNvPr id="18" name="Rectangle 17"/>
          <p:cNvSpPr/>
          <p:nvPr/>
        </p:nvSpPr>
        <p:spPr>
          <a:xfrm>
            <a:off x="5808834" y="2496074"/>
            <a:ext cx="4572000" cy="400110"/>
          </a:xfrm>
          <a:prstGeom prst="rect">
            <a:avLst/>
          </a:prstGeom>
        </p:spPr>
        <p:txBody>
          <a:bodyP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fontAlgn="t">
              <a:spcBef>
                <a:spcPts val="0"/>
              </a:spcBef>
              <a:spcAft>
                <a:spcPts val="0"/>
              </a:spcAft>
            </a:pPr>
            <a:r>
              <a:rPr lang="en-GB" b="1" dirty="0">
                <a:solidFill>
                  <a:srgbClr val="000000"/>
                </a:solidFill>
              </a:rPr>
              <a:t>Climate, Culture and Society</a:t>
            </a:r>
          </a:p>
        </p:txBody>
      </p:sp>
    </p:spTree>
    <p:extLst>
      <p:ext uri="{BB962C8B-B14F-4D97-AF65-F5344CB8AC3E}">
        <p14:creationId xmlns:p14="http://schemas.microsoft.com/office/powerpoint/2010/main" val="24935227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77307" y="360458"/>
            <a:ext cx="3614242" cy="783193"/>
          </a:xfrm>
          <a:prstGeom prst="roundRect">
            <a:avLst/>
          </a:prstGeom>
          <a:solidFill>
            <a:srgbClr val="EEEEEE"/>
          </a:solidFill>
          <a:ln w="38100">
            <a:noFill/>
          </a:ln>
        </p:spPr>
        <p:txBody>
          <a:bodyPr wrap="square" rtlCol="0" anchor="ctr">
            <a:spAutoFit/>
          </a:bodyPr>
          <a:lstStyle/>
          <a:p>
            <a:pPr algn="ctr" fontAlgn="base">
              <a:spcBef>
                <a:spcPct val="0"/>
              </a:spcBef>
              <a:spcAft>
                <a:spcPct val="0"/>
              </a:spcAft>
            </a:pPr>
            <a:r>
              <a:rPr lang="en-GB" sz="2000" dirty="0">
                <a:solidFill>
                  <a:srgbClr val="50535A"/>
                </a:solidFill>
              </a:rPr>
              <a:t>Heritage &amp; Creativity</a:t>
            </a:r>
          </a:p>
          <a:p>
            <a:pPr algn="ctr" fontAlgn="base">
              <a:spcBef>
                <a:spcPct val="0"/>
              </a:spcBef>
              <a:spcAft>
                <a:spcPct val="0"/>
              </a:spcAft>
            </a:pPr>
            <a:r>
              <a:rPr lang="en-GB" sz="2000" dirty="0">
                <a:solidFill>
                  <a:srgbClr val="50535A"/>
                </a:solidFill>
              </a:rPr>
              <a:t> Research Theme</a:t>
            </a:r>
          </a:p>
        </p:txBody>
      </p:sp>
      <p:sp>
        <p:nvSpPr>
          <p:cNvPr id="2" name="Title 1"/>
          <p:cNvSpPr>
            <a:spLocks noGrp="1"/>
          </p:cNvSpPr>
          <p:nvPr>
            <p:ph type="title"/>
          </p:nvPr>
        </p:nvSpPr>
        <p:spPr>
          <a:xfrm>
            <a:off x="1948800" y="1115281"/>
            <a:ext cx="8280000" cy="828000"/>
          </a:xfrm>
        </p:spPr>
        <p:txBody>
          <a:bodyPr/>
          <a:lstStyle/>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FFFFFF"/>
                </a:solidFill>
              </a:rPr>
              <a:pPr/>
              <a:t>13</a:t>
            </a:fld>
            <a:endParaRPr lang="en-GB" altLang="en-US" dirty="0">
              <a:solidFill>
                <a:srgbClr val="FFFFFF"/>
              </a:solidFill>
            </a:endParaRPr>
          </a:p>
        </p:txBody>
      </p:sp>
      <p:grpSp>
        <p:nvGrpSpPr>
          <p:cNvPr id="3" name="Group 2"/>
          <p:cNvGrpSpPr/>
          <p:nvPr/>
        </p:nvGrpSpPr>
        <p:grpSpPr>
          <a:xfrm>
            <a:off x="1691314" y="1898474"/>
            <a:ext cx="8330750" cy="4032448"/>
            <a:chOff x="695312" y="1434944"/>
            <a:chExt cx="8803500" cy="4662084"/>
          </a:xfrm>
        </p:grpSpPr>
        <p:sp>
          <p:nvSpPr>
            <p:cNvPr id="40" name="Rounded Rectangle 39"/>
            <p:cNvSpPr/>
            <p:nvPr/>
          </p:nvSpPr>
          <p:spPr>
            <a:xfrm>
              <a:off x="6218850" y="1434944"/>
              <a:ext cx="2606505" cy="4044224"/>
            </a:xfrm>
            <a:prstGeom prst="roundRect">
              <a:avLst/>
            </a:prstGeom>
            <a:solidFill>
              <a:srgbClr val="FDE5A9"/>
            </a:solidFill>
            <a:ln>
              <a:noFill/>
            </a:ln>
            <a:effectLst>
              <a:outerShdw blurRad="57150" dist="19050" dir="5400000" algn="ctr" rotWithShape="0">
                <a:srgbClr val="000000">
                  <a:alpha val="63000"/>
                </a:srgbClr>
              </a:outerShdw>
            </a:effectLst>
          </p:spPr>
          <p:txBody>
            <a:bodyPr rtlCol="0" anchor="ctr"/>
            <a:lstStyle/>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r>
                <a:rPr lang="en-GB" kern="0" dirty="0">
                  <a:solidFill>
                    <a:prstClr val="white"/>
                  </a:solidFill>
                  <a:latin typeface="Calibri" panose="020F0502020204030204"/>
                </a:rPr>
                <a:t>                     </a:t>
              </a:r>
            </a:p>
            <a:p>
              <a:pPr algn="ctr">
                <a:defRPr/>
              </a:pPr>
              <a:r>
                <a:rPr lang="en-GB" sz="1400" kern="0" dirty="0">
                  <a:solidFill>
                    <a:srgbClr val="50535A"/>
                  </a:solidFill>
                  <a:latin typeface="Calibri" panose="020F0502020204030204"/>
                </a:rPr>
                <a:t>Research Centres</a:t>
              </a: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p:txBody>
        </p:sp>
        <p:sp>
          <p:nvSpPr>
            <p:cNvPr id="18" name="Rounded Rectangle 17"/>
            <p:cNvSpPr/>
            <p:nvPr/>
          </p:nvSpPr>
          <p:spPr>
            <a:xfrm>
              <a:off x="1074227" y="1434944"/>
              <a:ext cx="2183850" cy="4662084"/>
            </a:xfrm>
            <a:prstGeom prst="roundRect">
              <a:avLst/>
            </a:prstGeom>
            <a:solidFill>
              <a:srgbClr val="70AD47">
                <a:lumMod val="40000"/>
                <a:lumOff val="60000"/>
              </a:srgbClr>
            </a:solidFill>
            <a:ln>
              <a:noFill/>
            </a:ln>
            <a:effectLst>
              <a:outerShdw blurRad="57150" dist="19050" dir="5400000" algn="ctr" rotWithShape="0">
                <a:srgbClr val="000000">
                  <a:alpha val="63000"/>
                </a:srgbClr>
              </a:outerShdw>
            </a:effectLst>
          </p:spPr>
          <p:txBody>
            <a:bodyPr rtlCol="0" anchor="ctr"/>
            <a:lstStyle/>
            <a:p>
              <a:pPr algn="ctr">
                <a:defRPr/>
              </a:pPr>
              <a:endParaRPr lang="en-GB" kern="0" dirty="0">
                <a:solidFill>
                  <a:prstClr val="white"/>
                </a:solidFill>
                <a:latin typeface="Calibri" panose="020F0502020204030204"/>
              </a:endParaRPr>
            </a:p>
            <a:p>
              <a:pPr algn="ctr">
                <a:defRPr/>
              </a:pPr>
              <a:endParaRPr lang="en-GB" kern="0" dirty="0">
                <a:solidFill>
                  <a:srgbClr val="50535A"/>
                </a:solidFill>
                <a:latin typeface="Calibri" panose="020F0502020204030204"/>
              </a:endParaRPr>
            </a:p>
            <a:p>
              <a:pPr algn="ctr">
                <a:defRPr/>
              </a:pPr>
              <a:endParaRPr lang="en-GB" kern="0" dirty="0">
                <a:solidFill>
                  <a:srgbClr val="50535A"/>
                </a:solidFill>
                <a:latin typeface="Calibri" panose="020F0502020204030204"/>
              </a:endParaRPr>
            </a:p>
            <a:p>
              <a:pPr algn="ctr">
                <a:defRPr/>
              </a:pPr>
              <a:endParaRPr lang="en-GB" kern="0" dirty="0">
                <a:solidFill>
                  <a:srgbClr val="50535A"/>
                </a:solidFill>
                <a:latin typeface="Calibri" panose="020F0502020204030204"/>
              </a:endParaRPr>
            </a:p>
            <a:p>
              <a:pPr algn="ctr">
                <a:defRPr/>
              </a:pPr>
              <a:r>
                <a:rPr lang="en-GB" sz="1400" kern="0" dirty="0">
                  <a:solidFill>
                    <a:srgbClr val="50535A"/>
                  </a:solidFill>
                  <a:latin typeface="Calibri" panose="020F0502020204030204"/>
                </a:rPr>
                <a:t>Research Divisions</a:t>
              </a: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a:p>
              <a:pPr algn="ctr">
                <a:defRPr/>
              </a:pPr>
              <a:endParaRPr lang="en-GB" kern="0" dirty="0">
                <a:solidFill>
                  <a:prstClr val="white"/>
                </a:solidFill>
                <a:latin typeface="Calibri" panose="020F0502020204030204"/>
              </a:endParaRPr>
            </a:p>
          </p:txBody>
        </p:sp>
        <p:sp>
          <p:nvSpPr>
            <p:cNvPr id="28" name="Flowchart: Connector 27"/>
            <p:cNvSpPr/>
            <p:nvPr/>
          </p:nvSpPr>
          <p:spPr>
            <a:xfrm>
              <a:off x="2980485" y="1716888"/>
              <a:ext cx="3733184" cy="3682682"/>
            </a:xfrm>
            <a:prstGeom prst="flowChartConnector">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en-GB" sz="2800" kern="0" dirty="0">
                  <a:solidFill>
                    <a:prstClr val="white"/>
                  </a:solidFill>
                  <a:latin typeface="Calibri" panose="020F0502020204030204"/>
                </a:rPr>
                <a:t>Heritage</a:t>
              </a:r>
            </a:p>
            <a:p>
              <a:pPr algn="ctr">
                <a:defRPr/>
              </a:pPr>
              <a:r>
                <a:rPr lang="en-GB" sz="2800" kern="0" dirty="0">
                  <a:solidFill>
                    <a:prstClr val="white"/>
                  </a:solidFill>
                  <a:latin typeface="Calibri" panose="020F0502020204030204"/>
                </a:rPr>
                <a:t>&amp;</a:t>
              </a:r>
            </a:p>
            <a:p>
              <a:pPr algn="ctr">
                <a:defRPr/>
              </a:pPr>
              <a:r>
                <a:rPr lang="en-GB" sz="2800" kern="0" dirty="0">
                  <a:solidFill>
                    <a:prstClr val="white"/>
                  </a:solidFill>
                  <a:latin typeface="Calibri" panose="020F0502020204030204"/>
                </a:rPr>
                <a:t> Creativity</a:t>
              </a:r>
            </a:p>
          </p:txBody>
        </p:sp>
        <p:sp>
          <p:nvSpPr>
            <p:cNvPr id="30" name="Rounded Rectangle 29"/>
            <p:cNvSpPr/>
            <p:nvPr/>
          </p:nvSpPr>
          <p:spPr>
            <a:xfrm>
              <a:off x="6500689" y="4194921"/>
              <a:ext cx="2860051"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Graduate Centre for Medieval Studies</a:t>
              </a:r>
            </a:p>
          </p:txBody>
        </p:sp>
        <p:sp>
          <p:nvSpPr>
            <p:cNvPr id="31" name="Rounded Rectangle 30"/>
            <p:cNvSpPr/>
            <p:nvPr/>
          </p:nvSpPr>
          <p:spPr>
            <a:xfrm>
              <a:off x="6501287" y="4708665"/>
              <a:ext cx="2984906"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Centre for Film Aesthetics and Cultures</a:t>
              </a:r>
            </a:p>
          </p:txBody>
        </p:sp>
        <p:sp>
          <p:nvSpPr>
            <p:cNvPr id="32" name="Rounded Rectangle 31"/>
            <p:cNvSpPr/>
            <p:nvPr/>
          </p:nvSpPr>
          <p:spPr>
            <a:xfrm>
              <a:off x="6472529" y="1961924"/>
              <a:ext cx="2329842"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Centre for Information Design</a:t>
              </a:r>
            </a:p>
          </p:txBody>
        </p:sp>
        <p:sp>
          <p:nvSpPr>
            <p:cNvPr id="33" name="Rounded Rectangle 32"/>
            <p:cNvSpPr/>
            <p:nvPr/>
          </p:nvSpPr>
          <p:spPr>
            <a:xfrm>
              <a:off x="6541271" y="2860121"/>
              <a:ext cx="2957541"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Centre for Collections-Based Research</a:t>
              </a:r>
            </a:p>
          </p:txBody>
        </p:sp>
        <p:sp>
          <p:nvSpPr>
            <p:cNvPr id="34" name="Rounded Rectangle 33"/>
            <p:cNvSpPr/>
            <p:nvPr/>
          </p:nvSpPr>
          <p:spPr>
            <a:xfrm>
              <a:off x="6486037" y="2409327"/>
              <a:ext cx="2232352"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Centre for Cognition Studies</a:t>
              </a:r>
            </a:p>
          </p:txBody>
        </p:sp>
        <p:sp>
          <p:nvSpPr>
            <p:cNvPr id="35" name="Rounded Rectangle 34"/>
            <p:cNvSpPr/>
            <p:nvPr/>
          </p:nvSpPr>
          <p:spPr>
            <a:xfrm>
              <a:off x="6341331" y="3736359"/>
              <a:ext cx="2529953"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Samuel Beckett Research Centre</a:t>
              </a:r>
            </a:p>
          </p:txBody>
        </p:sp>
        <p:sp>
          <p:nvSpPr>
            <p:cNvPr id="37" name="Rounded Rectangle 36"/>
            <p:cNvSpPr/>
            <p:nvPr/>
          </p:nvSpPr>
          <p:spPr>
            <a:xfrm>
              <a:off x="6486353" y="3299145"/>
              <a:ext cx="2343524" cy="354319"/>
            </a:xfrm>
            <a:prstGeom prst="roundRect">
              <a:avLst/>
            </a:prstGeom>
            <a:solidFill>
              <a:srgbClr val="FBCD59"/>
            </a:solidFill>
            <a:ln w="38100">
              <a:noFill/>
            </a:ln>
          </p:spPr>
          <p:txBody>
            <a:bodyPr wrap="none" rtlCol="0" anchor="ctr">
              <a:spAutoFit/>
            </a:bodyPr>
            <a:lstStyle/>
            <a:p>
              <a:pPr algn="ctr" fontAlgn="base">
                <a:spcBef>
                  <a:spcPct val="0"/>
                </a:spcBef>
                <a:spcAft>
                  <a:spcPct val="0"/>
                </a:spcAft>
              </a:pPr>
              <a:r>
                <a:rPr lang="en-GB" sz="1200" dirty="0">
                  <a:solidFill>
                    <a:srgbClr val="50535A"/>
                  </a:solidFill>
                </a:rPr>
                <a:t>Early Modern Research Centre</a:t>
              </a:r>
            </a:p>
          </p:txBody>
        </p:sp>
        <p:sp>
          <p:nvSpPr>
            <p:cNvPr id="42" name="Rounded Rectangle 41"/>
            <p:cNvSpPr/>
            <p:nvPr/>
          </p:nvSpPr>
          <p:spPr>
            <a:xfrm>
              <a:off x="733640" y="4849290"/>
              <a:ext cx="490505" cy="393688"/>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400" dirty="0">
                  <a:solidFill>
                    <a:srgbClr val="FFFFFF"/>
                  </a:solidFill>
                </a:rPr>
                <a:t>Art</a:t>
              </a:r>
            </a:p>
          </p:txBody>
        </p:sp>
        <p:sp>
          <p:nvSpPr>
            <p:cNvPr id="43" name="Rounded Rectangle 42"/>
            <p:cNvSpPr/>
            <p:nvPr/>
          </p:nvSpPr>
          <p:spPr>
            <a:xfrm>
              <a:off x="936831" y="1885640"/>
              <a:ext cx="2639415" cy="354319"/>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200" dirty="0">
                  <a:solidFill>
                    <a:srgbClr val="FFFFFF"/>
                  </a:solidFill>
                </a:rPr>
                <a:t>Modern Languages and Linguistics</a:t>
              </a:r>
            </a:p>
          </p:txBody>
        </p:sp>
        <p:sp>
          <p:nvSpPr>
            <p:cNvPr id="44" name="Rounded Rectangle 43"/>
            <p:cNvSpPr/>
            <p:nvPr/>
          </p:nvSpPr>
          <p:spPr>
            <a:xfrm>
              <a:off x="695312" y="2314757"/>
              <a:ext cx="837875" cy="393688"/>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400" dirty="0">
                  <a:solidFill>
                    <a:srgbClr val="FFFFFF"/>
                  </a:solidFill>
                </a:rPr>
                <a:t>History</a:t>
              </a:r>
            </a:p>
          </p:txBody>
        </p:sp>
        <p:sp>
          <p:nvSpPr>
            <p:cNvPr id="45" name="Rounded Rectangle 44"/>
            <p:cNvSpPr/>
            <p:nvPr/>
          </p:nvSpPr>
          <p:spPr>
            <a:xfrm>
              <a:off x="712069" y="2716620"/>
              <a:ext cx="897698" cy="393688"/>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400" dirty="0">
                  <a:solidFill>
                    <a:srgbClr val="FFFFFF"/>
                  </a:solidFill>
                </a:rPr>
                <a:t>Classics</a:t>
              </a:r>
            </a:p>
          </p:txBody>
        </p:sp>
        <p:sp>
          <p:nvSpPr>
            <p:cNvPr id="46" name="Rounded Rectangle 45"/>
            <p:cNvSpPr/>
            <p:nvPr/>
          </p:nvSpPr>
          <p:spPr>
            <a:xfrm>
              <a:off x="939849" y="3158942"/>
              <a:ext cx="2181041" cy="354319"/>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200" dirty="0">
                  <a:solidFill>
                    <a:srgbClr val="FFFFFF"/>
                  </a:solidFill>
                </a:rPr>
                <a:t>Film, Theatre and Television</a:t>
              </a:r>
            </a:p>
          </p:txBody>
        </p:sp>
        <p:sp>
          <p:nvSpPr>
            <p:cNvPr id="47" name="Rounded Rectangle 46"/>
            <p:cNvSpPr/>
            <p:nvPr/>
          </p:nvSpPr>
          <p:spPr>
            <a:xfrm>
              <a:off x="733190" y="3578736"/>
              <a:ext cx="1129889" cy="393688"/>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400" dirty="0">
                  <a:solidFill>
                    <a:srgbClr val="FFFFFF"/>
                  </a:solidFill>
                </a:rPr>
                <a:t>Philosophy</a:t>
              </a:r>
            </a:p>
          </p:txBody>
        </p:sp>
        <p:sp>
          <p:nvSpPr>
            <p:cNvPr id="48" name="Rounded Rectangle 47"/>
            <p:cNvSpPr/>
            <p:nvPr/>
          </p:nvSpPr>
          <p:spPr>
            <a:xfrm>
              <a:off x="880959" y="4016912"/>
              <a:ext cx="1466343" cy="354319"/>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200" dirty="0">
                  <a:solidFill>
                    <a:srgbClr val="FFFFFF"/>
                  </a:solidFill>
                </a:rPr>
                <a:t>English Literature</a:t>
              </a:r>
            </a:p>
          </p:txBody>
        </p:sp>
        <p:sp>
          <p:nvSpPr>
            <p:cNvPr id="49" name="Rounded Rectangle 48"/>
            <p:cNvSpPr/>
            <p:nvPr/>
          </p:nvSpPr>
          <p:spPr>
            <a:xfrm>
              <a:off x="1028890" y="5308901"/>
              <a:ext cx="3114894" cy="354319"/>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200" dirty="0">
                  <a:solidFill>
                    <a:srgbClr val="FFFFFF"/>
                  </a:solidFill>
                </a:rPr>
                <a:t>Typography and Graphic Communication</a:t>
              </a:r>
            </a:p>
          </p:txBody>
        </p:sp>
        <p:sp>
          <p:nvSpPr>
            <p:cNvPr id="50" name="Rounded Rectangle 49"/>
            <p:cNvSpPr/>
            <p:nvPr/>
          </p:nvSpPr>
          <p:spPr>
            <a:xfrm>
              <a:off x="845838" y="4444998"/>
              <a:ext cx="1107182" cy="354319"/>
            </a:xfrm>
            <a:prstGeom prst="roundRect">
              <a:avLst/>
            </a:prstGeom>
            <a:solidFill>
              <a:srgbClr val="7EAF35"/>
            </a:solidFill>
            <a:ln w="38100">
              <a:noFill/>
            </a:ln>
          </p:spPr>
          <p:txBody>
            <a:bodyPr wrap="none" rtlCol="0" anchor="ctr">
              <a:spAutoFit/>
            </a:bodyPr>
            <a:lstStyle/>
            <a:p>
              <a:pPr algn="ctr" fontAlgn="base">
                <a:spcBef>
                  <a:spcPct val="0"/>
                </a:spcBef>
                <a:spcAft>
                  <a:spcPct val="0"/>
                </a:spcAft>
              </a:pPr>
              <a:r>
                <a:rPr lang="en-GB" sz="1200" dirty="0">
                  <a:solidFill>
                    <a:srgbClr val="FFFFFF"/>
                  </a:solidFill>
                </a:rPr>
                <a:t>Archaeology</a:t>
              </a:r>
            </a:p>
          </p:txBody>
        </p:sp>
      </p:grpSp>
    </p:spTree>
    <p:extLst>
      <p:ext uri="{BB962C8B-B14F-4D97-AF65-F5344CB8AC3E}">
        <p14:creationId xmlns:p14="http://schemas.microsoft.com/office/powerpoint/2010/main" val="373981678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371201"/>
            <a:ext cx="8280000" cy="828000"/>
          </a:xfrm>
        </p:spPr>
        <p:txBody>
          <a:bodyPr/>
          <a:lstStyle/>
          <a:p>
            <a:r>
              <a:rPr lang="en-GB" dirty="0" smtClean="0"/>
              <a:t>Heritage &amp; creativity </a:t>
            </a:r>
            <a:br>
              <a:rPr lang="en-GB" dirty="0" smtClean="0"/>
            </a:br>
            <a:r>
              <a:rPr lang="en-GB" dirty="0" smtClean="0"/>
              <a:t>strengths</a:t>
            </a:r>
            <a:endParaRPr lang="en-GB" dirty="0"/>
          </a:p>
        </p:txBody>
      </p:sp>
      <p:sp>
        <p:nvSpPr>
          <p:cNvPr id="3" name="Content Placeholder 2"/>
          <p:cNvSpPr>
            <a:spLocks noGrp="1"/>
          </p:cNvSpPr>
          <p:nvPr>
            <p:ph idx="1"/>
          </p:nvPr>
        </p:nvSpPr>
        <p:spPr>
          <a:xfrm>
            <a:off x="1775520" y="1666469"/>
            <a:ext cx="8280000" cy="3960000"/>
          </a:xfrm>
        </p:spPr>
        <p:txBody>
          <a:bodyPr/>
          <a:lstStyle/>
          <a:p>
            <a:r>
              <a:rPr lang="en-GB" dirty="0" smtClean="0"/>
              <a:t>Connecting creative practice with social and historical research</a:t>
            </a:r>
          </a:p>
          <a:p>
            <a:r>
              <a:rPr lang="en-GB" dirty="0" smtClean="0"/>
              <a:t>Connecting with partners &amp; diverse audiences</a:t>
            </a:r>
          </a:p>
          <a:p>
            <a:r>
              <a:rPr lang="en-GB" dirty="0" smtClean="0"/>
              <a:t>Co-production, co-creation</a:t>
            </a:r>
          </a:p>
          <a:p>
            <a:r>
              <a:rPr lang="en-GB" dirty="0" smtClean="0"/>
              <a:t>Thematic focus on migration, conflict, </a:t>
            </a:r>
          </a:p>
          <a:p>
            <a:pPr marL="0" indent="0">
              <a:buNone/>
            </a:pPr>
            <a:r>
              <a:rPr lang="en-GB" dirty="0" smtClean="0"/>
              <a:t>    &amp; communication (through language,</a:t>
            </a:r>
          </a:p>
          <a:p>
            <a:pPr marL="0" indent="0">
              <a:buNone/>
            </a:pPr>
            <a:r>
              <a:rPr lang="en-GB" dirty="0"/>
              <a:t> </a:t>
            </a:r>
            <a:r>
              <a:rPr lang="en-GB" dirty="0" smtClean="0"/>
              <a:t>   information design, film, art, </a:t>
            </a:r>
          </a:p>
          <a:p>
            <a:pPr marL="0" indent="0">
              <a:buNone/>
            </a:pPr>
            <a:r>
              <a:rPr lang="en-GB" dirty="0"/>
              <a:t> </a:t>
            </a:r>
            <a:r>
              <a:rPr lang="en-GB" dirty="0" smtClean="0"/>
              <a:t>   theatre, literature) </a:t>
            </a:r>
          </a:p>
          <a:p>
            <a:pPr>
              <a:buFont typeface="Arial" panose="020B0604020202020204" pitchFamily="34" charset="0"/>
              <a:buChar char="•"/>
            </a:pPr>
            <a:r>
              <a:rPr lang="en-GB" dirty="0"/>
              <a:t>Capacity building in </a:t>
            </a:r>
            <a:r>
              <a:rPr lang="en-GB" dirty="0" smtClean="0"/>
              <a:t>heritage &amp;</a:t>
            </a:r>
          </a:p>
          <a:p>
            <a:pPr marL="0" indent="0">
              <a:buNone/>
            </a:pPr>
            <a:r>
              <a:rPr lang="en-GB" dirty="0" smtClean="0"/>
              <a:t>    cultural protection (archaeology,</a:t>
            </a:r>
          </a:p>
          <a:p>
            <a:pPr marL="0" indent="0">
              <a:buNone/>
            </a:pPr>
            <a:r>
              <a:rPr lang="en-GB" dirty="0"/>
              <a:t> </a:t>
            </a:r>
            <a:r>
              <a:rPr lang="en-GB" dirty="0" smtClean="0"/>
              <a:t>   history, English literature, art)</a:t>
            </a:r>
            <a:endParaRPr lang="en-GB" dirty="0"/>
          </a:p>
          <a:p>
            <a:pPr marL="0" indent="0">
              <a:buNone/>
            </a:pP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FFFFFF"/>
                </a:solidFill>
              </a:rPr>
              <a:pPr/>
              <a:t>14</a:t>
            </a:fld>
            <a:endParaRPr lang="en-GB" altLang="en-US"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262" y="2420888"/>
            <a:ext cx="4501538" cy="4181400"/>
          </a:xfrm>
          <a:prstGeom prst="rect">
            <a:avLst/>
          </a:prstGeom>
        </p:spPr>
      </p:pic>
    </p:spTree>
    <p:extLst>
      <p:ext uri="{BB962C8B-B14F-4D97-AF65-F5344CB8AC3E}">
        <p14:creationId xmlns:p14="http://schemas.microsoft.com/office/powerpoint/2010/main" val="135141311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57" y="1000813"/>
            <a:ext cx="8280000" cy="828000"/>
          </a:xfrm>
        </p:spPr>
        <p:txBody>
          <a:bodyPr/>
          <a:lstStyle/>
          <a:p>
            <a:r>
              <a:rPr lang="en-GB" dirty="0"/>
              <a:t>migration, conflict, </a:t>
            </a:r>
            <a:br>
              <a:rPr lang="en-GB" dirty="0"/>
            </a:br>
            <a:r>
              <a:rPr lang="en-GB" dirty="0"/>
              <a:t>    &amp; communication</a:t>
            </a:r>
            <a:r>
              <a:rPr lang="en-GB" dirty="0" smtClean="0"/>
              <a:t/>
            </a:r>
            <a:br>
              <a:rPr lang="en-GB" dirty="0" smtClean="0"/>
            </a:br>
            <a:endParaRPr lang="en-GB" sz="24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FFFFFF"/>
                </a:solidFill>
              </a:rPr>
              <a:pPr/>
              <a:t>15</a:t>
            </a:fld>
            <a:endParaRPr lang="en-GB" altLang="en-US" dirty="0">
              <a:solidFill>
                <a:srgbClr val="FFFFFF"/>
              </a:solidFill>
            </a:endParaRPr>
          </a:p>
        </p:txBody>
      </p:sp>
      <p:sp>
        <p:nvSpPr>
          <p:cNvPr id="11" name="TextBox 10"/>
          <p:cNvSpPr txBox="1"/>
          <p:nvPr/>
        </p:nvSpPr>
        <p:spPr>
          <a:xfrm>
            <a:off x="2038694" y="5250963"/>
            <a:ext cx="7920880" cy="400110"/>
          </a:xfrm>
          <a:prstGeom prst="rect">
            <a:avLst/>
          </a:prstGeom>
          <a:noFill/>
        </p:spPr>
        <p:txBody>
          <a:bodyPr wrap="square" rtlCol="0">
            <a:spAutoFit/>
          </a:bodyPr>
          <a:lstStyle/>
          <a:p>
            <a:pPr fontAlgn="base">
              <a:spcBef>
                <a:spcPct val="0"/>
              </a:spcBef>
              <a:spcAft>
                <a:spcPct val="0"/>
              </a:spcAft>
            </a:pPr>
            <a:endParaRPr lang="en-GB" sz="2000" dirty="0">
              <a:solidFill>
                <a:srgbClr val="FFFFFF"/>
              </a:solidFill>
            </a:endParaRPr>
          </a:p>
        </p:txBody>
      </p:sp>
      <p:sp>
        <p:nvSpPr>
          <p:cNvPr id="5" name="TextBox 4"/>
          <p:cNvSpPr txBox="1"/>
          <p:nvPr/>
        </p:nvSpPr>
        <p:spPr>
          <a:xfrm>
            <a:off x="1559497" y="1479968"/>
            <a:ext cx="9248045" cy="5016758"/>
          </a:xfrm>
          <a:prstGeom prst="rect">
            <a:avLst/>
          </a:prstGeom>
          <a:noFill/>
        </p:spPr>
        <p:txBody>
          <a:bodyPr wrap="none" rtlCol="0">
            <a:spAutoFit/>
          </a:bodyPr>
          <a:lstStyle/>
          <a:p>
            <a:pPr fontAlgn="base">
              <a:spcBef>
                <a:spcPct val="0"/>
              </a:spcBef>
              <a:spcAft>
                <a:spcPct val="0"/>
              </a:spcAft>
            </a:pPr>
            <a:endParaRPr lang="en-GB" sz="2000" dirty="0">
              <a:solidFill>
                <a:srgbClr val="FFFFFF"/>
              </a:solidFill>
            </a:endParaRPr>
          </a:p>
          <a:p>
            <a:pPr marL="342900" indent="-342900" fontAlgn="base">
              <a:spcBef>
                <a:spcPct val="0"/>
              </a:spcBef>
              <a:spcAft>
                <a:spcPct val="0"/>
              </a:spcAft>
              <a:buFont typeface="Arial" panose="020B0604020202020204" pitchFamily="34" charset="0"/>
              <a:buChar char="•"/>
            </a:pPr>
            <a:r>
              <a:rPr lang="en-GB" sz="2000" dirty="0">
                <a:solidFill>
                  <a:srgbClr val="FFFFFF"/>
                </a:solidFill>
              </a:rPr>
              <a:t>Linguistics (</a:t>
            </a:r>
            <a:r>
              <a:rPr lang="en-GB" sz="2000" b="1" dirty="0">
                <a:solidFill>
                  <a:srgbClr val="FFFFFF"/>
                </a:solidFill>
              </a:rPr>
              <a:t>Tony </a:t>
            </a:r>
            <a:r>
              <a:rPr lang="en-GB" sz="2000" b="1" dirty="0" err="1">
                <a:solidFill>
                  <a:srgbClr val="FFFFFF"/>
                </a:solidFill>
              </a:rPr>
              <a:t>Capstick</a:t>
            </a:r>
            <a:r>
              <a:rPr lang="en-GB" sz="2000" dirty="0">
                <a:solidFill>
                  <a:srgbClr val="FFFFFF"/>
                </a:solidFill>
              </a:rPr>
              <a:t>): Language Policies &amp; Practices in Refugee Settings </a:t>
            </a:r>
          </a:p>
          <a:p>
            <a:pPr fontAlgn="base">
              <a:spcBef>
                <a:spcPct val="0"/>
              </a:spcBef>
              <a:spcAft>
                <a:spcPct val="0"/>
              </a:spcAft>
            </a:pPr>
            <a:r>
              <a:rPr lang="en-GB" sz="2000" dirty="0">
                <a:solidFill>
                  <a:srgbClr val="FFFFFF"/>
                </a:solidFill>
              </a:rPr>
              <a:t>      (co-I ESRC/GCRF network - Greece, Italy, Lebanon, Egypt, Tunisia)</a:t>
            </a:r>
          </a:p>
          <a:p>
            <a:pPr marL="342900" indent="-342900" fontAlgn="base">
              <a:spcBef>
                <a:spcPct val="0"/>
              </a:spcBef>
              <a:spcAft>
                <a:spcPct val="0"/>
              </a:spcAft>
              <a:buFont typeface="Arial" panose="020B0604020202020204" pitchFamily="34" charset="0"/>
              <a:buChar char="•"/>
            </a:pPr>
            <a:endParaRPr lang="en-GB" sz="2000" dirty="0">
              <a:solidFill>
                <a:srgbClr val="FFFFFF"/>
              </a:solidFill>
            </a:endParaRPr>
          </a:p>
          <a:p>
            <a:pPr marL="342900" indent="-342900" fontAlgn="base">
              <a:spcBef>
                <a:spcPct val="0"/>
              </a:spcBef>
              <a:spcAft>
                <a:spcPct val="0"/>
              </a:spcAft>
              <a:buFont typeface="Arial" panose="020B0604020202020204" pitchFamily="34" charset="0"/>
              <a:buChar char="•"/>
            </a:pPr>
            <a:r>
              <a:rPr lang="en-GB" sz="2000" dirty="0">
                <a:solidFill>
                  <a:srgbClr val="FFFFFF"/>
                </a:solidFill>
              </a:rPr>
              <a:t>Modern Languages (</a:t>
            </a:r>
            <a:r>
              <a:rPr lang="en-GB" sz="2000" b="1" dirty="0">
                <a:solidFill>
                  <a:srgbClr val="FFFFFF"/>
                </a:solidFill>
              </a:rPr>
              <a:t>Federico Faloppa</a:t>
            </a:r>
            <a:r>
              <a:rPr lang="en-GB" sz="2000" dirty="0">
                <a:solidFill>
                  <a:srgbClr val="FFFFFF"/>
                </a:solidFill>
              </a:rPr>
              <a:t>) : Migration &amp; Language Policies in Italy </a:t>
            </a:r>
          </a:p>
          <a:p>
            <a:pPr fontAlgn="base">
              <a:spcBef>
                <a:spcPct val="0"/>
              </a:spcBef>
              <a:spcAft>
                <a:spcPct val="0"/>
              </a:spcAft>
            </a:pPr>
            <a:r>
              <a:rPr lang="en-GB" sz="2000" dirty="0">
                <a:solidFill>
                  <a:srgbClr val="FFFFFF"/>
                </a:solidFill>
              </a:rPr>
              <a:t>       (impacting on public debate, media, language education policy)(</a:t>
            </a:r>
            <a:r>
              <a:rPr lang="en-GB" dirty="0">
                <a:solidFill>
                  <a:srgbClr val="FFFFFF"/>
                </a:solidFill>
              </a:rPr>
              <a:t>co-I ESRC/GCRF</a:t>
            </a:r>
            <a:r>
              <a:rPr lang="en-GB" sz="2000" dirty="0">
                <a:solidFill>
                  <a:srgbClr val="FFFFFF"/>
                </a:solidFill>
              </a:rPr>
              <a:t>)</a:t>
            </a:r>
          </a:p>
          <a:p>
            <a:pPr marL="342900" indent="-342900" fontAlgn="base">
              <a:spcBef>
                <a:spcPct val="0"/>
              </a:spcBef>
              <a:spcAft>
                <a:spcPct val="0"/>
              </a:spcAft>
              <a:buFont typeface="Arial" panose="020B0604020202020204" pitchFamily="34" charset="0"/>
              <a:buChar char="•"/>
            </a:pPr>
            <a:endParaRPr lang="en-GB" sz="2000" dirty="0">
              <a:solidFill>
                <a:srgbClr val="FFFFFF"/>
              </a:solidFill>
            </a:endParaRPr>
          </a:p>
          <a:p>
            <a:pPr marL="342900" indent="-342900" fontAlgn="base">
              <a:spcBef>
                <a:spcPct val="0"/>
              </a:spcBef>
              <a:spcAft>
                <a:spcPct val="0"/>
              </a:spcAft>
              <a:buFont typeface="Arial" panose="020B0604020202020204" pitchFamily="34" charset="0"/>
              <a:buChar char="•"/>
            </a:pPr>
            <a:r>
              <a:rPr lang="en-GB" sz="2000" dirty="0">
                <a:solidFill>
                  <a:srgbClr val="FFFFFF"/>
                </a:solidFill>
              </a:rPr>
              <a:t>Modern Languages (</a:t>
            </a:r>
            <a:r>
              <a:rPr lang="en-GB" sz="2000" b="1" dirty="0">
                <a:solidFill>
                  <a:srgbClr val="FFFFFF"/>
                </a:solidFill>
              </a:rPr>
              <a:t>Hilary Foottit</a:t>
            </a:r>
            <a:r>
              <a:rPr lang="en-GB" sz="2000" dirty="0">
                <a:solidFill>
                  <a:srgbClr val="FFFFFF"/>
                </a:solidFill>
              </a:rPr>
              <a:t>): ‘The Listening Zones of NGOs: languages </a:t>
            </a:r>
          </a:p>
          <a:p>
            <a:pPr fontAlgn="base">
              <a:spcBef>
                <a:spcPct val="0"/>
              </a:spcBef>
              <a:spcAft>
                <a:spcPct val="0"/>
              </a:spcAft>
            </a:pPr>
            <a:r>
              <a:rPr lang="en-GB" sz="2000" dirty="0">
                <a:solidFill>
                  <a:srgbClr val="FFFFFF"/>
                </a:solidFill>
              </a:rPr>
              <a:t>       and cultural knowledge in development programmes’ (AHRC)</a:t>
            </a:r>
          </a:p>
          <a:p>
            <a:pPr fontAlgn="base">
              <a:spcBef>
                <a:spcPct val="0"/>
              </a:spcBef>
              <a:spcAft>
                <a:spcPct val="0"/>
              </a:spcAft>
            </a:pPr>
            <a:endParaRPr lang="en-GB" sz="2000" dirty="0">
              <a:solidFill>
                <a:srgbClr val="FFFFFF"/>
              </a:solidFill>
            </a:endParaRPr>
          </a:p>
          <a:p>
            <a:pPr marL="342900" indent="-342900" fontAlgn="base">
              <a:spcBef>
                <a:spcPct val="0"/>
              </a:spcBef>
              <a:spcAft>
                <a:spcPct val="0"/>
              </a:spcAft>
              <a:buFont typeface="Arial" panose="020B0604020202020204" pitchFamily="34" charset="0"/>
              <a:buChar char="•"/>
            </a:pPr>
            <a:r>
              <a:rPr lang="en-GB" sz="2000" dirty="0">
                <a:solidFill>
                  <a:srgbClr val="FFFFFF"/>
                </a:solidFill>
              </a:rPr>
              <a:t>Typography (</a:t>
            </a:r>
            <a:r>
              <a:rPr lang="en-GB" sz="2000" b="1" dirty="0">
                <a:solidFill>
                  <a:srgbClr val="FFFFFF"/>
                </a:solidFill>
              </a:rPr>
              <a:t>Alison Black</a:t>
            </a:r>
            <a:r>
              <a:rPr lang="en-GB" sz="2000" dirty="0">
                <a:solidFill>
                  <a:srgbClr val="FFFFFF"/>
                </a:solidFill>
              </a:rPr>
              <a:t>): Information Design for Meteorological</a:t>
            </a:r>
          </a:p>
          <a:p>
            <a:pPr fontAlgn="base">
              <a:spcBef>
                <a:spcPct val="0"/>
              </a:spcBef>
              <a:spcAft>
                <a:spcPct val="0"/>
              </a:spcAft>
            </a:pPr>
            <a:r>
              <a:rPr lang="en-GB" sz="2000" dirty="0">
                <a:solidFill>
                  <a:srgbClr val="FFFFFF"/>
                </a:solidFill>
              </a:rPr>
              <a:t>       research that aims to assist African farmers in decision-making</a:t>
            </a:r>
          </a:p>
          <a:p>
            <a:pPr marL="342900" indent="-342900" fontAlgn="base">
              <a:spcBef>
                <a:spcPct val="0"/>
              </a:spcBef>
              <a:spcAft>
                <a:spcPct val="0"/>
              </a:spcAft>
              <a:buFont typeface="Arial" panose="020B0604020202020204" pitchFamily="34" charset="0"/>
              <a:buChar char="•"/>
            </a:pPr>
            <a:endParaRPr lang="en-GB" sz="2000" dirty="0">
              <a:solidFill>
                <a:srgbClr val="FFFFFF"/>
              </a:solidFill>
            </a:endParaRPr>
          </a:p>
          <a:p>
            <a:pPr marL="342900" indent="-342900" fontAlgn="base">
              <a:spcBef>
                <a:spcPct val="0"/>
              </a:spcBef>
              <a:spcAft>
                <a:spcPct val="0"/>
              </a:spcAft>
              <a:buFont typeface="Arial" panose="020B0604020202020204" pitchFamily="34" charset="0"/>
              <a:buChar char="•"/>
            </a:pPr>
            <a:r>
              <a:rPr lang="en-GB" sz="2000" dirty="0">
                <a:solidFill>
                  <a:srgbClr val="FFFFFF"/>
                </a:solidFill>
              </a:rPr>
              <a:t>Film Theatre &amp; TV (</a:t>
            </a:r>
            <a:r>
              <a:rPr lang="en-GB" sz="2000" b="1" dirty="0">
                <a:solidFill>
                  <a:srgbClr val="FFFFFF"/>
                </a:solidFill>
              </a:rPr>
              <a:t>Teresa Murjas </a:t>
            </a:r>
            <a:r>
              <a:rPr lang="en-GB" sz="2000" dirty="0">
                <a:solidFill>
                  <a:srgbClr val="FFFFFF"/>
                </a:solidFill>
              </a:rPr>
              <a:t>) ‘War Child’ mixed media reflections on </a:t>
            </a:r>
          </a:p>
          <a:p>
            <a:pPr fontAlgn="base">
              <a:spcBef>
                <a:spcPct val="0"/>
              </a:spcBef>
              <a:spcAft>
                <a:spcPct val="0"/>
              </a:spcAft>
            </a:pPr>
            <a:r>
              <a:rPr lang="en-GB" sz="2000" dirty="0">
                <a:solidFill>
                  <a:srgbClr val="FFFFFF"/>
                </a:solidFill>
              </a:rPr>
              <a:t>       child experience of dislocation in WWII (Arts Council)</a:t>
            </a:r>
          </a:p>
          <a:p>
            <a:pPr fontAlgn="base">
              <a:spcBef>
                <a:spcPct val="0"/>
              </a:spcBef>
              <a:spcAft>
                <a:spcPct val="0"/>
              </a:spcAft>
            </a:pPr>
            <a:endParaRPr lang="en-GB" sz="2000" dirty="0">
              <a:solidFill>
                <a:srgbClr val="FFFFFF"/>
              </a:solidFill>
            </a:endParaRPr>
          </a:p>
        </p:txBody>
      </p:sp>
    </p:spTree>
    <p:extLst>
      <p:ext uri="{BB962C8B-B14F-4D97-AF65-F5344CB8AC3E}">
        <p14:creationId xmlns:p14="http://schemas.microsoft.com/office/powerpoint/2010/main" val="218799954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800" y="883662"/>
            <a:ext cx="8280000" cy="828000"/>
          </a:xfrm>
        </p:spPr>
        <p:txBody>
          <a:bodyPr/>
          <a:lstStyle/>
          <a:p>
            <a:r>
              <a:rPr lang="en-GB" dirty="0" smtClean="0"/>
              <a:t>Capacity building in Heritage</a:t>
            </a:r>
            <a:br>
              <a:rPr lang="en-GB" dirty="0" smtClean="0"/>
            </a:br>
            <a:endParaRPr lang="en-GB" sz="24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FFFFFF"/>
                </a:solidFill>
              </a:rPr>
              <a:pPr/>
              <a:t>16</a:t>
            </a:fld>
            <a:endParaRPr lang="en-GB" altLang="en-US" dirty="0">
              <a:solidFill>
                <a:srgbClr val="FFFFFF"/>
              </a:solidFill>
            </a:endParaRPr>
          </a:p>
        </p:txBody>
      </p:sp>
      <p:sp>
        <p:nvSpPr>
          <p:cNvPr id="3" name="Content Placeholder 2"/>
          <p:cNvSpPr>
            <a:spLocks noGrp="1"/>
          </p:cNvSpPr>
          <p:nvPr>
            <p:ph idx="1"/>
          </p:nvPr>
        </p:nvSpPr>
        <p:spPr>
          <a:xfrm>
            <a:off x="1987113" y="1412776"/>
            <a:ext cx="8280000" cy="3960000"/>
          </a:xfrm>
        </p:spPr>
        <p:txBody>
          <a:bodyPr/>
          <a:lstStyle/>
          <a:p>
            <a:r>
              <a:rPr lang="en-GB" dirty="0" smtClean="0"/>
              <a:t>English Literature (</a:t>
            </a:r>
            <a:r>
              <a:rPr lang="en-GB" b="1" dirty="0" smtClean="0"/>
              <a:t>David Sutton</a:t>
            </a:r>
            <a:r>
              <a:rPr lang="en-GB" dirty="0" smtClean="0"/>
              <a:t>): ‘Diasporic Literary Archives’ –  preservation, recording, rescue of archives at risk in Namibia and elsewhere – links with UNESCO, International Council on Archives</a:t>
            </a:r>
          </a:p>
          <a:p>
            <a:endParaRPr lang="en-GB" dirty="0"/>
          </a:p>
          <a:p>
            <a:r>
              <a:rPr lang="en-GB" dirty="0" smtClean="0"/>
              <a:t>Archaeology (</a:t>
            </a:r>
            <a:r>
              <a:rPr lang="en-GB" b="1" dirty="0" smtClean="0"/>
              <a:t>Steve Mithen</a:t>
            </a:r>
            <a:r>
              <a:rPr lang="en-GB" dirty="0" smtClean="0"/>
              <a:t>): Archaeology supporting development through eco-tourism in Jordan (AHRC/ODA)</a:t>
            </a:r>
          </a:p>
        </p:txBody>
      </p:sp>
      <p:pic>
        <p:nvPicPr>
          <p:cNvPr id="16" name="Picture Placeholder 6"/>
          <p:cNvPicPr>
            <a:picLocks noChangeAspect="1"/>
          </p:cNvPicPr>
          <p:nvPr/>
        </p:nvPicPr>
        <p:blipFill>
          <a:blip r:embed="rId3" cstate="print">
            <a:extLst>
              <a:ext uri="{28A0092B-C50C-407E-A947-70E740481C1C}">
                <a14:useLocalDpi xmlns:a14="http://schemas.microsoft.com/office/drawing/2010/main" val="0"/>
              </a:ext>
            </a:extLst>
          </a:blip>
          <a:srcRect t="3552" b="3552"/>
          <a:stretch>
            <a:fillRect/>
          </a:stretch>
        </p:blipFill>
        <p:spPr>
          <a:xfrm>
            <a:off x="1959338" y="3690318"/>
            <a:ext cx="3599384" cy="2229620"/>
          </a:xfrm>
          <a:prstGeom prst="rect">
            <a:avLst/>
          </a:prstGeom>
        </p:spPr>
      </p:pic>
      <p:sp>
        <p:nvSpPr>
          <p:cNvPr id="6" name="TextBox 5"/>
          <p:cNvSpPr txBox="1"/>
          <p:nvPr/>
        </p:nvSpPr>
        <p:spPr>
          <a:xfrm>
            <a:off x="5727759" y="3861049"/>
            <a:ext cx="4937570" cy="2246769"/>
          </a:xfrm>
          <a:prstGeom prst="rect">
            <a:avLst/>
          </a:prstGeom>
          <a:noFill/>
        </p:spPr>
        <p:txBody>
          <a:bodyPr wrap="none" rtlCol="0">
            <a:spAutoFit/>
          </a:bodyPr>
          <a:lstStyle/>
          <a:p>
            <a:pPr marL="342900" indent="-342900" fontAlgn="base">
              <a:spcBef>
                <a:spcPct val="0"/>
              </a:spcBef>
              <a:spcAft>
                <a:spcPct val="0"/>
              </a:spcAft>
              <a:buFont typeface="Arial" panose="020B0604020202020204" pitchFamily="34" charset="0"/>
              <a:buChar char="•"/>
            </a:pPr>
            <a:r>
              <a:rPr lang="en-GB" sz="2000" dirty="0">
                <a:solidFill>
                  <a:srgbClr val="FFFFFF"/>
                </a:solidFill>
              </a:rPr>
              <a:t>Archaeology (</a:t>
            </a:r>
            <a:r>
              <a:rPr lang="en-GB" sz="2000" b="1" dirty="0">
                <a:solidFill>
                  <a:srgbClr val="FFFFFF"/>
                </a:solidFill>
              </a:rPr>
              <a:t>Roger Matthews &amp; </a:t>
            </a:r>
          </a:p>
          <a:p>
            <a:pPr fontAlgn="base">
              <a:spcBef>
                <a:spcPct val="0"/>
              </a:spcBef>
              <a:spcAft>
                <a:spcPct val="0"/>
              </a:spcAft>
            </a:pPr>
            <a:r>
              <a:rPr lang="en-GB" sz="2000" b="1" dirty="0">
                <a:solidFill>
                  <a:srgbClr val="FFFFFF"/>
                </a:solidFill>
              </a:rPr>
              <a:t>Wendy Matthews</a:t>
            </a:r>
            <a:r>
              <a:rPr lang="en-GB" sz="2000" dirty="0">
                <a:solidFill>
                  <a:srgbClr val="FFFFFF"/>
                </a:solidFill>
              </a:rPr>
              <a:t>): </a:t>
            </a:r>
            <a:r>
              <a:rPr lang="en-GB" sz="2000" dirty="0" err="1">
                <a:solidFill>
                  <a:srgbClr val="FFFFFF"/>
                </a:solidFill>
              </a:rPr>
              <a:t>Slemani</a:t>
            </a:r>
            <a:r>
              <a:rPr lang="en-GB" sz="2000" dirty="0">
                <a:solidFill>
                  <a:srgbClr val="FFFFFF"/>
                </a:solidFill>
              </a:rPr>
              <a:t> Museum, Iraq</a:t>
            </a:r>
          </a:p>
          <a:p>
            <a:pPr fontAlgn="base">
              <a:spcBef>
                <a:spcPct val="0"/>
              </a:spcBef>
              <a:spcAft>
                <a:spcPct val="0"/>
              </a:spcAft>
            </a:pPr>
            <a:r>
              <a:rPr lang="en-GB" sz="2000" dirty="0">
                <a:solidFill>
                  <a:srgbClr val="FFFFFF"/>
                </a:solidFill>
              </a:rPr>
              <a:t>Prehistory Gallery refurbishment – cultural </a:t>
            </a:r>
          </a:p>
          <a:p>
            <a:pPr fontAlgn="base">
              <a:spcBef>
                <a:spcPct val="0"/>
              </a:spcBef>
              <a:spcAft>
                <a:spcPct val="0"/>
              </a:spcAft>
            </a:pPr>
            <a:r>
              <a:rPr lang="en-GB" sz="2000" dirty="0">
                <a:solidFill>
                  <a:srgbClr val="FFFFFF"/>
                </a:solidFill>
              </a:rPr>
              <a:t>protection through education and</a:t>
            </a:r>
          </a:p>
          <a:p>
            <a:pPr fontAlgn="base">
              <a:spcBef>
                <a:spcPct val="0"/>
              </a:spcBef>
              <a:spcAft>
                <a:spcPct val="0"/>
              </a:spcAft>
            </a:pPr>
            <a:r>
              <a:rPr lang="en-GB" sz="2000" dirty="0">
                <a:solidFill>
                  <a:srgbClr val="FFFFFF"/>
                </a:solidFill>
              </a:rPr>
              <a:t>public engagement  (DCMS/GCRF</a:t>
            </a:r>
          </a:p>
          <a:p>
            <a:pPr fontAlgn="base">
              <a:spcBef>
                <a:spcPct val="0"/>
              </a:spcBef>
              <a:spcAft>
                <a:spcPct val="0"/>
              </a:spcAft>
            </a:pPr>
            <a:r>
              <a:rPr lang="en-GB" sz="2000" dirty="0">
                <a:solidFill>
                  <a:srgbClr val="FFFFFF"/>
                </a:solidFill>
              </a:rPr>
              <a:t>application in prep)</a:t>
            </a:r>
          </a:p>
          <a:p>
            <a:pPr fontAlgn="base">
              <a:spcBef>
                <a:spcPct val="0"/>
              </a:spcBef>
              <a:spcAft>
                <a:spcPct val="0"/>
              </a:spcAft>
            </a:pPr>
            <a:endParaRPr lang="en-GB" sz="2000" dirty="0">
              <a:solidFill>
                <a:srgbClr val="000000"/>
              </a:solidFill>
            </a:endParaRPr>
          </a:p>
        </p:txBody>
      </p:sp>
    </p:spTree>
    <p:extLst>
      <p:ext uri="{BB962C8B-B14F-4D97-AF65-F5344CB8AC3E}">
        <p14:creationId xmlns:p14="http://schemas.microsoft.com/office/powerpoint/2010/main" val="35305589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836712"/>
            <a:ext cx="8381272" cy="804386"/>
          </a:xfrm>
        </p:spPr>
        <p:txBody>
          <a:bodyPr/>
          <a:lstStyle/>
          <a:p>
            <a:pPr algn="ctr"/>
            <a:r>
              <a:rPr lang="en-GB" sz="2800" dirty="0">
                <a:latin typeface="Arial" panose="020B0604020202020204" pitchFamily="34" charset="0"/>
                <a:cs typeface="Arial" panose="020B0604020202020204" pitchFamily="34" charset="0"/>
              </a:rPr>
              <a:t>GCRF Workshop</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a:r>
            <a:br>
              <a:rPr lang="en-GB" sz="2800" dirty="0">
                <a:latin typeface="Arial" panose="020B0604020202020204" pitchFamily="34" charset="0"/>
                <a:cs typeface="Arial" panose="020B0604020202020204" pitchFamily="34" charset="0"/>
              </a:rPr>
            </a:br>
            <a:r>
              <a:rPr lang="en-GB" sz="2800" dirty="0" err="1">
                <a:latin typeface="Arial" panose="020B0604020202020204" pitchFamily="34" charset="0"/>
                <a:cs typeface="Arial" panose="020B0604020202020204" pitchFamily="34" charset="0"/>
              </a:rPr>
              <a:t>health@reading</a:t>
            </a:r>
            <a:endParaRPr lang="en-GB" sz="2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GB" dirty="0" smtClean="0">
                <a:latin typeface="Arial" panose="020B0604020202020204" pitchFamily="34" charset="0"/>
                <a:cs typeface="Arial" panose="020B0604020202020204" pitchFamily="34" charset="0"/>
              </a:rPr>
              <a:t>Adrian Williams</a:t>
            </a:r>
          </a:p>
          <a:p>
            <a:r>
              <a:rPr lang="en-GB" dirty="0" smtClean="0">
                <a:latin typeface="Arial" panose="020B0604020202020204" pitchFamily="34" charset="0"/>
                <a:cs typeface="Arial" panose="020B0604020202020204" pitchFamily="34" charset="0"/>
              </a:rPr>
              <a:t>Professor of Pharmaceutics and</a:t>
            </a:r>
          </a:p>
          <a:p>
            <a:r>
              <a:rPr lang="en-GB" dirty="0" smtClean="0">
                <a:latin typeface="Arial" panose="020B0604020202020204" pitchFamily="34" charset="0"/>
                <a:cs typeface="Arial" panose="020B0604020202020204" pitchFamily="34" charset="0"/>
              </a:rPr>
              <a:t>Research Dean (Health)</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solidFill>
                  <a:srgbClr val="E0E0E1"/>
                </a:solidFill>
              </a:rPr>
              <a:pPr/>
              <a:t>17</a:t>
            </a:fld>
            <a:endParaRPr lang="en-GB" altLang="en-US" dirty="0">
              <a:solidFill>
                <a:srgbClr val="E0E0E1"/>
              </a:solidFill>
            </a:endParaRPr>
          </a:p>
        </p:txBody>
      </p:sp>
      <p:pic>
        <p:nvPicPr>
          <p:cNvPr id="15" name="Picture Placeholder 1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31235" b="31235"/>
          <a:stretch>
            <a:fillRect/>
          </a:stretch>
        </p:blipFill>
        <p:spPr/>
      </p:pic>
      <p:pic>
        <p:nvPicPr>
          <p:cNvPr id="6" name="Picture 5"/>
          <p:cNvPicPr>
            <a:picLocks noChangeAspect="1"/>
          </p:cNvPicPr>
          <p:nvPr/>
        </p:nvPicPr>
        <p:blipFill>
          <a:blip r:embed="rId3"/>
          <a:stretch>
            <a:fillRect/>
          </a:stretch>
        </p:blipFill>
        <p:spPr>
          <a:xfrm rot="5400000">
            <a:off x="8340053" y="2222238"/>
            <a:ext cx="2250423" cy="2405473"/>
          </a:xfrm>
          <a:prstGeom prst="rect">
            <a:avLst/>
          </a:prstGeom>
        </p:spPr>
      </p:pic>
      <p:pic>
        <p:nvPicPr>
          <p:cNvPr id="5" name="Picture 4"/>
          <p:cNvPicPr>
            <a:picLocks noChangeAspect="1"/>
          </p:cNvPicPr>
          <p:nvPr/>
        </p:nvPicPr>
        <p:blipFill>
          <a:blip r:embed="rId4"/>
          <a:stretch>
            <a:fillRect/>
          </a:stretch>
        </p:blipFill>
        <p:spPr>
          <a:xfrm>
            <a:off x="1524000" y="2275803"/>
            <a:ext cx="3456384" cy="2306056"/>
          </a:xfrm>
          <a:prstGeom prst="rect">
            <a:avLst/>
          </a:prstGeom>
        </p:spPr>
      </p:pic>
      <p:pic>
        <p:nvPicPr>
          <p:cNvPr id="7" name="Picture 6"/>
          <p:cNvPicPr>
            <a:picLocks noChangeAspect="1"/>
          </p:cNvPicPr>
          <p:nvPr/>
        </p:nvPicPr>
        <p:blipFill>
          <a:blip r:embed="rId5"/>
          <a:stretch>
            <a:fillRect/>
          </a:stretch>
        </p:blipFill>
        <p:spPr>
          <a:xfrm>
            <a:off x="4980384" y="2291047"/>
            <a:ext cx="3408040" cy="2273802"/>
          </a:xfrm>
          <a:prstGeom prst="rect">
            <a:avLst/>
          </a:prstGeom>
        </p:spPr>
      </p:pic>
    </p:spTree>
    <p:extLst>
      <p:ext uri="{BB962C8B-B14F-4D97-AF65-F5344CB8AC3E}">
        <p14:creationId xmlns:p14="http://schemas.microsoft.com/office/powerpoint/2010/main" val="296490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313" t="15956" r="13560" b="14742"/>
          <a:stretch/>
        </p:blipFill>
        <p:spPr>
          <a:xfrm>
            <a:off x="1631504" y="764705"/>
            <a:ext cx="8928992" cy="5865969"/>
          </a:xfrm>
          <a:prstGeom prst="rect">
            <a:avLst/>
          </a:prstGeom>
        </p:spPr>
      </p:pic>
      <p:sp>
        <p:nvSpPr>
          <p:cNvPr id="2" name="TextBox 1"/>
          <p:cNvSpPr txBox="1"/>
          <p:nvPr/>
        </p:nvSpPr>
        <p:spPr>
          <a:xfrm>
            <a:off x="1775520" y="148571"/>
            <a:ext cx="7632848" cy="461665"/>
          </a:xfrm>
          <a:prstGeom prst="rect">
            <a:avLst/>
          </a:prstGeom>
          <a:noFill/>
        </p:spPr>
        <p:txBody>
          <a:bodyPr wrap="square" rtlCol="0">
            <a:spAutoFit/>
          </a:bodyPr>
          <a:lstStyle/>
          <a:p>
            <a:pPr fontAlgn="base">
              <a:spcBef>
                <a:spcPct val="0"/>
              </a:spcBef>
              <a:spcAft>
                <a:spcPct val="0"/>
              </a:spcAft>
            </a:pPr>
            <a:r>
              <a:rPr lang="en-GB" sz="2400" dirty="0">
                <a:solidFill>
                  <a:srgbClr val="FF0000"/>
                </a:solidFill>
              </a:rPr>
              <a:t>health-related research activities</a:t>
            </a:r>
          </a:p>
        </p:txBody>
      </p:sp>
    </p:spTree>
    <p:extLst>
      <p:ext uri="{BB962C8B-B14F-4D97-AF65-F5344CB8AC3E}">
        <p14:creationId xmlns:p14="http://schemas.microsoft.com/office/powerpoint/2010/main" val="323458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80869"/>
            <a:ext cx="8280000" cy="539968"/>
          </a:xfrm>
        </p:spPr>
        <p:txBody>
          <a:bodyPr/>
          <a:lstStyle/>
          <a:p>
            <a:r>
              <a:rPr lang="en-GB" sz="2000" dirty="0" err="1"/>
              <a:t>UoR</a:t>
            </a:r>
            <a:r>
              <a:rPr lang="en-GB" sz="2000" dirty="0"/>
              <a:t>:  Broad ranging health research projects</a:t>
            </a:r>
          </a:p>
        </p:txBody>
      </p:sp>
      <p:sp>
        <p:nvSpPr>
          <p:cNvPr id="3" name="Content Placeholder 2"/>
          <p:cNvSpPr>
            <a:spLocks noGrp="1"/>
          </p:cNvSpPr>
          <p:nvPr>
            <p:ph idx="1"/>
          </p:nvPr>
        </p:nvSpPr>
        <p:spPr>
          <a:xfrm>
            <a:off x="1948800" y="1177814"/>
            <a:ext cx="8280000" cy="5184576"/>
          </a:xfrm>
        </p:spPr>
        <p:txBody>
          <a:bodyPr/>
          <a:lstStyle/>
          <a:p>
            <a:r>
              <a:rPr lang="en-GB" dirty="0" smtClean="0"/>
              <a:t>Across most areas of the University, e.g. </a:t>
            </a:r>
          </a:p>
          <a:p>
            <a:endParaRPr lang="en-GB" dirty="0" smtClean="0"/>
          </a:p>
          <a:p>
            <a:pPr lvl="1"/>
            <a:r>
              <a:rPr lang="en-GB" sz="1600" dirty="0"/>
              <a:t>Philosophy / Psychology / NHS on “pain” </a:t>
            </a:r>
          </a:p>
          <a:p>
            <a:pPr lvl="1"/>
            <a:endParaRPr lang="en-GB" sz="1600" dirty="0"/>
          </a:p>
          <a:p>
            <a:pPr lvl="1"/>
            <a:r>
              <a:rPr lang="en-GB" sz="1600" dirty="0"/>
              <a:t>Henley Business School: big data for patient care pathways</a:t>
            </a:r>
          </a:p>
          <a:p>
            <a:pPr lvl="1"/>
            <a:endParaRPr lang="en-GB" sz="1600" dirty="0"/>
          </a:p>
          <a:p>
            <a:pPr lvl="1"/>
            <a:r>
              <a:rPr lang="en-GB" sz="1600" dirty="0"/>
              <a:t>Climate modelling and food quality to health impacts</a:t>
            </a:r>
          </a:p>
          <a:p>
            <a:pPr lvl="1"/>
            <a:endParaRPr lang="en-GB" sz="1600" dirty="0"/>
          </a:p>
          <a:p>
            <a:pPr lvl="1"/>
            <a:r>
              <a:rPr lang="en-GB" sz="1600" dirty="0"/>
              <a:t>Typography / information design for patients &amp; carers</a:t>
            </a:r>
          </a:p>
          <a:p>
            <a:pPr lvl="1"/>
            <a:endParaRPr lang="en-GB" sz="1600" dirty="0"/>
          </a:p>
          <a:p>
            <a:pPr lvl="1"/>
            <a:r>
              <a:rPr lang="en-GB" sz="1600" dirty="0"/>
              <a:t>Education – healthy lifestyles and second language acquisition</a:t>
            </a:r>
          </a:p>
          <a:p>
            <a:pPr lvl="1"/>
            <a:endParaRPr lang="en-GB" sz="1600" dirty="0"/>
          </a:p>
          <a:p>
            <a:pPr lvl="1"/>
            <a:r>
              <a:rPr lang="en-GB" sz="1600" dirty="0"/>
              <a:t>Built environment: hospital ward design, green spaces</a:t>
            </a:r>
          </a:p>
          <a:p>
            <a:pPr lvl="1"/>
            <a:endParaRPr lang="en-GB" sz="1600" dirty="0"/>
          </a:p>
          <a:p>
            <a:pPr lvl="1"/>
            <a:r>
              <a:rPr lang="en-GB" sz="1600" dirty="0"/>
              <a:t>Chemistry: stents, fibrils etc.</a:t>
            </a:r>
          </a:p>
          <a:p>
            <a:pPr lvl="1"/>
            <a:endParaRPr lang="en-GB" sz="1600" dirty="0"/>
          </a:p>
          <a:p>
            <a:pPr lvl="1"/>
            <a:r>
              <a:rPr lang="en-GB" sz="1600" dirty="0"/>
              <a:t>Global development: climate – food – nutrition – health</a:t>
            </a:r>
          </a:p>
          <a:p>
            <a:pPr lvl="1"/>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19</a:t>
            </a:fld>
            <a:endParaRPr lang="en-GB" altLang="en-US" dirty="0">
              <a:solidFill>
                <a:srgbClr val="50535A"/>
              </a:solidFill>
            </a:endParaRPr>
          </a:p>
        </p:txBody>
      </p:sp>
    </p:spTree>
    <p:extLst>
      <p:ext uri="{BB962C8B-B14F-4D97-AF65-F5344CB8AC3E}">
        <p14:creationId xmlns:p14="http://schemas.microsoft.com/office/powerpoint/2010/main" val="403115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Why Focus on </a:t>
            </a:r>
            <a:r>
              <a:rPr lang="en-GB" dirty="0" err="1" smtClean="0"/>
              <a:t>gcrf</a:t>
            </a:r>
            <a:endParaRPr lang="en-GB" dirty="0"/>
          </a:p>
        </p:txBody>
      </p:sp>
      <p:sp>
        <p:nvSpPr>
          <p:cNvPr id="5" name="Content Placeholder 4"/>
          <p:cNvSpPr>
            <a:spLocks noGrp="1"/>
          </p:cNvSpPr>
          <p:nvPr>
            <p:ph idx="1"/>
          </p:nvPr>
        </p:nvSpPr>
        <p:spPr/>
        <p:txBody>
          <a:bodyPr/>
          <a:lstStyle/>
          <a:p>
            <a:r>
              <a:rPr lang="en-GB" sz="2400" dirty="0"/>
              <a:t>New Stream of Research Funding that aligns well with strength of Reading across all five research themes</a:t>
            </a:r>
          </a:p>
          <a:p>
            <a:r>
              <a:rPr lang="en-GB" sz="2400" dirty="0"/>
              <a:t>Scheme with particular requirements</a:t>
            </a:r>
          </a:p>
          <a:p>
            <a:pPr lvl="1"/>
            <a:r>
              <a:rPr lang="en-GB" sz="2400" dirty="0"/>
              <a:t>ODA eligibility</a:t>
            </a:r>
          </a:p>
          <a:p>
            <a:pPr lvl="1"/>
            <a:r>
              <a:rPr lang="en-GB" sz="2400" dirty="0"/>
              <a:t>Emphasis on partnerships with Southern, and with non-academic partners</a:t>
            </a:r>
          </a:p>
          <a:p>
            <a:pPr lvl="1"/>
            <a:r>
              <a:rPr lang="en-GB" sz="2400" dirty="0"/>
              <a:t>Emphasis on </a:t>
            </a:r>
            <a:r>
              <a:rPr lang="en-GB" sz="2400" dirty="0" err="1"/>
              <a:t>interdisciplinarity</a:t>
            </a:r>
            <a:endParaRPr lang="en-GB" sz="2400" dirty="0"/>
          </a:p>
          <a:p>
            <a:pPr lvl="1"/>
            <a:r>
              <a:rPr lang="en-GB" sz="2400" dirty="0"/>
              <a:t>Ambition to engage all disciplines in research in developing countries</a:t>
            </a:r>
          </a:p>
          <a:p>
            <a:endParaRPr lang="en-GB" sz="2400" dirty="0"/>
          </a:p>
        </p:txBody>
      </p:sp>
      <p:sp>
        <p:nvSpPr>
          <p:cNvPr id="2" name="Slide Number Placeholder 1"/>
          <p:cNvSpPr>
            <a:spLocks noGrp="1"/>
          </p:cNvSpPr>
          <p:nvPr>
            <p:ph type="sldNum" sz="quarter" idx="10"/>
          </p:nvPr>
        </p:nvSpPr>
        <p:spPr/>
        <p:txBody>
          <a:bodyPr/>
          <a:lstStyle/>
          <a:p>
            <a:pPr>
              <a:defRPr/>
            </a:pPr>
            <a:fld id="{8CAE96E1-FE19-476C-9CF0-3BB4903735D9}" type="slidenum">
              <a:rPr lang="en-GB" altLang="en-US" smtClean="0">
                <a:solidFill>
                  <a:srgbClr val="50535A"/>
                </a:solidFill>
              </a:rPr>
              <a:pPr>
                <a:defRPr/>
              </a:pPr>
              <a:t>2</a:t>
            </a:fld>
            <a:endParaRPr lang="en-GB" altLang="en-US">
              <a:solidFill>
                <a:srgbClr val="50535A"/>
              </a:solidFill>
            </a:endParaRPr>
          </a:p>
        </p:txBody>
      </p:sp>
    </p:spTree>
    <p:extLst>
      <p:ext uri="{BB962C8B-B14F-4D97-AF65-F5344CB8AC3E}">
        <p14:creationId xmlns:p14="http://schemas.microsoft.com/office/powerpoint/2010/main" val="349008633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50535A"/>
                </a:solidFill>
              </a:rPr>
              <a:pPr/>
              <a:t>20</a:t>
            </a:fld>
            <a:endParaRPr lang="en-GB" altLang="en-US">
              <a:solidFill>
                <a:srgbClr val="50535A"/>
              </a:solidFill>
            </a:endParaRPr>
          </a:p>
        </p:txBody>
      </p:sp>
      <p:pic>
        <p:nvPicPr>
          <p:cNvPr id="3" name="Content Placeholder 4"/>
          <p:cNvPicPr>
            <a:picLocks noGrp="1" noChangeAspect="1"/>
          </p:cNvPicPr>
          <p:nvPr>
            <p:ph idx="4294967295"/>
          </p:nvPr>
        </p:nvPicPr>
        <p:blipFill>
          <a:blip r:embed="rId2"/>
          <a:stretch>
            <a:fillRect/>
          </a:stretch>
        </p:blipFill>
        <p:spPr>
          <a:xfrm>
            <a:off x="6816081" y="1416272"/>
            <a:ext cx="2923119" cy="2049300"/>
          </a:xfrm>
          <a:prstGeom prst="rect">
            <a:avLst/>
          </a:prstGeom>
        </p:spPr>
      </p:pic>
      <p:sp>
        <p:nvSpPr>
          <p:cNvPr id="7" name="Rectangle 6"/>
          <p:cNvSpPr/>
          <p:nvPr/>
        </p:nvSpPr>
        <p:spPr>
          <a:xfrm>
            <a:off x="1775520" y="1628801"/>
            <a:ext cx="3888432" cy="615553"/>
          </a:xfrm>
          <a:prstGeom prst="rect">
            <a:avLst/>
          </a:prstGeom>
        </p:spPr>
        <p:txBody>
          <a:bodyPr wrap="square">
            <a:spAutoFit/>
          </a:bodyPr>
          <a:lstStyle/>
          <a:p>
            <a:pPr fontAlgn="base">
              <a:spcBef>
                <a:spcPct val="0"/>
              </a:spcBef>
              <a:spcAft>
                <a:spcPct val="0"/>
              </a:spcAft>
            </a:pPr>
            <a:r>
              <a:rPr lang="en-GB" b="1" dirty="0">
                <a:solidFill>
                  <a:srgbClr val="000000"/>
                </a:solidFill>
              </a:rPr>
              <a:t>Book sharing</a:t>
            </a:r>
            <a:endParaRPr lang="en-GB" dirty="0">
              <a:solidFill>
                <a:srgbClr val="000000"/>
              </a:solidFill>
            </a:endParaRPr>
          </a:p>
          <a:p>
            <a:pPr fontAlgn="base">
              <a:spcBef>
                <a:spcPct val="0"/>
              </a:spcBef>
              <a:spcAft>
                <a:spcPct val="0"/>
              </a:spcAft>
            </a:pPr>
            <a:r>
              <a:rPr lang="en-GB" sz="1600" dirty="0">
                <a:solidFill>
                  <a:srgbClr val="000000"/>
                </a:solidFill>
              </a:rPr>
              <a:t>Peter Cooper and Lynn Murray, PCLS</a:t>
            </a:r>
          </a:p>
        </p:txBody>
      </p:sp>
      <p:sp>
        <p:nvSpPr>
          <p:cNvPr id="8" name="Rectangle 7"/>
          <p:cNvSpPr/>
          <p:nvPr/>
        </p:nvSpPr>
        <p:spPr>
          <a:xfrm>
            <a:off x="1801741" y="2440922"/>
            <a:ext cx="4752528" cy="1477328"/>
          </a:xfrm>
          <a:prstGeom prst="rect">
            <a:avLst/>
          </a:prstGeom>
        </p:spPr>
        <p:txBody>
          <a:bodyPr wrap="square">
            <a:spAutoFit/>
          </a:bodyPr>
          <a:lstStyle/>
          <a:p>
            <a:pPr fontAlgn="base">
              <a:spcBef>
                <a:spcPct val="0"/>
              </a:spcBef>
              <a:spcAft>
                <a:spcPct val="0"/>
              </a:spcAft>
            </a:pPr>
            <a:r>
              <a:rPr lang="en-GB" dirty="0">
                <a:solidFill>
                  <a:srgbClr val="000000"/>
                </a:solidFill>
              </a:rPr>
              <a:t>The </a:t>
            </a:r>
            <a:r>
              <a:rPr lang="en-GB" dirty="0" err="1">
                <a:solidFill>
                  <a:srgbClr val="000000"/>
                </a:solidFill>
              </a:rPr>
              <a:t>Mikhulu</a:t>
            </a:r>
            <a:r>
              <a:rPr lang="en-GB" dirty="0">
                <a:solidFill>
                  <a:srgbClr val="000000"/>
                </a:solidFill>
              </a:rPr>
              <a:t> Trust is working to promote the health, wellbeing and development of children living in conditions of adversity by encouraging child cognitive and socio-emotional development. </a:t>
            </a:r>
          </a:p>
        </p:txBody>
      </p:sp>
      <p:sp>
        <p:nvSpPr>
          <p:cNvPr id="5" name="Title 1"/>
          <p:cNvSpPr txBox="1">
            <a:spLocks/>
          </p:cNvSpPr>
          <p:nvPr/>
        </p:nvSpPr>
        <p:spPr>
          <a:xfrm>
            <a:off x="1775520" y="381547"/>
            <a:ext cx="8712968"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800" kern="0" dirty="0">
                <a:solidFill>
                  <a:srgbClr val="FF0000"/>
                </a:solidFill>
              </a:rPr>
              <a:t>Examples of health-related research projects</a:t>
            </a:r>
          </a:p>
        </p:txBody>
      </p:sp>
      <p:sp>
        <p:nvSpPr>
          <p:cNvPr id="4" name="TextBox 3"/>
          <p:cNvSpPr txBox="1"/>
          <p:nvPr/>
        </p:nvSpPr>
        <p:spPr>
          <a:xfrm>
            <a:off x="6816081" y="4293097"/>
            <a:ext cx="2736445" cy="646331"/>
          </a:xfrm>
          <a:prstGeom prst="rect">
            <a:avLst/>
          </a:prstGeom>
          <a:noFill/>
        </p:spPr>
        <p:txBody>
          <a:bodyPr wrap="square" rtlCol="0">
            <a:spAutoFit/>
          </a:bodyPr>
          <a:lstStyle/>
          <a:p>
            <a:pPr fontAlgn="base">
              <a:spcBef>
                <a:spcPct val="0"/>
              </a:spcBef>
              <a:spcAft>
                <a:spcPct val="0"/>
              </a:spcAft>
            </a:pPr>
            <a:r>
              <a:rPr lang="en-GB" sz="2000" dirty="0">
                <a:solidFill>
                  <a:srgbClr val="000000"/>
                </a:solidFill>
              </a:rPr>
              <a:t>Autism in India</a:t>
            </a:r>
          </a:p>
          <a:p>
            <a:pPr fontAlgn="base">
              <a:spcBef>
                <a:spcPct val="0"/>
              </a:spcBef>
              <a:spcAft>
                <a:spcPct val="0"/>
              </a:spcAft>
            </a:pPr>
            <a:r>
              <a:rPr lang="en-GB" sz="1600" dirty="0">
                <a:solidFill>
                  <a:srgbClr val="000000"/>
                </a:solidFill>
              </a:rPr>
              <a:t>Bishma Chakrabarti PCLS</a:t>
            </a:r>
          </a:p>
        </p:txBody>
      </p:sp>
      <p:pic>
        <p:nvPicPr>
          <p:cNvPr id="12" name="Picture 11"/>
          <p:cNvPicPr>
            <a:picLocks noChangeAspect="1"/>
          </p:cNvPicPr>
          <p:nvPr/>
        </p:nvPicPr>
        <p:blipFill>
          <a:blip r:embed="rId3"/>
          <a:stretch>
            <a:fillRect/>
          </a:stretch>
        </p:blipFill>
        <p:spPr>
          <a:xfrm>
            <a:off x="2711624" y="4293097"/>
            <a:ext cx="2424544" cy="2060863"/>
          </a:xfrm>
          <a:prstGeom prst="rect">
            <a:avLst/>
          </a:prstGeom>
        </p:spPr>
      </p:pic>
      <p:sp>
        <p:nvSpPr>
          <p:cNvPr id="13" name="TextBox 12"/>
          <p:cNvSpPr txBox="1"/>
          <p:nvPr/>
        </p:nvSpPr>
        <p:spPr>
          <a:xfrm>
            <a:off x="6816080" y="5080539"/>
            <a:ext cx="3024336" cy="1015663"/>
          </a:xfrm>
          <a:prstGeom prst="rect">
            <a:avLst/>
          </a:prstGeom>
          <a:noFill/>
        </p:spPr>
        <p:txBody>
          <a:bodyPr wrap="square" rtlCol="0">
            <a:spAutoFit/>
          </a:bodyPr>
          <a:lstStyle/>
          <a:p>
            <a:pPr fontAlgn="base">
              <a:spcBef>
                <a:spcPct val="0"/>
              </a:spcBef>
              <a:spcAft>
                <a:spcPct val="0"/>
              </a:spcAft>
            </a:pPr>
            <a:r>
              <a:rPr lang="en-GB" sz="2000" dirty="0">
                <a:solidFill>
                  <a:srgbClr val="000000"/>
                </a:solidFill>
              </a:rPr>
              <a:t>Developing culturally appropriate apps and interventions</a:t>
            </a:r>
          </a:p>
        </p:txBody>
      </p:sp>
    </p:spTree>
    <p:extLst>
      <p:ext uri="{BB962C8B-B14F-4D97-AF65-F5344CB8AC3E}">
        <p14:creationId xmlns:p14="http://schemas.microsoft.com/office/powerpoint/2010/main" val="114118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8800" y="620688"/>
            <a:ext cx="8280000" cy="828000"/>
          </a:xfrm>
        </p:spPr>
        <p:txBody>
          <a:bodyPr/>
          <a:lstStyle/>
          <a:p>
            <a:r>
              <a:rPr lang="en-GB" sz="3200" dirty="0"/>
              <a:t>Vaccines and </a:t>
            </a:r>
            <a:br>
              <a:rPr lang="en-GB" sz="3200" dirty="0"/>
            </a:br>
            <a:r>
              <a:rPr lang="en-GB" sz="3200" dirty="0"/>
              <a:t>transmissible diseases</a:t>
            </a:r>
          </a:p>
        </p:txBody>
      </p:sp>
      <p:sp>
        <p:nvSpPr>
          <p:cNvPr id="3" name="Content Placeholder 2"/>
          <p:cNvSpPr>
            <a:spLocks noGrp="1"/>
          </p:cNvSpPr>
          <p:nvPr>
            <p:ph idx="1"/>
          </p:nvPr>
        </p:nvSpPr>
        <p:spPr>
          <a:xfrm>
            <a:off x="1948800" y="1844824"/>
            <a:ext cx="8280000" cy="4329176"/>
          </a:xfrm>
        </p:spPr>
        <p:txBody>
          <a:bodyPr/>
          <a:lstStyle/>
          <a:p>
            <a:r>
              <a:rPr lang="en-GB" sz="1800" dirty="0"/>
              <a:t>Improved vaccine candidates for Influenza, Polio </a:t>
            </a:r>
          </a:p>
          <a:p>
            <a:pPr marL="360000" lvl="1" indent="0">
              <a:buNone/>
            </a:pPr>
            <a:r>
              <a:rPr lang="en-GB" sz="1800" dirty="0"/>
              <a:t>and Foot and Mouth Disease.</a:t>
            </a:r>
          </a:p>
          <a:p>
            <a:endParaRPr lang="en-GB" sz="1400" dirty="0"/>
          </a:p>
          <a:p>
            <a:r>
              <a:rPr lang="en-GB" sz="1800" dirty="0"/>
              <a:t>Rapid diagnostics</a:t>
            </a:r>
          </a:p>
          <a:p>
            <a:pPr lvl="1"/>
            <a:r>
              <a:rPr lang="en-GB" sz="1600" dirty="0"/>
              <a:t>And smartphone readable</a:t>
            </a:r>
          </a:p>
          <a:p>
            <a:endParaRPr lang="en-GB" sz="1400" dirty="0"/>
          </a:p>
          <a:p>
            <a:r>
              <a:rPr lang="en-GB" sz="1800" dirty="0"/>
              <a:t>Mosquitos </a:t>
            </a:r>
          </a:p>
          <a:p>
            <a:r>
              <a:rPr lang="en-GB" sz="1800" dirty="0"/>
              <a:t>Repellents</a:t>
            </a:r>
            <a:endParaRPr lang="en-GB" sz="1400" dirty="0"/>
          </a:p>
          <a:p>
            <a:endParaRPr lang="en-GB" sz="1400" dirty="0"/>
          </a:p>
          <a:p>
            <a:endParaRPr lang="en-GB" sz="1400" dirty="0"/>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50535A"/>
                </a:solidFill>
              </a:rPr>
              <a:pPr/>
              <a:t>21</a:t>
            </a:fld>
            <a:endParaRPr lang="en-GB" altLang="en-US" dirty="0">
              <a:solidFill>
                <a:srgbClr val="50535A"/>
              </a:solidFill>
            </a:endParaRPr>
          </a:p>
        </p:txBody>
      </p:sp>
      <p:pic>
        <p:nvPicPr>
          <p:cNvPr id="5" name="Picture 4"/>
          <p:cNvPicPr>
            <a:picLocks noChangeAspect="1"/>
          </p:cNvPicPr>
          <p:nvPr/>
        </p:nvPicPr>
        <p:blipFill rotWithShape="1">
          <a:blip r:embed="rId2"/>
          <a:srcRect b="45747"/>
          <a:stretch/>
        </p:blipFill>
        <p:spPr>
          <a:xfrm>
            <a:off x="7177815" y="4875648"/>
            <a:ext cx="3121540" cy="985082"/>
          </a:xfrm>
          <a:prstGeom prst="rect">
            <a:avLst/>
          </a:prstGeom>
        </p:spPr>
      </p:pic>
      <p:pic>
        <p:nvPicPr>
          <p:cNvPr id="6" name="Picture 5"/>
          <p:cNvPicPr>
            <a:picLocks noChangeAspect="1"/>
          </p:cNvPicPr>
          <p:nvPr/>
        </p:nvPicPr>
        <p:blipFill rotWithShape="1">
          <a:blip r:embed="rId3"/>
          <a:srcRect b="29250"/>
          <a:stretch/>
        </p:blipFill>
        <p:spPr>
          <a:xfrm>
            <a:off x="1960455" y="4788846"/>
            <a:ext cx="4294833" cy="1158689"/>
          </a:xfrm>
          <a:prstGeom prst="rect">
            <a:avLst/>
          </a:prstGeom>
        </p:spPr>
      </p:pic>
      <p:pic>
        <p:nvPicPr>
          <p:cNvPr id="7" name="Picture 6"/>
          <p:cNvPicPr>
            <a:picLocks noChangeAspect="1"/>
          </p:cNvPicPr>
          <p:nvPr/>
        </p:nvPicPr>
        <p:blipFill rotWithShape="1">
          <a:blip r:embed="rId4"/>
          <a:srcRect t="1383" b="2599"/>
          <a:stretch/>
        </p:blipFill>
        <p:spPr>
          <a:xfrm>
            <a:off x="8862653" y="936835"/>
            <a:ext cx="1507257" cy="1419845"/>
          </a:xfrm>
          <a:prstGeom prst="rect">
            <a:avLst/>
          </a:prstGeom>
        </p:spPr>
      </p:pic>
      <p:pic>
        <p:nvPicPr>
          <p:cNvPr id="8" name="Picture 7"/>
          <p:cNvPicPr>
            <a:picLocks noChangeAspect="1"/>
          </p:cNvPicPr>
          <p:nvPr/>
        </p:nvPicPr>
        <p:blipFill>
          <a:blip r:embed="rId5"/>
          <a:stretch>
            <a:fillRect/>
          </a:stretch>
        </p:blipFill>
        <p:spPr>
          <a:xfrm>
            <a:off x="7267925" y="2762260"/>
            <a:ext cx="3189454" cy="1289991"/>
          </a:xfrm>
          <a:prstGeom prst="rect">
            <a:avLst/>
          </a:prstGeom>
        </p:spPr>
      </p:pic>
    </p:spTree>
    <p:extLst>
      <p:ext uri="{BB962C8B-B14F-4D97-AF65-F5344CB8AC3E}">
        <p14:creationId xmlns:p14="http://schemas.microsoft.com/office/powerpoint/2010/main" val="317665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037" y="404664"/>
            <a:ext cx="8280000" cy="828000"/>
          </a:xfrm>
        </p:spPr>
        <p:txBody>
          <a:bodyPr/>
          <a:lstStyle/>
          <a:p>
            <a:r>
              <a:rPr lang="en-GB" sz="2000" dirty="0"/>
              <a:t>And “developed” country conditions </a:t>
            </a:r>
            <a:br>
              <a:rPr lang="en-GB" sz="2000" dirty="0"/>
            </a:br>
            <a:r>
              <a:rPr lang="en-GB" sz="2000" dirty="0"/>
              <a:t>becoming prevalent in developing countries / regions</a:t>
            </a:r>
          </a:p>
        </p:txBody>
      </p:sp>
      <p:sp>
        <p:nvSpPr>
          <p:cNvPr id="3" name="Content Placeholder 2"/>
          <p:cNvSpPr>
            <a:spLocks noGrp="1"/>
          </p:cNvSpPr>
          <p:nvPr>
            <p:ph idx="1"/>
          </p:nvPr>
        </p:nvSpPr>
        <p:spPr>
          <a:xfrm>
            <a:off x="1948800" y="1628800"/>
            <a:ext cx="8280000" cy="1440160"/>
          </a:xfrm>
        </p:spPr>
        <p:txBody>
          <a:bodyPr/>
          <a:lstStyle/>
          <a:p>
            <a:r>
              <a:rPr lang="en-GB" dirty="0" smtClean="0"/>
              <a:t>Obesity</a:t>
            </a:r>
          </a:p>
          <a:p>
            <a:r>
              <a:rPr lang="en-GB" dirty="0" smtClean="0"/>
              <a:t>Cardiovascular diseases</a:t>
            </a:r>
          </a:p>
          <a:p>
            <a:r>
              <a:rPr lang="en-GB" dirty="0" smtClean="0"/>
              <a:t>Diabetes</a:t>
            </a:r>
          </a:p>
          <a:p>
            <a:pPr lvl="1"/>
            <a:endParaRPr lang="en-GB" dirty="0" smtClean="0"/>
          </a:p>
          <a:p>
            <a:pPr lvl="1"/>
            <a:r>
              <a:rPr lang="en-GB" dirty="0" smtClean="0"/>
              <a:t>And genetic predisposition / risk factors for the above</a:t>
            </a:r>
          </a:p>
          <a:p>
            <a:endParaRPr lang="en-GB" dirty="0"/>
          </a:p>
          <a:p>
            <a:endParaRPr lang="en-GB" dirty="0" smtClean="0"/>
          </a:p>
          <a:p>
            <a:r>
              <a:rPr lang="en-GB" dirty="0" smtClean="0"/>
              <a:t>Public health - economics</a:t>
            </a:r>
          </a:p>
          <a:p>
            <a:r>
              <a:rPr lang="en-GB" dirty="0" smtClean="0"/>
              <a:t>Epidemiology - some linked to nutrition in FNS</a:t>
            </a:r>
          </a:p>
          <a:p>
            <a:r>
              <a:rPr lang="en-GB" dirty="0" smtClean="0"/>
              <a:t>Healthy buildings – Built environment</a:t>
            </a:r>
          </a:p>
          <a:p>
            <a:r>
              <a:rPr lang="en-GB" dirty="0" smtClean="0"/>
              <a:t>Health messaging – typography</a:t>
            </a:r>
          </a:p>
          <a:p>
            <a:r>
              <a:rPr lang="en-GB" dirty="0" smtClean="0"/>
              <a:t>Anti snake-venom – pharmacy (cardiovascular)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22</a:t>
            </a:fld>
            <a:endParaRPr lang="en-GB" altLang="en-US" dirty="0">
              <a:solidFill>
                <a:srgbClr val="50535A"/>
              </a:solidFill>
            </a:endParaRPr>
          </a:p>
        </p:txBody>
      </p:sp>
      <p:sp>
        <p:nvSpPr>
          <p:cNvPr id="5" name="Title 1"/>
          <p:cNvSpPr txBox="1">
            <a:spLocks/>
          </p:cNvSpPr>
          <p:nvPr/>
        </p:nvSpPr>
        <p:spPr bwMode="auto">
          <a:xfrm>
            <a:off x="1951924" y="3435103"/>
            <a:ext cx="8280000" cy="5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000" kern="0" dirty="0">
                <a:solidFill>
                  <a:srgbClr val="D2002E"/>
                </a:solidFill>
              </a:rPr>
              <a:t>some activity in:</a:t>
            </a:r>
          </a:p>
        </p:txBody>
      </p:sp>
    </p:spTree>
    <p:extLst>
      <p:ext uri="{BB962C8B-B14F-4D97-AF65-F5344CB8AC3E}">
        <p14:creationId xmlns:p14="http://schemas.microsoft.com/office/powerpoint/2010/main" val="377229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1512" y="1124744"/>
            <a:ext cx="8280000" cy="919800"/>
          </a:xfrm>
        </p:spPr>
        <p:txBody>
          <a:bodyPr/>
          <a:lstStyle/>
          <a:p>
            <a:pPr algn="ctr"/>
            <a:r>
              <a:rPr lang="en-GB" sz="3600" cap="small" dirty="0"/>
              <a:t>Are you GCRF ready?</a:t>
            </a:r>
          </a:p>
        </p:txBody>
      </p:sp>
      <p:sp>
        <p:nvSpPr>
          <p:cNvPr id="3" name="Subtitle 2"/>
          <p:cNvSpPr>
            <a:spLocks noGrp="1"/>
          </p:cNvSpPr>
          <p:nvPr>
            <p:ph type="subTitle" idx="1"/>
          </p:nvPr>
        </p:nvSpPr>
        <p:spPr>
          <a:xfrm>
            <a:off x="1948800" y="4653136"/>
            <a:ext cx="8280000" cy="1224136"/>
          </a:xfrm>
        </p:spPr>
        <p:txBody>
          <a:bodyPr/>
          <a:lstStyle/>
          <a:p>
            <a:endParaRPr lang="en-GB" sz="2400" b="1" dirty="0"/>
          </a:p>
          <a:p>
            <a:r>
              <a:rPr lang="en-GB" sz="2400" b="1" dirty="0"/>
              <a:t>Dr Elisavet Kitou and Dr Tristan Eagling</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solidFill>
                  <a:srgbClr val="E0E0E1"/>
                </a:solidFill>
              </a:rPr>
              <a:pPr/>
              <a:t>23</a:t>
            </a:fld>
            <a:endParaRPr lang="en-GB" altLang="en-US" dirty="0">
              <a:solidFill>
                <a:srgbClr val="E0E0E1"/>
              </a:solidFill>
            </a:endParaRPr>
          </a:p>
        </p:txBody>
      </p:sp>
      <p:sp>
        <p:nvSpPr>
          <p:cNvPr id="5" name="Text Placeholder 4"/>
          <p:cNvSpPr>
            <a:spLocks noGrp="1"/>
          </p:cNvSpPr>
          <p:nvPr>
            <p:ph type="body" sz="quarter" idx="13"/>
          </p:nvPr>
        </p:nvSpPr>
        <p:spPr>
          <a:xfrm>
            <a:off x="1941512" y="0"/>
            <a:ext cx="2858344" cy="651662"/>
          </a:xfrm>
        </p:spPr>
        <p:txBody>
          <a:bodyPr/>
          <a:lstStyle/>
          <a:p>
            <a:r>
              <a:rPr lang="en-GB" dirty="0"/>
              <a:t>Research Services</a:t>
            </a:r>
          </a:p>
        </p:txBody>
      </p:sp>
      <p:pic>
        <p:nvPicPr>
          <p:cNvPr id="1026" name="Picture 2" descr="http://www.smps.reading.ac.uk/media/1021/shutterstock_223011424_1200x800.jpg"/>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t="31250" b="31250"/>
          <a:stretch>
            <a:fillRect/>
          </a:stretch>
        </p:blipFill>
        <p:spPr bwMode="auto">
          <a:xfrm>
            <a:off x="1524000" y="2276872"/>
            <a:ext cx="9144000"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33214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networ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708" y="254280"/>
            <a:ext cx="9351292" cy="6237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52354" y="322332"/>
            <a:ext cx="8280000" cy="828000"/>
          </a:xfrm>
          <a:solidFill>
            <a:schemeClr val="bg1">
              <a:alpha val="60000"/>
            </a:schemeClr>
          </a:solidFill>
        </p:spPr>
        <p:txBody>
          <a:bodyPr/>
          <a:lstStyle/>
          <a:p>
            <a:r>
              <a:rPr lang="en-GB" dirty="0" smtClean="0"/>
              <a:t>Outline of the day</a:t>
            </a:r>
            <a:endParaRPr lang="en-GB" dirty="0"/>
          </a:p>
        </p:txBody>
      </p:sp>
      <p:sp>
        <p:nvSpPr>
          <p:cNvPr id="3" name="Content Placeholder 2"/>
          <p:cNvSpPr>
            <a:spLocks noGrp="1"/>
          </p:cNvSpPr>
          <p:nvPr>
            <p:ph idx="1"/>
          </p:nvPr>
        </p:nvSpPr>
        <p:spPr>
          <a:xfrm>
            <a:off x="1919056" y="1556792"/>
            <a:ext cx="8280000" cy="3960000"/>
          </a:xfrm>
          <a:solidFill>
            <a:schemeClr val="bg1">
              <a:alpha val="89000"/>
            </a:schemeClr>
          </a:solidFill>
        </p:spPr>
        <p:txBody>
          <a:bodyPr/>
          <a:lstStyle/>
          <a:p>
            <a:pPr marL="457200" indent="-457200">
              <a:buFont typeface="+mj-lt"/>
              <a:buAutoNum type="arabicPeriod"/>
            </a:pPr>
            <a:r>
              <a:rPr lang="en-GB" sz="2800" dirty="0"/>
              <a:t>Eloise Mellor RCUK</a:t>
            </a:r>
          </a:p>
          <a:p>
            <a:pPr marL="457200" indent="-457200">
              <a:buFont typeface="+mj-lt"/>
              <a:buAutoNum type="arabicPeriod"/>
            </a:pPr>
            <a:r>
              <a:rPr lang="en-GB" sz="2800" dirty="0"/>
              <a:t>Pitch presentations</a:t>
            </a:r>
          </a:p>
          <a:p>
            <a:pPr marL="457200" indent="-457200">
              <a:buFont typeface="+mj-lt"/>
              <a:buAutoNum type="arabicPeriod"/>
            </a:pPr>
            <a:r>
              <a:rPr lang="en-GB" sz="2800" dirty="0"/>
              <a:t>Lunch </a:t>
            </a:r>
            <a:r>
              <a:rPr lang="en-GB" sz="2800" b="1" dirty="0"/>
              <a:t> (1L08)</a:t>
            </a:r>
          </a:p>
          <a:p>
            <a:pPr marL="457200" indent="-457200">
              <a:buFont typeface="+mj-lt"/>
              <a:buAutoNum type="arabicPeriod"/>
            </a:pPr>
            <a:r>
              <a:rPr lang="en-GB" sz="2800" dirty="0"/>
              <a:t>Jennie Dodson UKCDS</a:t>
            </a:r>
          </a:p>
          <a:p>
            <a:pPr marL="457200" indent="-457200">
              <a:buFont typeface="+mj-lt"/>
              <a:buAutoNum type="arabicPeriod"/>
            </a:pPr>
            <a:r>
              <a:rPr lang="en-GB" sz="2800" dirty="0"/>
              <a:t>Pitch presentations</a:t>
            </a:r>
          </a:p>
          <a:p>
            <a:pPr marL="457200" indent="-457200">
              <a:buFont typeface="+mj-lt"/>
              <a:buAutoNum type="arabicPeriod"/>
            </a:pPr>
            <a:r>
              <a:rPr lang="en-GB" sz="2800" dirty="0"/>
              <a:t>Formal Networking Session </a:t>
            </a:r>
            <a:r>
              <a:rPr lang="en-GB" sz="2800" b="1" dirty="0"/>
              <a:t>(1L08)</a:t>
            </a:r>
          </a:p>
          <a:p>
            <a:pPr marL="457200" indent="-457200">
              <a:buFont typeface="+mj-lt"/>
              <a:buAutoNum type="arabicPeriod"/>
            </a:pPr>
            <a:r>
              <a:rPr lang="en-GB" sz="2800" dirty="0"/>
              <a:t>Case Studies </a:t>
            </a:r>
          </a:p>
          <a:p>
            <a:pPr marL="457200" indent="-4572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24</a:t>
            </a:fld>
            <a:endParaRPr lang="en-GB" altLang="en-US" dirty="0">
              <a:solidFill>
                <a:srgbClr val="50535A"/>
              </a:solidFill>
            </a:endParaRPr>
          </a:p>
        </p:txBody>
      </p:sp>
    </p:spTree>
    <p:extLst>
      <p:ext uri="{BB962C8B-B14F-4D97-AF65-F5344CB8AC3E}">
        <p14:creationId xmlns:p14="http://schemas.microsoft.com/office/powerpoint/2010/main" val="3266673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networ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708" y="254280"/>
            <a:ext cx="9351292" cy="6237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52354" y="322332"/>
            <a:ext cx="8280000" cy="828000"/>
          </a:xfrm>
          <a:solidFill>
            <a:schemeClr val="bg1">
              <a:alpha val="60000"/>
            </a:schemeClr>
          </a:solidFill>
        </p:spPr>
        <p:txBody>
          <a:bodyPr/>
          <a:lstStyle/>
          <a:p>
            <a:r>
              <a:rPr lang="en-GB" dirty="0" smtClean="0"/>
              <a:t>Outline of the day</a:t>
            </a:r>
            <a:endParaRPr lang="en-GB" dirty="0"/>
          </a:p>
        </p:txBody>
      </p:sp>
      <p:sp>
        <p:nvSpPr>
          <p:cNvPr id="3" name="Content Placeholder 2"/>
          <p:cNvSpPr>
            <a:spLocks noGrp="1"/>
          </p:cNvSpPr>
          <p:nvPr>
            <p:ph idx="1"/>
          </p:nvPr>
        </p:nvSpPr>
        <p:spPr>
          <a:xfrm>
            <a:off x="1919056" y="1556792"/>
            <a:ext cx="8280000" cy="3960000"/>
          </a:xfrm>
          <a:solidFill>
            <a:schemeClr val="bg1">
              <a:alpha val="89000"/>
            </a:schemeClr>
          </a:solidFill>
        </p:spPr>
        <p:txBody>
          <a:bodyPr/>
          <a:lstStyle/>
          <a:p>
            <a:pPr marL="457200" indent="-457200">
              <a:buFont typeface="+mj-lt"/>
              <a:buAutoNum type="arabicPeriod"/>
            </a:pPr>
            <a:r>
              <a:rPr lang="en-GB" sz="2800" dirty="0"/>
              <a:t>Eloise Mellor RCUK</a:t>
            </a:r>
          </a:p>
          <a:p>
            <a:pPr marL="457200" indent="-457200">
              <a:buFont typeface="+mj-lt"/>
              <a:buAutoNum type="arabicPeriod"/>
            </a:pPr>
            <a:r>
              <a:rPr lang="en-GB" sz="2800" dirty="0"/>
              <a:t>Pitch presentations</a:t>
            </a:r>
          </a:p>
          <a:p>
            <a:pPr marL="457200" indent="-457200">
              <a:buFont typeface="+mj-lt"/>
              <a:buAutoNum type="arabicPeriod"/>
            </a:pPr>
            <a:r>
              <a:rPr lang="en-GB" sz="2800" dirty="0"/>
              <a:t>Lunch </a:t>
            </a:r>
          </a:p>
          <a:p>
            <a:pPr marL="457200" indent="-457200">
              <a:buFont typeface="+mj-lt"/>
              <a:buAutoNum type="arabicPeriod"/>
            </a:pPr>
            <a:r>
              <a:rPr lang="en-GB" sz="2800" dirty="0"/>
              <a:t>UKCDS</a:t>
            </a:r>
          </a:p>
          <a:p>
            <a:pPr marL="457200" indent="-457200">
              <a:buFont typeface="+mj-lt"/>
              <a:buAutoNum type="arabicPeriod"/>
            </a:pPr>
            <a:r>
              <a:rPr lang="en-GB" sz="2800" dirty="0"/>
              <a:t>Pitch presentations</a:t>
            </a:r>
          </a:p>
          <a:p>
            <a:pPr marL="457200" indent="-457200">
              <a:buFont typeface="+mj-lt"/>
              <a:buAutoNum type="arabicPeriod"/>
            </a:pPr>
            <a:r>
              <a:rPr lang="en-GB" sz="2800" dirty="0"/>
              <a:t>Instructions for informal networking session</a:t>
            </a:r>
          </a:p>
          <a:p>
            <a:pPr marL="457200" indent="-457200">
              <a:buFont typeface="+mj-lt"/>
              <a:buAutoNum type="arabicPeriod"/>
            </a:pPr>
            <a:r>
              <a:rPr lang="en-GB" sz="2800" dirty="0"/>
              <a:t>Case Studies </a:t>
            </a:r>
          </a:p>
          <a:p>
            <a:pPr marL="457200" indent="-457200">
              <a:buFont typeface="+mj-lt"/>
              <a:buAutoNum type="arabicPeriod"/>
            </a:pPr>
            <a:r>
              <a:rPr lang="en-GB" sz="2800" dirty="0"/>
              <a:t>MAP </a:t>
            </a:r>
          </a:p>
          <a:p>
            <a:pPr marL="457200" indent="-4572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25</a:t>
            </a:fld>
            <a:endParaRPr lang="en-GB" altLang="en-US" dirty="0">
              <a:solidFill>
                <a:srgbClr val="50535A"/>
              </a:solidFill>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73806" y="0"/>
            <a:ext cx="9701011" cy="6858000"/>
          </a:xfrm>
          <a:prstGeom prst="rect">
            <a:avLst/>
          </a:prstGeom>
          <a:solidFill>
            <a:srgbClr val="0070C0"/>
          </a:solidFill>
          <a:ln>
            <a:noFill/>
          </a:ln>
          <a:effectLst/>
          <a:extLst/>
        </p:spPr>
      </p:pic>
      <p:sp>
        <p:nvSpPr>
          <p:cNvPr id="7" name="Oval 6"/>
          <p:cNvSpPr/>
          <p:nvPr/>
        </p:nvSpPr>
        <p:spPr>
          <a:xfrm>
            <a:off x="8400257" y="2810505"/>
            <a:ext cx="45719"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9" name="Oval 8"/>
          <p:cNvSpPr/>
          <p:nvPr/>
        </p:nvSpPr>
        <p:spPr>
          <a:xfrm>
            <a:off x="5672879" y="3314498"/>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0" name="Oval 9"/>
          <p:cNvSpPr/>
          <p:nvPr/>
        </p:nvSpPr>
        <p:spPr>
          <a:xfrm>
            <a:off x="8929464" y="3438009"/>
            <a:ext cx="46856"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1" name="Oval 10"/>
          <p:cNvSpPr/>
          <p:nvPr/>
        </p:nvSpPr>
        <p:spPr>
          <a:xfrm>
            <a:off x="9081865" y="3590409"/>
            <a:ext cx="45719"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2" name="Oval 11"/>
          <p:cNvSpPr/>
          <p:nvPr/>
        </p:nvSpPr>
        <p:spPr>
          <a:xfrm flipH="1">
            <a:off x="5447929" y="3276329"/>
            <a:ext cx="45719"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3" name="Oval 12"/>
          <p:cNvSpPr/>
          <p:nvPr/>
        </p:nvSpPr>
        <p:spPr>
          <a:xfrm>
            <a:off x="7536161" y="2944805"/>
            <a:ext cx="45719" cy="562630"/>
          </a:xfrm>
          <a:prstGeom prst="ellipse">
            <a:avLst/>
          </a:prstGeom>
          <a:solidFill>
            <a:srgbClr val="006600"/>
          </a:solidFill>
          <a:ln w="38100">
            <a:solidFill>
              <a:srgbClr val="006600"/>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4" name="Oval 13"/>
          <p:cNvSpPr/>
          <p:nvPr/>
        </p:nvSpPr>
        <p:spPr>
          <a:xfrm>
            <a:off x="8256241" y="3472205"/>
            <a:ext cx="45719"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5" name="Oval 14"/>
          <p:cNvSpPr/>
          <p:nvPr/>
        </p:nvSpPr>
        <p:spPr>
          <a:xfrm>
            <a:off x="5825279" y="3466898"/>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6" name="Oval 15"/>
          <p:cNvSpPr/>
          <p:nvPr/>
        </p:nvSpPr>
        <p:spPr>
          <a:xfrm>
            <a:off x="5977679" y="3619298"/>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7" name="Oval 16"/>
          <p:cNvSpPr/>
          <p:nvPr/>
        </p:nvSpPr>
        <p:spPr>
          <a:xfrm>
            <a:off x="3431704" y="3962633"/>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8" name="Oval 17"/>
          <p:cNvSpPr/>
          <p:nvPr/>
        </p:nvSpPr>
        <p:spPr>
          <a:xfrm>
            <a:off x="3719736" y="4322673"/>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19" name="Oval 18"/>
          <p:cNvSpPr/>
          <p:nvPr/>
        </p:nvSpPr>
        <p:spPr>
          <a:xfrm>
            <a:off x="5159896" y="3062137"/>
            <a:ext cx="55240" cy="562630"/>
          </a:xfrm>
          <a:prstGeom prst="ellipse">
            <a:avLst/>
          </a:prstGeom>
          <a:solidFill>
            <a:schemeClr val="accent1"/>
          </a:solidFill>
          <a:ln w="38100">
            <a:solidFill>
              <a:srgbClr val="0070C0"/>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20" name="Oval 19"/>
          <p:cNvSpPr/>
          <p:nvPr/>
        </p:nvSpPr>
        <p:spPr>
          <a:xfrm>
            <a:off x="6130079" y="3771698"/>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21" name="Oval 20"/>
          <p:cNvSpPr/>
          <p:nvPr/>
        </p:nvSpPr>
        <p:spPr>
          <a:xfrm>
            <a:off x="6282479" y="3924098"/>
            <a:ext cx="55240" cy="562630"/>
          </a:xfrm>
          <a:prstGeom prst="ellipse">
            <a:avLst/>
          </a:prstGeom>
          <a:solidFill>
            <a:srgbClr val="0070C0"/>
          </a:solidFill>
          <a:ln w="38100">
            <a:solidFill>
              <a:srgbClr val="0070C0"/>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22" name="Oval 21"/>
          <p:cNvSpPr/>
          <p:nvPr/>
        </p:nvSpPr>
        <p:spPr>
          <a:xfrm>
            <a:off x="8570332" y="3613268"/>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23" name="Oval 22"/>
          <p:cNvSpPr/>
          <p:nvPr/>
        </p:nvSpPr>
        <p:spPr>
          <a:xfrm>
            <a:off x="6748085" y="4149519"/>
            <a:ext cx="55240" cy="562630"/>
          </a:xfrm>
          <a:prstGeom prst="ellipse">
            <a:avLst/>
          </a:prstGeom>
          <a:solidFill>
            <a:schemeClr val="accent1"/>
          </a:solidFill>
          <a:ln w="38100">
            <a:solidFill>
              <a:schemeClr val="accent1"/>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
        <p:nvSpPr>
          <p:cNvPr id="24" name="Oval 23"/>
          <p:cNvSpPr/>
          <p:nvPr/>
        </p:nvSpPr>
        <p:spPr>
          <a:xfrm>
            <a:off x="7320136" y="2594481"/>
            <a:ext cx="55240" cy="562630"/>
          </a:xfrm>
          <a:prstGeom prst="ellipse">
            <a:avLst/>
          </a:prstGeom>
          <a:solidFill>
            <a:schemeClr val="accent4">
              <a:lumMod val="75000"/>
            </a:schemeClr>
          </a:solidFill>
          <a:ln w="38100">
            <a:solidFill>
              <a:schemeClr val="accent4">
                <a:lumMod val="75000"/>
              </a:schemeClr>
            </a:solid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spTree>
    <p:extLst>
      <p:ext uri="{BB962C8B-B14F-4D97-AF65-F5344CB8AC3E}">
        <p14:creationId xmlns:p14="http://schemas.microsoft.com/office/powerpoint/2010/main" val="227130571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How to be prepared</a:t>
            </a:r>
          </a:p>
        </p:txBody>
      </p:sp>
      <p:sp>
        <p:nvSpPr>
          <p:cNvPr id="3" name="Content Placeholder 2"/>
          <p:cNvSpPr>
            <a:spLocks noGrp="1"/>
          </p:cNvSpPr>
          <p:nvPr>
            <p:ph idx="1"/>
          </p:nvPr>
        </p:nvSpPr>
        <p:spPr/>
        <p:txBody>
          <a:bodyPr/>
          <a:lstStyle/>
          <a:p>
            <a:r>
              <a:rPr lang="en-GB" dirty="0"/>
              <a:t>Think about your research with regards </a:t>
            </a:r>
            <a:r>
              <a:rPr lang="en-GB"/>
              <a:t>to </a:t>
            </a:r>
            <a:r>
              <a:rPr lang="en-GB" smtClean="0"/>
              <a:t>DAC countries</a:t>
            </a:r>
            <a:endParaRPr lang="en-GB" dirty="0"/>
          </a:p>
          <a:p>
            <a:r>
              <a:rPr lang="en-GB" dirty="0"/>
              <a:t>Get in touch with all your contacts</a:t>
            </a:r>
          </a:p>
          <a:p>
            <a:r>
              <a:rPr lang="en-GB" dirty="0"/>
              <a:t>Set up new contacts</a:t>
            </a:r>
          </a:p>
          <a:p>
            <a:r>
              <a:rPr lang="en-GB" dirty="0"/>
              <a:t>Discuss what you can work on together</a:t>
            </a:r>
          </a:p>
          <a:p>
            <a:r>
              <a:rPr lang="en-GB" dirty="0"/>
              <a:t>Get information about LMICs institutional requirements</a:t>
            </a:r>
          </a:p>
          <a:p>
            <a:r>
              <a:rPr lang="en-GB" dirty="0"/>
              <a:t>Prepare draft proposals – even if just a page </a:t>
            </a:r>
          </a:p>
          <a:p>
            <a:pPr marL="0" indent="0">
              <a:buNone/>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26</a:t>
            </a:fld>
            <a:endParaRPr lang="en-GB" altLang="en-US" dirty="0">
              <a:solidFill>
                <a:srgbClr val="50535A"/>
              </a:solidFill>
            </a:endParaRPr>
          </a:p>
        </p:txBody>
      </p:sp>
    </p:spTree>
    <p:extLst>
      <p:ext uri="{BB962C8B-B14F-4D97-AF65-F5344CB8AC3E}">
        <p14:creationId xmlns:p14="http://schemas.microsoft.com/office/powerpoint/2010/main" val="398327357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services</a:t>
            </a:r>
            <a:endParaRPr lang="en-GB" dirty="0"/>
          </a:p>
        </p:txBody>
      </p:sp>
      <p:sp>
        <p:nvSpPr>
          <p:cNvPr id="3" name="Content Placeholder 2"/>
          <p:cNvSpPr>
            <a:spLocks noGrp="1"/>
          </p:cNvSpPr>
          <p:nvPr>
            <p:ph idx="1"/>
          </p:nvPr>
        </p:nvSpPr>
        <p:spPr/>
        <p:txBody>
          <a:bodyPr/>
          <a:lstStyle/>
          <a:p>
            <a:r>
              <a:rPr lang="en-GB" dirty="0" smtClean="0"/>
              <a:t>Who we are</a:t>
            </a:r>
          </a:p>
          <a:p>
            <a:r>
              <a:rPr lang="en-GB" dirty="0" smtClean="0"/>
              <a:t>What we do</a:t>
            </a:r>
          </a:p>
          <a:p>
            <a:r>
              <a:rPr lang="en-GB" dirty="0" smtClean="0"/>
              <a:t>How we can help</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27</a:t>
            </a:fld>
            <a:endParaRPr lang="en-GB" altLang="en-US" dirty="0">
              <a:solidFill>
                <a:srgbClr val="50535A"/>
              </a:solidFill>
            </a:endParaRPr>
          </a:p>
        </p:txBody>
      </p:sp>
    </p:spTree>
    <p:extLst>
      <p:ext uri="{BB962C8B-B14F-4D97-AF65-F5344CB8AC3E}">
        <p14:creationId xmlns:p14="http://schemas.microsoft.com/office/powerpoint/2010/main" val="313328914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3600" dirty="0"/>
              <a:t>Reading Engagement with GCRF</a:t>
            </a:r>
          </a:p>
        </p:txBody>
      </p:sp>
      <p:sp>
        <p:nvSpPr>
          <p:cNvPr id="6" name="Content Placeholder 5"/>
          <p:cNvSpPr>
            <a:spLocks noGrp="1"/>
          </p:cNvSpPr>
          <p:nvPr>
            <p:ph idx="1"/>
          </p:nvPr>
        </p:nvSpPr>
        <p:spPr/>
        <p:txBody>
          <a:bodyPr/>
          <a:lstStyle/>
          <a:p>
            <a:r>
              <a:rPr lang="en-GB" sz="2400" b="1" dirty="0"/>
              <a:t>Support from the University</a:t>
            </a:r>
          </a:p>
          <a:p>
            <a:pPr lvl="1"/>
            <a:r>
              <a:rPr lang="en-GB" dirty="0" smtClean="0"/>
              <a:t>Training and facilitation</a:t>
            </a:r>
          </a:p>
          <a:p>
            <a:pPr lvl="1"/>
            <a:r>
              <a:rPr lang="en-GB" dirty="0" smtClean="0"/>
              <a:t>Development of Dedicated Guidance on Ethics and Duty of Care</a:t>
            </a:r>
          </a:p>
          <a:p>
            <a:pPr lvl="1"/>
            <a:r>
              <a:rPr lang="en-GB" dirty="0" smtClean="0"/>
              <a:t>Dedicated Research Development Manager Post</a:t>
            </a:r>
          </a:p>
          <a:p>
            <a:r>
              <a:rPr lang="en-GB" sz="2400" b="1" dirty="0"/>
              <a:t>Huge engagement from academics</a:t>
            </a:r>
          </a:p>
          <a:p>
            <a:pPr lvl="1"/>
            <a:r>
              <a:rPr lang="en-GB" dirty="0" smtClean="0"/>
              <a:t>Engagement with GCRF consultations</a:t>
            </a:r>
          </a:p>
          <a:p>
            <a:pPr lvl="1"/>
            <a:r>
              <a:rPr lang="en-GB" dirty="0" smtClean="0"/>
              <a:t>Very active as panel and review college members</a:t>
            </a:r>
          </a:p>
          <a:p>
            <a:pPr lvl="1"/>
            <a:r>
              <a:rPr lang="en-GB" dirty="0" smtClean="0"/>
              <a:t>Active – and very successful with GCRF applications across most Research Councils (ESRC</a:t>
            </a:r>
            <a:r>
              <a:rPr lang="en-GB" smtClean="0"/>
              <a:t>, BBSRC, MRC, NERC)</a:t>
            </a:r>
            <a:endParaRPr lang="en-GB" dirty="0" smtClean="0"/>
          </a:p>
        </p:txBody>
      </p:sp>
      <p:sp>
        <p:nvSpPr>
          <p:cNvPr id="4" name="Slide Number Placeholder 3"/>
          <p:cNvSpPr>
            <a:spLocks noGrp="1"/>
          </p:cNvSpPr>
          <p:nvPr>
            <p:ph type="sldNum" sz="quarter" idx="10"/>
          </p:nvPr>
        </p:nvSpPr>
        <p:spPr/>
        <p:txBody>
          <a:bodyPr/>
          <a:lstStyle/>
          <a:p>
            <a:pPr>
              <a:defRPr/>
            </a:pPr>
            <a:fld id="{DCF6A46F-80AB-49F3-8C7E-9717ED945456}" type="slidenum">
              <a:rPr lang="en-GB" altLang="en-US" smtClean="0">
                <a:solidFill>
                  <a:srgbClr val="50535A"/>
                </a:solidFill>
              </a:rPr>
              <a:pPr>
                <a:defRPr/>
              </a:pPr>
              <a:t>3</a:t>
            </a:fld>
            <a:endParaRPr lang="en-GB" altLang="en-US">
              <a:solidFill>
                <a:srgbClr val="50535A"/>
              </a:solidFill>
            </a:endParaRPr>
          </a:p>
        </p:txBody>
      </p:sp>
    </p:spTree>
    <p:extLst>
      <p:ext uri="{BB962C8B-B14F-4D97-AF65-F5344CB8AC3E}">
        <p14:creationId xmlns:p14="http://schemas.microsoft.com/office/powerpoint/2010/main" val="28729482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1847528" y="4221088"/>
            <a:ext cx="8381272" cy="2160240"/>
          </a:xfrm>
        </p:spPr>
        <p:txBody>
          <a:bodyPr/>
          <a:lstStyle/>
          <a:p>
            <a:pPr marL="0" indent="0" algn="just">
              <a:buNone/>
            </a:pPr>
            <a:r>
              <a:rPr lang="en-GB" sz="2400" b="1" dirty="0">
                <a:solidFill>
                  <a:srgbClr val="FF0000"/>
                </a:solidFill>
                <a:latin typeface="Rdg Vesta" panose="02000503060000020004" pitchFamily="2" charset="0"/>
              </a:rPr>
              <a:t>Prosperity and Resilience focusses on the institutions and practices that enable us to prosper as individuals and societies, and that help us to build resilience against sudden shocks, be they economic, social, political, or environmental.</a:t>
            </a:r>
          </a:p>
        </p:txBody>
      </p:sp>
      <p:pic>
        <p:nvPicPr>
          <p:cNvPr id="5" name="Picture Placeholder 4"/>
          <p:cNvPicPr>
            <a:picLocks noGrp="1" noChangeAspect="1"/>
          </p:cNvPicPr>
          <p:nvPr>
            <p:ph type="pic" sz="quarter" idx="4294967295"/>
          </p:nvPr>
        </p:nvPicPr>
        <p:blipFill>
          <a:blip r:embed="rId2"/>
          <a:srcRect t="6445" b="6445"/>
          <a:stretch>
            <a:fillRect/>
          </a:stretch>
        </p:blipFill>
        <p:spPr>
          <a:xfrm>
            <a:off x="1516864" y="-1"/>
            <a:ext cx="6523353" cy="4040621"/>
          </a:xfrm>
          <a:prstGeom prst="rect">
            <a:avLst/>
          </a:prstGeom>
        </p:spPr>
      </p:pic>
    </p:spTree>
    <p:extLst>
      <p:ext uri="{BB962C8B-B14F-4D97-AF65-F5344CB8AC3E}">
        <p14:creationId xmlns:p14="http://schemas.microsoft.com/office/powerpoint/2010/main" val="37787059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1307" y="1948941"/>
            <a:ext cx="6158316" cy="935710"/>
          </a:xfrm>
        </p:spPr>
        <p:txBody>
          <a:bodyPr>
            <a:normAutofit fontScale="90000"/>
          </a:bodyPr>
          <a:lstStyle/>
          <a:p>
            <a:r>
              <a:rPr lang="en-GB" dirty="0" smtClean="0"/>
              <a:t>Food and Agriculture Research at Reading</a:t>
            </a:r>
            <a:endParaRPr lang="en-GB" dirty="0"/>
          </a:p>
        </p:txBody>
      </p:sp>
      <p:sp>
        <p:nvSpPr>
          <p:cNvPr id="3" name="Subtitle 2"/>
          <p:cNvSpPr>
            <a:spLocks noGrp="1"/>
          </p:cNvSpPr>
          <p:nvPr>
            <p:ph type="subTitle" idx="1"/>
          </p:nvPr>
        </p:nvSpPr>
        <p:spPr>
          <a:xfrm>
            <a:off x="2544418" y="3102327"/>
            <a:ext cx="6858000" cy="975130"/>
          </a:xfrm>
        </p:spPr>
        <p:txBody>
          <a:bodyPr>
            <a:noAutofit/>
          </a:bodyPr>
          <a:lstStyle/>
          <a:p>
            <a:r>
              <a:rPr lang="en-GB" sz="2100" dirty="0"/>
              <a:t>Richard Bennett</a:t>
            </a:r>
          </a:p>
          <a:p>
            <a:r>
              <a:rPr lang="en-GB" sz="2100" dirty="0"/>
              <a:t>Prof Agricultural Economics</a:t>
            </a:r>
          </a:p>
          <a:p>
            <a:r>
              <a:rPr lang="en-GB" sz="2100" dirty="0"/>
              <a:t>Research Dean (Food)</a:t>
            </a:r>
          </a:p>
        </p:txBody>
      </p:sp>
      <p:pic>
        <p:nvPicPr>
          <p:cNvPr id="2050" name="Picture 2" descr="Shopping basket full of groceries isolated on white. :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049" y="4937061"/>
            <a:ext cx="1595535" cy="10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7"/>
          <p:cNvPicPr>
            <a:picLocks noChangeAspect="1" noChangeArrowheads="1"/>
          </p:cNvPicPr>
          <p:nvPr/>
        </p:nvPicPr>
        <p:blipFill>
          <a:blip r:embed="rId4" cstate="screen"/>
          <a:srcRect/>
          <a:stretch>
            <a:fillRect/>
          </a:stretch>
        </p:blipFill>
        <p:spPr bwMode="auto">
          <a:xfrm>
            <a:off x="1524001" y="871744"/>
            <a:ext cx="1383103" cy="1315304"/>
          </a:xfrm>
          <a:prstGeom prst="rect">
            <a:avLst/>
          </a:prstGeom>
          <a:noFill/>
          <a:ln w="9525" algn="ctr">
            <a:noFill/>
            <a:miter lim="800000"/>
            <a:headEnd/>
            <a:tailEnd/>
          </a:ln>
          <a:effec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3705" y="4642806"/>
            <a:ext cx="1812271" cy="135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Fruit on floorboards"/>
          <p:cNvPicPr>
            <a:picLocks noChangeAspect="1" noChangeArrowheads="1"/>
          </p:cNvPicPr>
          <p:nvPr/>
        </p:nvPicPr>
        <p:blipFill>
          <a:blip r:embed="rId6" cstate="print"/>
          <a:srcRect t="18181" b="12354"/>
          <a:stretch>
            <a:fillRect/>
          </a:stretch>
        </p:blipFill>
        <p:spPr bwMode="auto">
          <a:xfrm>
            <a:off x="9016889" y="4248584"/>
            <a:ext cx="1664207" cy="1752166"/>
          </a:xfrm>
          <a:prstGeom prst="rect">
            <a:avLst/>
          </a:prstGeom>
          <a:noFill/>
          <a:ln w="9525">
            <a:noFill/>
            <a:miter lim="800000"/>
            <a:headEnd/>
            <a:tailEnd/>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4692412"/>
            <a:ext cx="1994418" cy="1308338"/>
          </a:xfrm>
          <a:prstGeom prst="rect">
            <a:avLst/>
          </a:prstGeom>
        </p:spPr>
      </p:pic>
      <p:grpSp>
        <p:nvGrpSpPr>
          <p:cNvPr id="10" name="62 Grupo"/>
          <p:cNvGrpSpPr/>
          <p:nvPr/>
        </p:nvGrpSpPr>
        <p:grpSpPr>
          <a:xfrm>
            <a:off x="4601729" y="881324"/>
            <a:ext cx="2544467" cy="648072"/>
            <a:chOff x="4355976" y="5229200"/>
            <a:chExt cx="4296052" cy="1224136"/>
          </a:xfrm>
        </p:grpSpPr>
        <p:grpSp>
          <p:nvGrpSpPr>
            <p:cNvPr id="11" name="8 Grupo"/>
            <p:cNvGrpSpPr/>
            <p:nvPr/>
          </p:nvGrpSpPr>
          <p:grpSpPr>
            <a:xfrm>
              <a:off x="4355976" y="5229200"/>
              <a:ext cx="1296144" cy="936104"/>
              <a:chOff x="7092280" y="5008506"/>
              <a:chExt cx="901649" cy="792088"/>
            </a:xfrm>
          </p:grpSpPr>
          <p:pic>
            <p:nvPicPr>
              <p:cNvPr id="15" name="55 Imagen" descr="bizcocho3.jpg"/>
              <p:cNvPicPr>
                <a:picLocks noChangeAspect="1"/>
              </p:cNvPicPr>
              <p:nvPr/>
            </p:nvPicPr>
            <p:blipFill>
              <a:blip r:embed="rId8" cstate="print"/>
              <a:stretch>
                <a:fillRect/>
              </a:stretch>
            </p:blipFill>
            <p:spPr>
              <a:xfrm>
                <a:off x="7242555" y="5013176"/>
                <a:ext cx="751374" cy="775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56 Rectángulo redondeado"/>
              <p:cNvSpPr/>
              <p:nvPr/>
            </p:nvSpPr>
            <p:spPr>
              <a:xfrm>
                <a:off x="7092280" y="5008506"/>
                <a:ext cx="899592" cy="79208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s-ES" sz="1800" dirty="0">
                  <a:solidFill>
                    <a:prstClr val="white"/>
                  </a:solidFill>
                  <a:latin typeface="Calibri Light" panose="020F0302020204030204"/>
                </a:endParaRPr>
              </a:p>
            </p:txBody>
          </p:sp>
        </p:grpSp>
        <p:pic>
          <p:nvPicPr>
            <p:cNvPr id="12" name="Picture 11" descr="C:\Users\Julia\Documents\ESTANCIA INRA\Proyecto\Presentación INRA 20.01.2014\Plantillas\muffins.jpg"/>
            <p:cNvPicPr>
              <a:picLocks noChangeAspect="1" noChangeArrowheads="1"/>
            </p:cNvPicPr>
            <p:nvPr/>
          </p:nvPicPr>
          <p:blipFill>
            <a:blip r:embed="rId9" cstate="print"/>
            <a:srcRect/>
            <a:stretch>
              <a:fillRect/>
            </a:stretch>
          </p:blipFill>
          <p:spPr bwMode="auto">
            <a:xfrm>
              <a:off x="5508104" y="5589240"/>
              <a:ext cx="1205186"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http://stewartstins.com/wp-content/uploads/2013/02/shortbread-selection-contents-354x338.png"/>
            <p:cNvPicPr>
              <a:picLocks noChangeAspect="1" noChangeArrowheads="1"/>
            </p:cNvPicPr>
            <p:nvPr/>
          </p:nvPicPr>
          <p:blipFill>
            <a:blip r:embed="rId10" cstate="print"/>
            <a:srcRect/>
            <a:stretch>
              <a:fillRect/>
            </a:stretch>
          </p:blipFill>
          <p:spPr bwMode="auto">
            <a:xfrm>
              <a:off x="6588224" y="5229200"/>
              <a:ext cx="915653" cy="874267"/>
            </a:xfrm>
            <a:prstGeom prst="rect">
              <a:avLst/>
            </a:prstGeom>
            <a:noFill/>
          </p:spPr>
        </p:pic>
        <p:pic>
          <p:nvPicPr>
            <p:cNvPr id="14" name="Picture 13" descr="http://www.thedeppeffect.com/wp-content/uploads/2012/01/Brd-1.png"/>
            <p:cNvPicPr>
              <a:picLocks noChangeAspect="1" noChangeArrowheads="1"/>
            </p:cNvPicPr>
            <p:nvPr/>
          </p:nvPicPr>
          <p:blipFill>
            <a:blip r:embed="rId11" cstate="print"/>
            <a:srcRect/>
            <a:stretch>
              <a:fillRect/>
            </a:stretch>
          </p:blipFill>
          <p:spPr bwMode="auto">
            <a:xfrm>
              <a:off x="7524328" y="5301208"/>
              <a:ext cx="1127700" cy="847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7" name="Picture 16"/>
          <p:cNvPicPr>
            <a:picLocks noChangeAspect="1"/>
          </p:cNvPicPr>
          <p:nvPr/>
        </p:nvPicPr>
        <p:blipFill>
          <a:blip r:embed="rId12"/>
          <a:stretch>
            <a:fillRect/>
          </a:stretch>
        </p:blipFill>
        <p:spPr>
          <a:xfrm>
            <a:off x="1524000" y="2724008"/>
            <a:ext cx="1785746" cy="1524576"/>
          </a:xfrm>
          <a:prstGeom prst="rect">
            <a:avLst/>
          </a:prstGeom>
        </p:spPr>
      </p:pic>
      <p:pic>
        <p:nvPicPr>
          <p:cNvPr id="18" name="Picture 3" descr="C:\Users\gk904943\Downloads\IMG_3635.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5762"/>
          <a:stretch/>
        </p:blipFill>
        <p:spPr bwMode="auto">
          <a:xfrm>
            <a:off x="9033026" y="2950584"/>
            <a:ext cx="1634975" cy="12539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4"/>
          <a:stretch>
            <a:fillRect/>
          </a:stretch>
        </p:blipFill>
        <p:spPr>
          <a:xfrm>
            <a:off x="9016888" y="846336"/>
            <a:ext cx="1651112" cy="1924955"/>
          </a:xfrm>
          <a:prstGeom prst="rect">
            <a:avLst/>
          </a:prstGeom>
        </p:spPr>
      </p:pic>
      <p:pic>
        <p:nvPicPr>
          <p:cNvPr id="20" name="Picture 19" descr="UR Device RGB"/>
          <p:cNvPicPr/>
          <p:nvPr/>
        </p:nvPicPr>
        <p:blipFill>
          <a:blip r:embed="rId15" cstate="print"/>
          <a:srcRect/>
          <a:stretch>
            <a:fillRect/>
          </a:stretch>
        </p:blipFill>
        <p:spPr bwMode="auto">
          <a:xfrm>
            <a:off x="5456423" y="4408493"/>
            <a:ext cx="1082993" cy="350044"/>
          </a:xfrm>
          <a:prstGeom prst="rect">
            <a:avLst/>
          </a:prstGeom>
          <a:noFill/>
          <a:ln w="9525">
            <a:noFill/>
            <a:miter lim="800000"/>
            <a:headEnd/>
            <a:tailEnd/>
          </a:ln>
        </p:spPr>
      </p:pic>
    </p:spTree>
    <p:extLst>
      <p:ext uri="{BB962C8B-B14F-4D97-AF65-F5344CB8AC3E}">
        <p14:creationId xmlns:p14="http://schemas.microsoft.com/office/powerpoint/2010/main" val="26994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34229"/>
            <a:ext cx="7886700" cy="538843"/>
          </a:xfrm>
        </p:spPr>
        <p:txBody>
          <a:bodyPr>
            <a:normAutofit fontScale="90000"/>
          </a:bodyPr>
          <a:lstStyle/>
          <a:p>
            <a:pPr algn="ctr"/>
            <a:r>
              <a:rPr lang="en-GB" dirty="0" smtClean="0"/>
              <a:t>Example</a:t>
            </a:r>
            <a:endParaRPr lang="en-GB" dirty="0"/>
          </a:p>
        </p:txBody>
      </p:sp>
      <p:pic>
        <p:nvPicPr>
          <p:cNvPr id="4" name="Picture 3"/>
          <p:cNvPicPr>
            <a:picLocks noChangeAspect="1"/>
          </p:cNvPicPr>
          <p:nvPr/>
        </p:nvPicPr>
        <p:blipFill rotWithShape="1">
          <a:blip r:embed="rId3"/>
          <a:srcRect l="8053" t="7611" r="6567" b="9199"/>
          <a:stretch/>
        </p:blipFill>
        <p:spPr>
          <a:xfrm>
            <a:off x="1524000" y="1962883"/>
            <a:ext cx="1505174" cy="1107806"/>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070691"/>
            <a:ext cx="1505174" cy="107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a:srcRect l="9696" t="11557"/>
          <a:stretch/>
        </p:blipFill>
        <p:spPr>
          <a:xfrm>
            <a:off x="1524000" y="4148090"/>
            <a:ext cx="1505174" cy="1226096"/>
          </a:xfrm>
          <a:prstGeom prst="rect">
            <a:avLst/>
          </a:prstGeom>
        </p:spPr>
      </p:pic>
      <p:pic>
        <p:nvPicPr>
          <p:cNvPr id="7" name="Picture 4" descr="pilot plant"/>
          <p:cNvPicPr>
            <a:picLocks noChangeAspect="1" noChangeArrowheads="1"/>
          </p:cNvPicPr>
          <p:nvPr/>
        </p:nvPicPr>
        <p:blipFill>
          <a:blip r:embed="rId6" cstate="print"/>
          <a:srcRect/>
          <a:stretch>
            <a:fillRect/>
          </a:stretch>
        </p:blipFill>
        <p:spPr>
          <a:xfrm>
            <a:off x="3157846" y="2523766"/>
            <a:ext cx="2527046" cy="168919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5788648" y="2516786"/>
            <a:ext cx="2448415" cy="1689194"/>
          </a:xfrm>
          <a:prstGeom prst="rect">
            <a:avLst/>
          </a:prstGeom>
        </p:spPr>
      </p:pic>
      <p:pic>
        <p:nvPicPr>
          <p:cNvPr id="9"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65736" y="2523766"/>
            <a:ext cx="2302265" cy="168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3029175" y="3215564"/>
            <a:ext cx="128673"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dirty="0">
              <a:solidFill>
                <a:prstClr val="white"/>
              </a:solidFill>
            </a:endParaRPr>
          </a:p>
        </p:txBody>
      </p:sp>
      <p:sp>
        <p:nvSpPr>
          <p:cNvPr id="14" name="Right Arrow 13"/>
          <p:cNvSpPr/>
          <p:nvPr/>
        </p:nvSpPr>
        <p:spPr>
          <a:xfrm>
            <a:off x="5659975" y="3249853"/>
            <a:ext cx="128673"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5" name="Right Arrow 14"/>
          <p:cNvSpPr/>
          <p:nvPr/>
        </p:nvSpPr>
        <p:spPr>
          <a:xfrm>
            <a:off x="8237063" y="3249853"/>
            <a:ext cx="128673"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6" name="Picture 15" descr="UR Device RGB"/>
          <p:cNvPicPr/>
          <p:nvPr/>
        </p:nvPicPr>
        <p:blipFill>
          <a:blip r:embed="rId10" cstate="print"/>
          <a:srcRect/>
          <a:stretch>
            <a:fillRect/>
          </a:stretch>
        </p:blipFill>
        <p:spPr bwMode="auto">
          <a:xfrm>
            <a:off x="9497855" y="934228"/>
            <a:ext cx="1082993" cy="350044"/>
          </a:xfrm>
          <a:prstGeom prst="rect">
            <a:avLst/>
          </a:prstGeom>
          <a:noFill/>
          <a:ln w="9525">
            <a:noFill/>
            <a:miter lim="800000"/>
            <a:headEnd/>
            <a:tailEnd/>
          </a:ln>
        </p:spPr>
      </p:pic>
    </p:spTree>
    <p:extLst>
      <p:ext uri="{BB962C8B-B14F-4D97-AF65-F5344CB8AC3E}">
        <p14:creationId xmlns:p14="http://schemas.microsoft.com/office/powerpoint/2010/main" val="3992837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363756" y="1566905"/>
            <a:ext cx="7330169" cy="9162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prstClr val="black"/>
                </a:solidFill>
              </a:rPr>
              <a:t>Institute for Food, Nutrition and Health:</a:t>
            </a:r>
          </a:p>
          <a:p>
            <a:pPr marL="342900" lvl="1" indent="0">
              <a:buNone/>
            </a:pPr>
            <a:r>
              <a:rPr lang="en-GB" sz="2100" dirty="0">
                <a:solidFill>
                  <a:prstClr val="black"/>
                </a:solidFill>
              </a:rPr>
              <a:t>	Food systems approach to nutrition and diets</a:t>
            </a:r>
          </a:p>
          <a:p>
            <a:pPr marL="342900" lvl="1" indent="0">
              <a:buNone/>
            </a:pPr>
            <a:endParaRPr lang="en-GB" sz="2100" dirty="0">
              <a:solidFill>
                <a:prstClr val="black"/>
              </a:solidFill>
            </a:endParaRPr>
          </a:p>
          <a:p>
            <a:r>
              <a:rPr lang="en-GB" sz="2400" dirty="0">
                <a:solidFill>
                  <a:prstClr val="black"/>
                </a:solidFill>
              </a:rPr>
              <a:t>£420M EIT FOOD (KIC) – Reading CLC NW Europe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754" y="3425530"/>
            <a:ext cx="7454172" cy="2575220"/>
          </a:xfrm>
          <a:prstGeom prst="rect">
            <a:avLst/>
          </a:prstGeom>
        </p:spPr>
      </p:pic>
      <p:sp>
        <p:nvSpPr>
          <p:cNvPr id="6" name="Title 5"/>
          <p:cNvSpPr>
            <a:spLocks noGrp="1"/>
          </p:cNvSpPr>
          <p:nvPr>
            <p:ph type="title"/>
          </p:nvPr>
        </p:nvSpPr>
        <p:spPr>
          <a:xfrm>
            <a:off x="1893726" y="984987"/>
            <a:ext cx="7886700" cy="222266"/>
          </a:xfrm>
        </p:spPr>
        <p:txBody>
          <a:bodyPr>
            <a:normAutofit fontScale="90000"/>
          </a:bodyPr>
          <a:lstStyle/>
          <a:p>
            <a:pPr algn="ctr"/>
            <a:r>
              <a:rPr lang="en-GB" dirty="0" smtClean="0"/>
              <a:t>Recent initiatives</a:t>
            </a:r>
            <a:endParaRPr lang="en-GB" dirty="0"/>
          </a:p>
        </p:txBody>
      </p:sp>
      <p:pic>
        <p:nvPicPr>
          <p:cNvPr id="5" name="Picture 4" descr="UR Device RGB"/>
          <p:cNvPicPr/>
          <p:nvPr/>
        </p:nvPicPr>
        <p:blipFill>
          <a:blip r:embed="rId4" cstate="print"/>
          <a:srcRect/>
          <a:stretch>
            <a:fillRect/>
          </a:stretch>
        </p:blipFill>
        <p:spPr bwMode="auto">
          <a:xfrm>
            <a:off x="9497855" y="956072"/>
            <a:ext cx="1082993" cy="350044"/>
          </a:xfrm>
          <a:prstGeom prst="rect">
            <a:avLst/>
          </a:prstGeom>
          <a:noFill/>
          <a:ln w="9525">
            <a:noFill/>
            <a:miter lim="800000"/>
            <a:headEnd/>
            <a:tailEnd/>
          </a:ln>
        </p:spPr>
      </p:pic>
    </p:spTree>
    <p:extLst>
      <p:ext uri="{BB962C8B-B14F-4D97-AF65-F5344CB8AC3E}">
        <p14:creationId xmlns:p14="http://schemas.microsoft.com/office/powerpoint/2010/main" val="1936094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131095"/>
            <a:ext cx="7886700" cy="299989"/>
          </a:xfrm>
        </p:spPr>
        <p:txBody>
          <a:bodyPr>
            <a:normAutofit fontScale="90000"/>
          </a:bodyPr>
          <a:lstStyle/>
          <a:p>
            <a:pPr algn="ctr"/>
            <a:r>
              <a:rPr lang="en-GB" dirty="0" smtClean="0"/>
              <a:t>Breadth of research: examples</a:t>
            </a:r>
            <a:endParaRPr lang="en-GB" dirty="0"/>
          </a:p>
        </p:txBody>
      </p:sp>
      <p:sp>
        <p:nvSpPr>
          <p:cNvPr id="3" name="Content Placeholder 2"/>
          <p:cNvSpPr>
            <a:spLocks noGrp="1"/>
          </p:cNvSpPr>
          <p:nvPr>
            <p:ph idx="1"/>
          </p:nvPr>
        </p:nvSpPr>
        <p:spPr>
          <a:xfrm>
            <a:off x="1524000" y="1683010"/>
            <a:ext cx="8971384" cy="4408715"/>
          </a:xfrm>
        </p:spPr>
        <p:txBody>
          <a:bodyPr>
            <a:normAutofit/>
          </a:bodyPr>
          <a:lstStyle/>
          <a:p>
            <a:pPr lvl="1"/>
            <a:r>
              <a:rPr lang="en-GB" dirty="0"/>
              <a:t>Food and </a:t>
            </a:r>
            <a:r>
              <a:rPr lang="en-GB" dirty="0" smtClean="0"/>
              <a:t>health:  Understanding gut microbiome and health; food discourses on social media and food preferences in young people</a:t>
            </a:r>
          </a:p>
          <a:p>
            <a:pPr lvl="1"/>
            <a:endParaRPr lang="en-GB" dirty="0" smtClean="0"/>
          </a:p>
          <a:p>
            <a:pPr lvl="1"/>
            <a:r>
              <a:rPr lang="en-GB" dirty="0" smtClean="0"/>
              <a:t>Food chain: Reducing food waste and environmental emissions from food systems e.g. biodegradable packaging, spoilage control, reduction in methane emissions from livestock</a:t>
            </a:r>
          </a:p>
          <a:p>
            <a:pPr lvl="1"/>
            <a:endParaRPr lang="en-GB" dirty="0" smtClean="0"/>
          </a:p>
          <a:p>
            <a:pPr lvl="1"/>
            <a:r>
              <a:rPr lang="en-GB" dirty="0" smtClean="0"/>
              <a:t>Economics: animal health, ecosystem services – e.g</a:t>
            </a:r>
            <a:r>
              <a:rPr lang="en-GB" dirty="0"/>
              <a:t>. trade in agriculture and food post </a:t>
            </a:r>
            <a:r>
              <a:rPr lang="en-GB" dirty="0" smtClean="0"/>
              <a:t>Brexit, disease control decision making, valuing pollination </a:t>
            </a:r>
          </a:p>
          <a:p>
            <a:pPr lvl="1"/>
            <a:endParaRPr lang="en-GB" dirty="0" smtClean="0"/>
          </a:p>
          <a:p>
            <a:pPr lvl="1"/>
            <a:r>
              <a:rPr lang="en-GB" dirty="0" smtClean="0"/>
              <a:t>Efficient agricultural and food systems:  phosphate use efficiency, precision use of pesticide, climate stability</a:t>
            </a:r>
            <a:r>
              <a:rPr lang="en-GB" smtClean="0"/>
              <a:t>, pollination</a:t>
            </a:r>
            <a:endParaRPr lang="en-GB" dirty="0" smtClean="0"/>
          </a:p>
        </p:txBody>
      </p:sp>
      <p:pic>
        <p:nvPicPr>
          <p:cNvPr id="4" name="Picture 3" descr="UR Device RGB"/>
          <p:cNvPicPr/>
          <p:nvPr/>
        </p:nvPicPr>
        <p:blipFill>
          <a:blip r:embed="rId2" cstate="print"/>
          <a:srcRect/>
          <a:stretch>
            <a:fillRect/>
          </a:stretch>
        </p:blipFill>
        <p:spPr bwMode="auto">
          <a:xfrm>
            <a:off x="9497855" y="931044"/>
            <a:ext cx="1082993" cy="350044"/>
          </a:xfrm>
          <a:prstGeom prst="rect">
            <a:avLst/>
          </a:prstGeom>
          <a:noFill/>
          <a:ln w="9525">
            <a:noFill/>
            <a:miter lim="800000"/>
            <a:headEnd/>
            <a:tailEnd/>
          </a:ln>
        </p:spPr>
      </p:pic>
    </p:spTree>
    <p:extLst>
      <p:ext uri="{BB962C8B-B14F-4D97-AF65-F5344CB8AC3E}">
        <p14:creationId xmlns:p14="http://schemas.microsoft.com/office/powerpoint/2010/main" val="2584696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95432" y="-6350"/>
            <a:ext cx="9152467" cy="6864350"/>
          </a:xfrm>
          <a:prstGeom prst="rect">
            <a:avLst/>
          </a:prstGeom>
        </p:spPr>
      </p:pic>
      <p:sp>
        <p:nvSpPr>
          <p:cNvPr id="2" name="Slide Number Placeholder 1"/>
          <p:cNvSpPr>
            <a:spLocks noGrp="1"/>
          </p:cNvSpPr>
          <p:nvPr>
            <p:ph type="sldNum" sz="quarter" idx="12"/>
          </p:nvPr>
        </p:nvSpPr>
        <p:spPr/>
        <p:txBody>
          <a:bodyPr/>
          <a:lstStyle/>
          <a:p>
            <a:fld id="{7A50938C-BCE5-8B41-B696-363F352D2F15}" type="slidenum">
              <a:rPr lang="en-US" smtClean="0">
                <a:solidFill>
                  <a:prstClr val="black">
                    <a:tint val="75000"/>
                  </a:prstClr>
                </a:solidFill>
              </a:rPr>
              <a:pPr/>
              <a:t>9</a:t>
            </a:fld>
            <a:endParaRPr lang="en-US">
              <a:solidFill>
                <a:prstClr val="black">
                  <a:tint val="75000"/>
                </a:prstClr>
              </a:solidFill>
            </a:endParaRPr>
          </a:p>
        </p:txBody>
      </p:sp>
      <p:sp>
        <p:nvSpPr>
          <p:cNvPr id="5" name="TextBox 4"/>
          <p:cNvSpPr txBox="1"/>
          <p:nvPr/>
        </p:nvSpPr>
        <p:spPr>
          <a:xfrm>
            <a:off x="5432008" y="4777430"/>
            <a:ext cx="1887621" cy="923330"/>
          </a:xfrm>
          <a:prstGeom prst="rect">
            <a:avLst/>
          </a:prstGeom>
          <a:noFill/>
        </p:spPr>
        <p:txBody>
          <a:bodyPr wrap="square" rtlCol="0">
            <a:spAutoFit/>
          </a:bodyPr>
          <a:lstStyle/>
          <a:p>
            <a:pPr algn="ctr" defTabSz="457200"/>
            <a:r>
              <a:rPr lang="en-US" sz="5400" b="1" dirty="0">
                <a:solidFill>
                  <a:prstClr val="white"/>
                </a:solidFill>
              </a:rPr>
              <a:t>2017</a:t>
            </a:r>
          </a:p>
        </p:txBody>
      </p:sp>
      <p:sp>
        <p:nvSpPr>
          <p:cNvPr id="7" name="TextBox 6"/>
          <p:cNvSpPr txBox="1"/>
          <p:nvPr/>
        </p:nvSpPr>
        <p:spPr>
          <a:xfrm>
            <a:off x="5680833" y="992424"/>
            <a:ext cx="1597578" cy="584775"/>
          </a:xfrm>
          <a:prstGeom prst="rect">
            <a:avLst/>
          </a:prstGeom>
          <a:noFill/>
        </p:spPr>
        <p:txBody>
          <a:bodyPr wrap="square" rtlCol="0">
            <a:spAutoFit/>
          </a:bodyPr>
          <a:lstStyle/>
          <a:p>
            <a:pPr algn="ctr" defTabSz="457200"/>
            <a:r>
              <a:rPr lang="en-US" sz="3200" b="1" dirty="0">
                <a:solidFill>
                  <a:srgbClr val="FFFFFF"/>
                </a:solidFill>
              </a:rPr>
              <a:t>2026</a:t>
            </a:r>
          </a:p>
        </p:txBody>
      </p:sp>
      <p:graphicFrame>
        <p:nvGraphicFramePr>
          <p:cNvPr id="9" name="Diagram 8"/>
          <p:cNvGraphicFramePr/>
          <p:nvPr>
            <p:extLst/>
          </p:nvPr>
        </p:nvGraphicFramePr>
        <p:xfrm>
          <a:off x="1072633" y="4423776"/>
          <a:ext cx="4010327" cy="2115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24000" y="238370"/>
            <a:ext cx="3693078" cy="2677656"/>
          </a:xfrm>
          <a:prstGeom prst="rect">
            <a:avLst/>
          </a:prstGeom>
        </p:spPr>
        <p:txBody>
          <a:bodyPr wrap="square">
            <a:spAutoFit/>
          </a:bodyPr>
          <a:lstStyle/>
          <a:p>
            <a:pPr fontAlgn="base">
              <a:spcBef>
                <a:spcPct val="0"/>
              </a:spcBef>
              <a:spcAft>
                <a:spcPct val="0"/>
              </a:spcAft>
            </a:pPr>
            <a:r>
              <a:rPr lang="en-GB" sz="2400" i="1" dirty="0">
                <a:solidFill>
                  <a:prstClr val="white"/>
                </a:solidFill>
                <a:ea typeface="MS Mincho" panose="02020609040205080304" pitchFamily="49" charset="-128"/>
                <a:cs typeface="Times New Roman" panose="02020603050405020304" pitchFamily="18" charset="0"/>
              </a:rPr>
              <a:t>Our ambition….. is to enhance our standing as a leader in research and higher education … among the very best universities </a:t>
            </a:r>
          </a:p>
          <a:p>
            <a:pPr fontAlgn="base">
              <a:spcBef>
                <a:spcPct val="0"/>
              </a:spcBef>
              <a:spcAft>
                <a:spcPct val="0"/>
              </a:spcAft>
            </a:pPr>
            <a:r>
              <a:rPr lang="en-GB" sz="2400" i="1" dirty="0">
                <a:solidFill>
                  <a:prstClr val="white"/>
                </a:solidFill>
                <a:ea typeface="MS Mincho" panose="02020609040205080304" pitchFamily="49" charset="-128"/>
                <a:cs typeface="Times New Roman" panose="02020603050405020304" pitchFamily="18" charset="0"/>
              </a:rPr>
              <a:t>in the UK and </a:t>
            </a:r>
          </a:p>
          <a:p>
            <a:pPr fontAlgn="base">
              <a:spcBef>
                <a:spcPct val="0"/>
              </a:spcBef>
              <a:spcAft>
                <a:spcPct val="0"/>
              </a:spcAft>
            </a:pPr>
            <a:r>
              <a:rPr lang="en-GB" sz="2400" i="1" dirty="0">
                <a:solidFill>
                  <a:prstClr val="white"/>
                </a:solidFill>
                <a:ea typeface="MS Mincho" panose="02020609040205080304" pitchFamily="49" charset="-128"/>
                <a:cs typeface="Times New Roman" panose="02020603050405020304" pitchFamily="18" charset="0"/>
              </a:rPr>
              <a:t>internationally</a:t>
            </a:r>
            <a:endParaRPr lang="en-GB" sz="2400" dirty="0">
              <a:solidFill>
                <a:prstClr val="white"/>
              </a:solidFill>
            </a:endParaRPr>
          </a:p>
        </p:txBody>
      </p:sp>
      <p:sp>
        <p:nvSpPr>
          <p:cNvPr id="10" name="Text Placeholder 4"/>
          <p:cNvSpPr txBox="1">
            <a:spLocks/>
          </p:cNvSpPr>
          <p:nvPr/>
        </p:nvSpPr>
        <p:spPr bwMode="auto">
          <a:xfrm>
            <a:off x="7340236" y="35170"/>
            <a:ext cx="3348372" cy="1790436"/>
          </a:xfrm>
          <a:prstGeom prst="rect">
            <a:avLst/>
          </a:prstGeom>
          <a:solidFill>
            <a:schemeClr val="accent6"/>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72000" tIns="396000" rIns="72000" bIns="36000" numCol="1" anchor="t" anchorCtr="0" compatLnSpc="1">
            <a:prstTxWarp prst="textNoShape">
              <a:avLst/>
            </a:prstTxWarp>
            <a:spAutoFit/>
          </a:bodyPr>
          <a:lstStyle>
            <a:lvl1pPr marL="0" marR="0" indent="0" algn="l" defTabSz="914400" rtl="0" eaLnBrk="1" fontAlgn="base" latinLnBrk="0" hangingPunct="1">
              <a:lnSpc>
                <a:spcPct val="100000"/>
              </a:lnSpc>
              <a:spcBef>
                <a:spcPct val="20000"/>
              </a:spcBef>
              <a:spcAft>
                <a:spcPct val="0"/>
              </a:spcAft>
              <a:buClr>
                <a:schemeClr val="accent1"/>
              </a:buClr>
              <a:buSzTx/>
              <a:buFont typeface="Arial" charset="0"/>
              <a:buNone/>
              <a:tabLst/>
              <a:defRPr sz="1400" baseline="0">
                <a:solidFill>
                  <a:schemeClr val="bg1"/>
                </a:solidFill>
                <a:latin typeface="+mj-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algn="ctr">
              <a:buClr>
                <a:srgbClr val="D2002E"/>
              </a:buClr>
              <a:defRPr/>
            </a:pPr>
            <a:r>
              <a:rPr lang="en-GB" sz="3200" kern="0" dirty="0">
                <a:solidFill>
                  <a:srgbClr val="FFFFFF"/>
                </a:solidFill>
              </a:rPr>
              <a:t>ENVIRONMENT THEME</a:t>
            </a:r>
          </a:p>
          <a:p>
            <a:pPr algn="ctr">
              <a:buClr>
                <a:srgbClr val="D2002E"/>
              </a:buClr>
              <a:defRPr/>
            </a:pPr>
            <a:endParaRPr lang="en-GB" sz="2000" kern="0" dirty="0">
              <a:solidFill>
                <a:srgbClr val="FFFFFF"/>
              </a:solidFill>
            </a:endParaRPr>
          </a:p>
        </p:txBody>
      </p:sp>
      <p:sp>
        <p:nvSpPr>
          <p:cNvPr id="11" name="Subtitle 2"/>
          <p:cNvSpPr txBox="1">
            <a:spLocks/>
          </p:cNvSpPr>
          <p:nvPr/>
        </p:nvSpPr>
        <p:spPr bwMode="auto">
          <a:xfrm>
            <a:off x="7379105" y="5155788"/>
            <a:ext cx="3289148" cy="1743732"/>
          </a:xfrm>
          <a:prstGeom prst="rect">
            <a:avLst/>
          </a:prstGeom>
          <a:solidFill>
            <a:schemeClr val="accent6"/>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
                <a:schemeClr val="accent1"/>
              </a:buClr>
              <a:buSzTx/>
              <a:buFontTx/>
              <a:buNone/>
              <a:tabLst/>
              <a:defRPr sz="2000" baseline="0">
                <a:solidFill>
                  <a:schemeClr val="bg1"/>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a:buClr>
                <a:srgbClr val="D2002E"/>
              </a:buClr>
              <a:defRPr/>
            </a:pPr>
            <a:r>
              <a:rPr lang="en-GB" sz="3200" kern="0" dirty="0">
                <a:solidFill>
                  <a:srgbClr val="FFFFFF"/>
                </a:solidFill>
              </a:rPr>
              <a:t>Phil Newton Research Dean Environment</a:t>
            </a:r>
          </a:p>
        </p:txBody>
      </p:sp>
    </p:spTree>
    <p:extLst>
      <p:ext uri="{BB962C8B-B14F-4D97-AF65-F5344CB8AC3E}">
        <p14:creationId xmlns:p14="http://schemas.microsoft.com/office/powerpoint/2010/main" val="103550498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B10062 PP Templates JL v 15">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Heavy"/>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8100">
          <a:solidFill>
            <a:schemeClr val="accent1"/>
          </a:solid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err="1"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1390</Words>
  <Application>Microsoft Office PowerPoint</Application>
  <PresentationFormat>Widescreen</PresentationFormat>
  <Paragraphs>298</Paragraphs>
  <Slides>27</Slides>
  <Notes>14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MS Mincho</vt:lpstr>
      <vt:lpstr>Adobe Arabic</vt:lpstr>
      <vt:lpstr>AngsanaUPC</vt:lpstr>
      <vt:lpstr>Arial</vt:lpstr>
      <vt:lpstr>Calibri</vt:lpstr>
      <vt:lpstr>Calibri Light</vt:lpstr>
      <vt:lpstr>Century Schoolbook</vt:lpstr>
      <vt:lpstr>Effra</vt:lpstr>
      <vt:lpstr>Effra Bold</vt:lpstr>
      <vt:lpstr>Effra Heavy</vt:lpstr>
      <vt:lpstr>Effra Light</vt:lpstr>
      <vt:lpstr>Rdg Vesta</vt:lpstr>
      <vt:lpstr>Symbol</vt:lpstr>
      <vt:lpstr>Times New Roman</vt:lpstr>
      <vt:lpstr>B10062 PP Templates JL v 15</vt:lpstr>
      <vt:lpstr>1_Office Theme</vt:lpstr>
      <vt:lpstr>UoR Theme</vt:lpstr>
      <vt:lpstr>Are you GCRF ready?</vt:lpstr>
      <vt:lpstr>Why Focus on gcrf</vt:lpstr>
      <vt:lpstr>Reading Engagement with GCRF</vt:lpstr>
      <vt:lpstr>PowerPoint Presentation</vt:lpstr>
      <vt:lpstr>Food and Agriculture Research at Reading</vt:lpstr>
      <vt:lpstr>Example</vt:lpstr>
      <vt:lpstr>Recent initiatives</vt:lpstr>
      <vt:lpstr>Breadth of research: examples</vt:lpstr>
      <vt:lpstr>PowerPoint Presentation</vt:lpstr>
      <vt:lpstr>PowerPoint Presentation</vt:lpstr>
      <vt:lpstr>PowerPoint Presentation</vt:lpstr>
      <vt:lpstr>PowerPoint Presentation</vt:lpstr>
      <vt:lpstr> </vt:lpstr>
      <vt:lpstr>Heritage &amp; creativity  strengths</vt:lpstr>
      <vt:lpstr>migration, conflict,      &amp; communication </vt:lpstr>
      <vt:lpstr>Capacity building in Heritage </vt:lpstr>
      <vt:lpstr>GCRF Workshop  health@reading</vt:lpstr>
      <vt:lpstr>PowerPoint Presentation</vt:lpstr>
      <vt:lpstr>UoR:  Broad ranging health research projects</vt:lpstr>
      <vt:lpstr>PowerPoint Presentation</vt:lpstr>
      <vt:lpstr>Vaccines and  transmissible diseases</vt:lpstr>
      <vt:lpstr>And “developed” country conditions  becoming prevalent in developing countries / regions</vt:lpstr>
      <vt:lpstr>Are you GCRF ready?</vt:lpstr>
      <vt:lpstr>Outline of the day</vt:lpstr>
      <vt:lpstr>Outline of the day</vt:lpstr>
      <vt:lpstr>How to be prepared</vt:lpstr>
      <vt:lpstr>Research services</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Elisavet Kitou</dc:creator>
  <cp:lastModifiedBy>Elisavet Kitou</cp:lastModifiedBy>
  <cp:revision>2</cp:revision>
  <dcterms:created xsi:type="dcterms:W3CDTF">2017-05-04T10:51:03Z</dcterms:created>
  <dcterms:modified xsi:type="dcterms:W3CDTF">2017-05-04T10:54:43Z</dcterms:modified>
</cp:coreProperties>
</file>